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7" autoAdjust="0"/>
    <p:restoredTop sz="93939"/>
  </p:normalViewPr>
  <p:slideViewPr>
    <p:cSldViewPr snapToGrid="0" snapToObjects="1">
      <p:cViewPr varScale="1">
        <p:scale>
          <a:sx n="114" d="100"/>
          <a:sy n="114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935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EB61B28-D2CD-E445-B870-48E0753C96D3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79687"/>
            <a:ext cx="5612129" cy="3665776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935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33CEEF20-DA15-5246-8B40-57BC1D454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Arial"/>
              <a:ea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EF20-DA15-5246-8B40-57BC1D454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5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054" y="23871"/>
            <a:ext cx="4934324" cy="1099929"/>
          </a:xfrm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</a:rPr>
              <a:t>Crossover between strongly coupled and weakly coupled exciton </a:t>
            </a:r>
            <a:r>
              <a:rPr lang="en-US" sz="1800" b="1" dirty="0" err="1">
                <a:solidFill>
                  <a:schemeClr val="tx1"/>
                </a:solidFill>
                <a:latin typeface="Arial"/>
                <a:ea typeface="Arial"/>
              </a:rPr>
              <a:t>superfluids</a:t>
            </a:r>
            <a:endParaRPr lang="en-US" sz="1200" dirty="0">
              <a:solidFill>
                <a:schemeClr val="tx1"/>
              </a:solidFill>
              <a:latin typeface="Arial"/>
              <a:ea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0012" y="1025851"/>
            <a:ext cx="5020065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50" b="1" dirty="0">
                <a:solidFill>
                  <a:schemeClr val="bg1"/>
                </a:solidFill>
              </a:rPr>
              <a:t>Cory Dean, Columbia University Center for Precision-Assembled Quantum Materials (PAQM)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MRSEC: </a:t>
            </a:r>
            <a:r>
              <a:rPr lang="ro-RO" sz="1200" b="1" dirty="0">
                <a:solidFill>
                  <a:schemeClr val="bg1"/>
                </a:solidFill>
              </a:rPr>
              <a:t>DMR-2011738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37962"/>
            <a:ext cx="86801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05457E17-90DA-3349-A9C3-B2411DBE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63" y="1168104"/>
            <a:ext cx="4444084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sz="1200" i="1" dirty="0"/>
              <a:t>Condensation of paired fermions into a quantum ground state represents one of the most </a:t>
            </a:r>
            <a:r>
              <a:rPr lang="en-CA" sz="1200" i="1" dirty="0" err="1"/>
              <a:t>spectactular</a:t>
            </a:r>
            <a:r>
              <a:rPr lang="en-CA" sz="1200" i="1" dirty="0"/>
              <a:t> many-body effects in strongly interacting systems. </a:t>
            </a:r>
            <a:r>
              <a:rPr lang="en-US" sz="1200" dirty="0"/>
              <a:t>Depending on the strength of the interactions the pairs can range from large and overlapping to tightly bound. Understanding that these two BCS and BEC pairing limits represent a continuum of a single phase diagram is one of the great theoretical achievements of the past century. Although well established in ultracold Fermi gas experiments, observation of the BEC-BCS crossover in electronic systems has remained challenging due to the limited ability to tune electron interactions in solid sate materials. </a:t>
            </a:r>
            <a:endParaRPr lang="en-CA" sz="1200" dirty="0"/>
          </a:p>
          <a:p>
            <a:pPr algn="just"/>
            <a:endParaRPr lang="en-US" sz="500" dirty="0"/>
          </a:p>
          <a:p>
            <a:pPr algn="just"/>
            <a:r>
              <a:rPr lang="en-US" sz="1200" dirty="0"/>
              <a:t>We studied graphene double layers separated by an atomically thin insulator. Under applied magnetic field, electrons and holes couple across the barrier to form bound magneto-excitons. Using temperature-dependent Coulomb drag and counterflow current measurements, we were able to tune the magneto-exciton condensate through the entire phase diagram from weak to strong coupling.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The dynamical and continuous tunability of fermion pairing in a solid-state device opens the door to investigating the phenomenology of fermion condensates of various pairing strengths, and may lead to improved understanding of the connection between the BCS-BEC crossover and unconventional superconductivity.</a:t>
            </a:r>
          </a:p>
        </p:txBody>
      </p:sp>
      <p:sp>
        <p:nvSpPr>
          <p:cNvPr id="34" name="Rectangle 33" descr="Theoretical phase diagram for exciton condensates spanning strong to weak coupling regime.  In this plot the axes are coupling strength (x-axis) and temperature (y-axis). ">
            <a:extLst>
              <a:ext uri="{FF2B5EF4-FFF2-40B4-BE49-F238E27FC236}">
                <a16:creationId xmlns:a16="http://schemas.microsoft.com/office/drawing/2014/main" id="{D9A38FA7-B320-C14F-80F0-38BE3D7C57CE}"/>
              </a:ext>
            </a:extLst>
          </p:cNvPr>
          <p:cNvSpPr/>
          <p:nvPr/>
        </p:nvSpPr>
        <p:spPr>
          <a:xfrm>
            <a:off x="4545576" y="3512146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000" dirty="0"/>
              <a:t>(a) </a:t>
            </a:r>
            <a:r>
              <a:rPr lang="en-US" sz="1000" dirty="0"/>
              <a:t>Theoretical phase diagram for exciton condensates spanning strong to weak coupling regime.  (b) Experimental data identifies the expected boundaries of the phase diagram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14CF84-6BFE-A345-8948-F70272F79810}"/>
              </a:ext>
            </a:extLst>
          </p:cNvPr>
          <p:cNvSpPr/>
          <p:nvPr/>
        </p:nvSpPr>
        <p:spPr>
          <a:xfrm>
            <a:off x="6755942" y="4107855"/>
            <a:ext cx="2255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000" dirty="0"/>
              <a:t>(</a:t>
            </a:r>
            <a:r>
              <a:rPr lang="en-CA" sz="1000" b="1" dirty="0"/>
              <a:t>left</a:t>
            </a:r>
            <a:r>
              <a:rPr lang="en-CA" sz="1000" dirty="0"/>
              <a:t>) </a:t>
            </a:r>
            <a:r>
              <a:rPr lang="en-US" sz="1000" dirty="0"/>
              <a:t>Illustration of the quantum hall magneto-excitons in graphene double layers.  Energy and length scales associated with exciton pairing in a graphene double-layer structure under a magnetic field can be widely tuned since the Interlayer Coulomb coupling </a:t>
            </a:r>
            <a:r>
              <a:rPr lang="en-US" sz="1000" i="1" dirty="0"/>
              <a:t>U</a:t>
            </a:r>
            <a:r>
              <a:rPr lang="en-US" sz="1000" dirty="0"/>
              <a:t> depends on the interlayer separation </a:t>
            </a:r>
            <a:r>
              <a:rPr lang="en-US" sz="1000" i="1" dirty="0"/>
              <a:t>d</a:t>
            </a:r>
            <a:r>
              <a:rPr lang="en-US" sz="1000" dirty="0"/>
              <a:t>, whereas intralayer Coulomb repulsion </a:t>
            </a:r>
            <a:r>
              <a:rPr lang="en-US" sz="1000" i="1" dirty="0" err="1"/>
              <a:t>E</a:t>
            </a:r>
            <a:r>
              <a:rPr lang="en-US" sz="1000" baseline="-25000" dirty="0" err="1"/>
              <a:t>c</a:t>
            </a:r>
            <a:r>
              <a:rPr lang="en-US" sz="1000" dirty="0"/>
              <a:t> is determined by the,  B-field dependent,  magnetic length</a:t>
            </a:r>
            <a:r>
              <a:rPr lang="en-US" sz="1000" i="1" dirty="0"/>
              <a:t> </a:t>
            </a:r>
            <a:r>
              <a:rPr lang="en-US" sz="1000" i="1" dirty="0" err="1"/>
              <a:t>l</a:t>
            </a:r>
            <a:r>
              <a:rPr lang="en-US" sz="1000" baseline="-25000" dirty="0" err="1"/>
              <a:t>B</a:t>
            </a:r>
            <a:r>
              <a:rPr lang="en-US" sz="1000" dirty="0" err="1"/>
              <a:t>.</a:t>
            </a:r>
            <a:endParaRPr lang="en-US" sz="1000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F864B8B-B766-8D40-A808-6202D7CE3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7" b="62833"/>
          <a:stretch/>
        </p:blipFill>
        <p:spPr bwMode="auto">
          <a:xfrm>
            <a:off x="4609364" y="1571464"/>
            <a:ext cx="1967859" cy="19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xperimental data identifying the phase diagram boundaries. In this plot, magnetic field is found on the x-axis, and temperature is on the y-axis.">
            <a:extLst>
              <a:ext uri="{FF2B5EF4-FFF2-40B4-BE49-F238E27FC236}">
                <a16:creationId xmlns:a16="http://schemas.microsoft.com/office/drawing/2014/main" id="{132FF9A7-CEF9-E04F-9B6B-0E40C92E7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67736" r="-2119" b="-1523"/>
          <a:stretch/>
        </p:blipFill>
        <p:spPr bwMode="auto">
          <a:xfrm>
            <a:off x="6690787" y="1556697"/>
            <a:ext cx="2337597" cy="20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chematic image showing excitons (electron-hole pairs) in graphene double-layers. The coupling between the excitons is Ec, and the coupling within the exciton is U.">
            <a:extLst>
              <a:ext uri="{FF2B5EF4-FFF2-40B4-BE49-F238E27FC236}">
                <a16:creationId xmlns:a16="http://schemas.microsoft.com/office/drawing/2014/main" id="{32233F81-1726-BB47-BEBA-BD63199D8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0698" r="68248" b="38438"/>
          <a:stretch/>
        </p:blipFill>
        <p:spPr bwMode="auto">
          <a:xfrm>
            <a:off x="4545576" y="4223490"/>
            <a:ext cx="2119660" cy="19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35ADD2-52AB-F24D-9DCC-CECE337675FB}"/>
              </a:ext>
            </a:extLst>
          </p:cNvPr>
          <p:cNvSpPr/>
          <p:nvPr/>
        </p:nvSpPr>
        <p:spPr>
          <a:xfrm>
            <a:off x="6227180" y="6215294"/>
            <a:ext cx="289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Liu, et al,  Science, 375, 205-209 (2022)</a:t>
            </a:r>
          </a:p>
        </p:txBody>
      </p:sp>
    </p:spTree>
    <p:extLst>
      <p:ext uri="{BB962C8B-B14F-4D97-AF65-F5344CB8AC3E}">
        <p14:creationId xmlns:p14="http://schemas.microsoft.com/office/powerpoint/2010/main" val="2029166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18719</TotalTime>
  <Words>341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Times New Roman</vt:lpstr>
      <vt:lpstr>Wingdings 2</vt:lpstr>
      <vt:lpstr>Breeze</vt:lpstr>
      <vt:lpstr>Crossover between strongly coupled and weakly coupled exciton superfluids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Jim Hone</cp:lastModifiedBy>
  <cp:revision>141</cp:revision>
  <cp:lastPrinted>2018-05-04T20:06:12Z</cp:lastPrinted>
  <dcterms:created xsi:type="dcterms:W3CDTF">2016-07-19T18:16:54Z</dcterms:created>
  <dcterms:modified xsi:type="dcterms:W3CDTF">2022-05-12T20:20:09Z</dcterms:modified>
  <cp:category/>
</cp:coreProperties>
</file>