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5" autoAdjust="0"/>
    <p:restoredTop sz="94486"/>
  </p:normalViewPr>
  <p:slideViewPr>
    <p:cSldViewPr snapToGrid="0" snapToObjects="1">
      <p:cViewPr varScale="1">
        <p:scale>
          <a:sx n="110" d="100"/>
          <a:sy n="110" d="100"/>
        </p:scale>
        <p:origin x="174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EB61B28-D2CD-E445-B870-48E0753C96D3}" type="datetimeFigureOut">
              <a:rPr lang="en-US" smtClean="0"/>
              <a:t>6/29/17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3CEEF20-DA15-5246-8B40-57BC1D454CBA}" type="slidenum">
              <a:rPr lang="en-US" smtClean="0"/>
              <a:t>‹#›</a:t>
            </a:fld>
            <a:endParaRPr lang="en-US"/>
          </a:p>
        </p:txBody>
      </p:sp>
    </p:spTree>
    <p:extLst>
      <p:ext uri="{BB962C8B-B14F-4D97-AF65-F5344CB8AC3E}">
        <p14:creationId xmlns:p14="http://schemas.microsoft.com/office/powerpoint/2010/main" val="14641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FF0000"/>
              </a:solidFill>
              <a:effectLst/>
              <a:latin typeface="Arial"/>
              <a:ea typeface="Arial"/>
              <a:cs typeface="+mn-cs"/>
            </a:endParaRPr>
          </a:p>
        </p:txBody>
      </p:sp>
      <p:sp>
        <p:nvSpPr>
          <p:cNvPr id="4" name="Slide Number Placeholder 3"/>
          <p:cNvSpPr>
            <a:spLocks noGrp="1"/>
          </p:cNvSpPr>
          <p:nvPr>
            <p:ph type="sldNum" sz="quarter" idx="10"/>
          </p:nvPr>
        </p:nvSpPr>
        <p:spPr/>
        <p:txBody>
          <a:bodyPr/>
          <a:lstStyle/>
          <a:p>
            <a:fld id="{33CEEF20-DA15-5246-8B40-57BC1D454CBA}" type="slidenum">
              <a:rPr lang="en-US" smtClean="0"/>
              <a:t>1</a:t>
            </a:fld>
            <a:endParaRPr lang="en-US"/>
          </a:p>
        </p:txBody>
      </p:sp>
    </p:spTree>
    <p:extLst>
      <p:ext uri="{BB962C8B-B14F-4D97-AF65-F5344CB8AC3E}">
        <p14:creationId xmlns:p14="http://schemas.microsoft.com/office/powerpoint/2010/main" val="209722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6/29/17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6139" y="0"/>
            <a:ext cx="5247861" cy="1099929"/>
          </a:xfrm>
        </p:spPr>
        <p:txBody>
          <a:bodyPr anchor="ctr"/>
          <a:lstStyle/>
          <a:p>
            <a:r>
              <a:rPr lang="en-US" sz="1800" b="1" dirty="0" smtClean="0">
                <a:solidFill>
                  <a:schemeClr val="tx1"/>
                </a:solidFill>
                <a:latin typeface="Arial"/>
                <a:ea typeface="Arial"/>
              </a:rPr>
              <a:t>Rotating van der Waals Heterostructures</a:t>
            </a:r>
            <a:endParaRPr lang="en-US" sz="1200" dirty="0">
              <a:solidFill>
                <a:schemeClr val="tx1"/>
              </a:solidFill>
              <a:latin typeface="Arial"/>
              <a:ea typeface="Arial"/>
            </a:endParaRPr>
          </a:p>
        </p:txBody>
      </p:sp>
      <p:sp>
        <p:nvSpPr>
          <p:cNvPr id="7" name="Rectangle 6"/>
          <p:cNvSpPr/>
          <p:nvPr/>
        </p:nvSpPr>
        <p:spPr>
          <a:xfrm>
            <a:off x="4451423" y="1001408"/>
            <a:ext cx="4692577" cy="461665"/>
          </a:xfrm>
          <a:prstGeom prst="rect">
            <a:avLst/>
          </a:prstGeom>
        </p:spPr>
        <p:txBody>
          <a:bodyPr wrap="square" anchor="ctr">
            <a:spAutoFit/>
          </a:bodyPr>
          <a:lstStyle/>
          <a:p>
            <a:r>
              <a:rPr lang="en-US" sz="1200" b="1" dirty="0" smtClean="0">
                <a:solidFill>
                  <a:schemeClr val="bg1"/>
                </a:solidFill>
              </a:rPr>
              <a:t>Cory Dean, Columbia University Center for Precision Assembly of </a:t>
            </a:r>
            <a:r>
              <a:rPr lang="en-US" sz="1200" b="1" dirty="0" err="1" smtClean="0">
                <a:solidFill>
                  <a:schemeClr val="bg1"/>
                </a:solidFill>
              </a:rPr>
              <a:t>Superstratic</a:t>
            </a:r>
            <a:r>
              <a:rPr lang="en-US" sz="1200" b="1" dirty="0" smtClean="0">
                <a:solidFill>
                  <a:schemeClr val="bg1"/>
                </a:solidFill>
              </a:rPr>
              <a:t> and </a:t>
            </a:r>
            <a:r>
              <a:rPr lang="en-US" sz="1200" b="1" dirty="0" err="1" smtClean="0">
                <a:solidFill>
                  <a:schemeClr val="bg1"/>
                </a:solidFill>
              </a:rPr>
              <a:t>Superatomic</a:t>
            </a:r>
            <a:r>
              <a:rPr lang="en-US" sz="1200" b="1" dirty="0" smtClean="0">
                <a:solidFill>
                  <a:schemeClr val="bg1"/>
                </a:solidFill>
              </a:rPr>
              <a:t> Solids</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MRSEC: DMR-1420643</a:t>
            </a:r>
            <a:endParaRPr lang="en-US" sz="1200" b="1" dirty="0">
              <a:solidFill>
                <a:schemeClr val="bg1"/>
              </a:solidFill>
            </a:endParaRPr>
          </a:p>
        </p:txBody>
      </p:sp>
      <p:sp>
        <p:nvSpPr>
          <p:cNvPr id="11" name="Rectangle 37"/>
          <p:cNvSpPr>
            <a:spLocks noChangeArrowheads="1"/>
          </p:cNvSpPr>
          <p:nvPr/>
        </p:nvSpPr>
        <p:spPr bwMode="auto">
          <a:xfrm>
            <a:off x="3644349" y="1537251"/>
            <a:ext cx="5393634" cy="44262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37962"/>
            <a:ext cx="868017"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sp>
        <p:nvSpPr>
          <p:cNvPr id="5" name="TextBox 4"/>
          <p:cNvSpPr txBox="1"/>
          <p:nvPr/>
        </p:nvSpPr>
        <p:spPr>
          <a:xfrm>
            <a:off x="3822879" y="1628530"/>
            <a:ext cx="2146851" cy="461665"/>
          </a:xfrm>
          <a:prstGeom prst="rect">
            <a:avLst/>
          </a:prstGeom>
          <a:noFill/>
        </p:spPr>
        <p:txBody>
          <a:bodyPr wrap="square" rtlCol="0">
            <a:spAutoFit/>
          </a:bodyPr>
          <a:lstStyle/>
          <a:p>
            <a:r>
              <a:rPr lang="en-US" sz="1200" dirty="0" smtClean="0"/>
              <a:t>Schematic of device and rotation by AFM</a:t>
            </a:r>
            <a:endParaRPr lang="en-US" sz="1200" dirty="0"/>
          </a:p>
        </p:txBody>
      </p:sp>
      <p:sp>
        <p:nvSpPr>
          <p:cNvPr id="19" name="Rectangle 18"/>
          <p:cNvSpPr/>
          <p:nvPr/>
        </p:nvSpPr>
        <p:spPr>
          <a:xfrm>
            <a:off x="265044" y="970915"/>
            <a:ext cx="3246782" cy="5201424"/>
          </a:xfrm>
          <a:prstGeom prst="rect">
            <a:avLst/>
          </a:prstGeom>
        </p:spPr>
        <p:txBody>
          <a:bodyPr wrap="square">
            <a:spAutoFit/>
          </a:bodyPr>
          <a:lstStyle/>
          <a:p>
            <a:pPr algn="just"/>
            <a:endParaRPr lang="en-US" sz="800" dirty="0">
              <a:latin typeface="Arial"/>
              <a:ea typeface="Arial"/>
            </a:endParaRPr>
          </a:p>
          <a:p>
            <a:pPr algn="just"/>
            <a:r>
              <a:rPr lang="en-US" sz="1200" dirty="0" smtClean="0">
                <a:latin typeface="Arial"/>
                <a:ea typeface="Arial"/>
              </a:rPr>
              <a:t>IRG1 of the Columbia MRSEC seeks to understand the behavior of van der Waals heterostructures created by assembly of atomically thin layered materials. One important question in this effort is how the relative orientation between the layers affects multiple properties.</a:t>
            </a:r>
          </a:p>
          <a:p>
            <a:pPr algn="just"/>
            <a:endParaRPr lang="en-US" sz="1200" dirty="0">
              <a:latin typeface="Arial"/>
              <a:ea typeface="Arial"/>
            </a:endParaRPr>
          </a:p>
          <a:p>
            <a:pPr algn="just"/>
            <a:r>
              <a:rPr lang="en-US" sz="1200" dirty="0" smtClean="0">
                <a:latin typeface="Arial"/>
                <a:ea typeface="Arial"/>
              </a:rPr>
              <a:t>In the last year, MRSEC fellow Rebeca Ribeiro-Palau and Bridge-to-PhD fellow </a:t>
            </a:r>
            <a:r>
              <a:rPr lang="en-US" sz="1200" dirty="0" err="1" smtClean="0">
                <a:latin typeface="Arial"/>
                <a:ea typeface="Arial"/>
              </a:rPr>
              <a:t>Kursti</a:t>
            </a:r>
            <a:r>
              <a:rPr lang="en-US" sz="1200" dirty="0" smtClean="0">
                <a:latin typeface="Arial"/>
                <a:ea typeface="Arial"/>
              </a:rPr>
              <a:t> </a:t>
            </a:r>
            <a:r>
              <a:rPr lang="en-US" sz="1200" dirty="0" err="1" smtClean="0">
                <a:latin typeface="Arial"/>
                <a:ea typeface="Arial"/>
              </a:rPr>
              <a:t>DeLello</a:t>
            </a:r>
            <a:r>
              <a:rPr lang="en-US" sz="1200" dirty="0" smtClean="0">
                <a:latin typeface="Arial"/>
                <a:ea typeface="Arial"/>
              </a:rPr>
              <a:t> have developed a technique to change the orientation between layers in a heterostructure using an atomic force </a:t>
            </a:r>
            <a:r>
              <a:rPr lang="en-US" sz="1200" dirty="0" err="1" smtClean="0">
                <a:latin typeface="Arial"/>
                <a:ea typeface="Arial"/>
              </a:rPr>
              <a:t>micrsocope</a:t>
            </a:r>
            <a:r>
              <a:rPr lang="en-US" sz="1200" dirty="0" smtClean="0">
                <a:latin typeface="Arial"/>
                <a:ea typeface="Arial"/>
              </a:rPr>
              <a:t> (AFM). This is done by pushing the top layer of the structure with the AFM tip in contact mode. It allows extremely precise control of angle, to within 0.1 degrees.</a:t>
            </a:r>
          </a:p>
          <a:p>
            <a:pPr algn="just"/>
            <a:endParaRPr lang="en-US" sz="1200" dirty="0">
              <a:latin typeface="Arial"/>
              <a:ea typeface="Arial"/>
            </a:endParaRPr>
          </a:p>
          <a:p>
            <a:pPr algn="just"/>
            <a:r>
              <a:rPr lang="en-US" sz="1200" dirty="0" smtClean="0">
                <a:latin typeface="Arial"/>
                <a:ea typeface="Arial"/>
              </a:rPr>
              <a:t>In the first studies using this technique, the team has examined the change of electronic behavior of graphene/BN structures due to the control of a </a:t>
            </a:r>
            <a:r>
              <a:rPr lang="en-US" sz="1200" dirty="0" err="1" smtClean="0">
                <a:latin typeface="Arial"/>
                <a:ea typeface="Arial"/>
              </a:rPr>
              <a:t>Moire</a:t>
            </a:r>
            <a:r>
              <a:rPr lang="en-US" sz="1200" dirty="0" smtClean="0">
                <a:latin typeface="Arial"/>
                <a:ea typeface="Arial"/>
              </a:rPr>
              <a:t>’ </a:t>
            </a:r>
            <a:r>
              <a:rPr lang="en-US" sz="1200" dirty="0" err="1" smtClean="0">
                <a:latin typeface="Arial"/>
                <a:ea typeface="Arial"/>
              </a:rPr>
              <a:t>superlattice</a:t>
            </a:r>
            <a:r>
              <a:rPr lang="en-US" sz="1200" dirty="0">
                <a:latin typeface="Arial"/>
                <a:ea typeface="Arial"/>
              </a:rPr>
              <a:t> </a:t>
            </a:r>
            <a:r>
              <a:rPr lang="en-US" sz="1200" dirty="0" smtClean="0">
                <a:latin typeface="Arial"/>
                <a:ea typeface="Arial"/>
              </a:rPr>
              <a:t>and found a correlation of this with a high friction regime between the layers. This work sets the stage for a broad experimental and theoretical program to study angle-dependent phenomena in heterostructures</a:t>
            </a:r>
          </a:p>
        </p:txBody>
      </p:sp>
      <p:pic>
        <p:nvPicPr>
          <p:cNvPr id="33" name="Picture 32" descr="This image shows a schematic picture of the structure used for changing rotation angle in a heterostructure using an AFM tip" title="Device schematic"/>
          <p:cNvPicPr>
            <a:picLocks noChangeAspect="1"/>
          </p:cNvPicPr>
          <p:nvPr/>
        </p:nvPicPr>
        <p:blipFill>
          <a:blip r:embed="rId3"/>
          <a:stretch>
            <a:fillRect/>
          </a:stretch>
        </p:blipFill>
        <p:spPr>
          <a:xfrm>
            <a:off x="4065657" y="1546362"/>
            <a:ext cx="3633856" cy="1830959"/>
          </a:xfrm>
          <a:prstGeom prst="rect">
            <a:avLst/>
          </a:prstGeom>
        </p:spPr>
      </p:pic>
      <p:pic>
        <p:nvPicPr>
          <p:cNvPr id="34" name="Picture 33" descr="This image shows the change in position with rotation angle of the 'satellite' Dirac peak that arises from the graphene / BN moire' pattern. The peak moves roughly quadratically from its maximum point with angle, as expected from the geometry of the overlap between the graphene and BN lattices." title="Satellite Dirac peak shift with angle"/>
          <p:cNvPicPr>
            <a:picLocks noChangeAspect="1"/>
          </p:cNvPicPr>
          <p:nvPr/>
        </p:nvPicPr>
        <p:blipFill>
          <a:blip r:embed="rId4"/>
          <a:stretch>
            <a:fillRect/>
          </a:stretch>
        </p:blipFill>
        <p:spPr>
          <a:xfrm>
            <a:off x="3684105" y="3301853"/>
            <a:ext cx="2663686" cy="2038775"/>
          </a:xfrm>
          <a:prstGeom prst="rect">
            <a:avLst/>
          </a:prstGeom>
        </p:spPr>
      </p:pic>
      <p:pic>
        <p:nvPicPr>
          <p:cNvPr id="35" name="Picture 34" descr="This image shows the measured friction as a function of rotation angle for graphite on BN. The friction is nearly zero when the two lattices are not well aligned, and peaks strongly when they are aligned (near zero and 60 degrees)." title="Change in friction with angle"/>
          <p:cNvPicPr>
            <a:picLocks noChangeAspect="1"/>
          </p:cNvPicPr>
          <p:nvPr/>
        </p:nvPicPr>
        <p:blipFill>
          <a:blip r:embed="rId5"/>
          <a:stretch>
            <a:fillRect/>
          </a:stretch>
        </p:blipFill>
        <p:spPr>
          <a:xfrm>
            <a:off x="6232880" y="3352800"/>
            <a:ext cx="2699085" cy="2031343"/>
          </a:xfrm>
          <a:prstGeom prst="rect">
            <a:avLst/>
          </a:prstGeom>
        </p:spPr>
      </p:pic>
      <p:sp>
        <p:nvSpPr>
          <p:cNvPr id="36" name="TextBox 35"/>
          <p:cNvSpPr txBox="1"/>
          <p:nvPr/>
        </p:nvSpPr>
        <p:spPr>
          <a:xfrm>
            <a:off x="7114903" y="1679030"/>
            <a:ext cx="2029097" cy="523220"/>
          </a:xfrm>
          <a:prstGeom prst="rect">
            <a:avLst/>
          </a:prstGeom>
          <a:noFill/>
        </p:spPr>
        <p:txBody>
          <a:bodyPr wrap="square" rtlCol="0">
            <a:spAutoFit/>
          </a:bodyPr>
          <a:lstStyle/>
          <a:p>
            <a:r>
              <a:rPr lang="en-US" sz="1400" dirty="0" smtClean="0"/>
              <a:t>Rebeca Ribeiro-Palau, </a:t>
            </a:r>
            <a:r>
              <a:rPr lang="en-US" sz="1400" dirty="0" err="1" smtClean="0"/>
              <a:t>Kursti</a:t>
            </a:r>
            <a:r>
              <a:rPr lang="en-US" sz="1400" dirty="0" smtClean="0"/>
              <a:t> </a:t>
            </a:r>
            <a:r>
              <a:rPr lang="en-US" sz="1400" dirty="0" err="1" smtClean="0"/>
              <a:t>DeLello</a:t>
            </a:r>
            <a:endParaRPr lang="en-US" sz="1400" dirty="0"/>
          </a:p>
        </p:txBody>
      </p:sp>
      <p:sp>
        <p:nvSpPr>
          <p:cNvPr id="38" name="TextBox 37"/>
          <p:cNvSpPr txBox="1"/>
          <p:nvPr/>
        </p:nvSpPr>
        <p:spPr>
          <a:xfrm>
            <a:off x="3948775" y="5279504"/>
            <a:ext cx="2412268" cy="646331"/>
          </a:xfrm>
          <a:prstGeom prst="rect">
            <a:avLst/>
          </a:prstGeom>
          <a:noFill/>
        </p:spPr>
        <p:txBody>
          <a:bodyPr wrap="square" rtlCol="0">
            <a:spAutoFit/>
          </a:bodyPr>
          <a:lstStyle/>
          <a:p>
            <a:r>
              <a:rPr lang="en-US" sz="1200" dirty="0" smtClean="0"/>
              <a:t>Change in position of satellite Dirac peak with angle in graphene/BN heterostructure</a:t>
            </a:r>
            <a:endParaRPr lang="en-US" sz="1200" dirty="0"/>
          </a:p>
        </p:txBody>
      </p:sp>
      <p:sp>
        <p:nvSpPr>
          <p:cNvPr id="39" name="TextBox 38"/>
          <p:cNvSpPr txBox="1"/>
          <p:nvPr/>
        </p:nvSpPr>
        <p:spPr>
          <a:xfrm>
            <a:off x="6539575" y="5378896"/>
            <a:ext cx="2412268" cy="461665"/>
          </a:xfrm>
          <a:prstGeom prst="rect">
            <a:avLst/>
          </a:prstGeom>
          <a:noFill/>
        </p:spPr>
        <p:txBody>
          <a:bodyPr wrap="square" rtlCol="0">
            <a:spAutoFit/>
          </a:bodyPr>
          <a:lstStyle/>
          <a:p>
            <a:r>
              <a:rPr lang="en-US" sz="1200" dirty="0" smtClean="0"/>
              <a:t>Change in friction with angle in graphite / BN </a:t>
            </a:r>
            <a:r>
              <a:rPr lang="en-US" sz="1200" dirty="0" err="1" smtClean="0"/>
              <a:t>heterostructure</a:t>
            </a:r>
            <a:endParaRPr lang="en-US" sz="1200" dirty="0"/>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19791</TotalTime>
  <Words>229</Words>
  <Application>Microsoft Macintosh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News Gothic MT</vt:lpstr>
      <vt:lpstr>Wingdings 2</vt:lpstr>
      <vt:lpstr>Arial</vt:lpstr>
      <vt:lpstr>Breeze</vt:lpstr>
      <vt:lpstr>Rotating van der Waals Heterostructures</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33</cp:revision>
  <cp:lastPrinted>2016-08-01T15:14:13Z</cp:lastPrinted>
  <dcterms:created xsi:type="dcterms:W3CDTF">2016-07-19T18:16:54Z</dcterms:created>
  <dcterms:modified xsi:type="dcterms:W3CDTF">2017-06-29T15:10:00Z</dcterms:modified>
  <cp:category/>
</cp:coreProperties>
</file>