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3"/>
  </p:notesMasterIdLst>
  <p:sldIdLst>
    <p:sldId id="256" r:id="rId2"/>
  </p:sldIdLst>
  <p:sldSz cx="12192000" cy="6858000"/>
  <p:notesSz cx="7010400" cy="9296400"/>
  <p:embeddedFontLst>
    <p:embeddedFont>
      <p:font typeface="Helvetica" panose="020B0604020202020204" pitchFamily="34" charset="0"/>
      <p:regular r:id="rId4"/>
      <p:bold r:id="rId5"/>
      <p:italic r:id="rId6"/>
      <p:boldItalic r:id="rId7"/>
    </p:embeddedFont>
    <p:embeddedFont>
      <p:font typeface="Helvetica Neue" panose="020B0604020202020204"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7260" autoAdjust="0"/>
  </p:normalViewPr>
  <p:slideViewPr>
    <p:cSldViewPr snapToGrid="0">
      <p:cViewPr varScale="1">
        <p:scale>
          <a:sx n="139" d="100"/>
          <a:sy n="139" d="100"/>
        </p:scale>
        <p:origin x="109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ableStyles" Target="tableStyle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3037840" cy="466434"/>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1"/>
            <a:ext cx="3037840" cy="466434"/>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3"/>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6be566f3b1_0_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g26be566f3b1_0_6:notes"/>
          <p:cNvSpPr txBox="1">
            <a:spLocks noGrp="1"/>
          </p:cNvSpPr>
          <p:nvPr>
            <p:ph type="body" idx="1"/>
          </p:nvPr>
        </p:nvSpPr>
        <p:spPr>
          <a:xfrm>
            <a:off x="701040" y="4473893"/>
            <a:ext cx="5608200" cy="36606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sz="1200" b="1"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What Has Been Achieved: </a:t>
            </a:r>
            <a:r>
              <a:rPr lang="en-US" sz="12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For the first time ever, the shape and mechanical response of millimeter-scale atomically thin polycrystalline films were probed in a mechanically free state using a counterintuitive solution: </a:t>
            </a:r>
            <a:r>
              <a:rPr lang="en-US" sz="1200" i="1"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we float atomically thin films on water</a:t>
            </a:r>
            <a:r>
              <a:rPr lang="en-US" sz="12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Using this approach, we discovered that large scale membranes naturally wrinkle in a universal way, that is tunable, yet independent of atomistic details </a:t>
            </a:r>
          </a:p>
          <a:p>
            <a:pPr marL="0" lvl="0" indent="0" algn="l" rtl="0">
              <a:spcBef>
                <a:spcPts val="0"/>
              </a:spcBef>
              <a:spcAft>
                <a:spcPts val="0"/>
              </a:spcAft>
              <a:buNone/>
            </a:pPr>
            <a:r>
              <a:rPr lang="en-US" sz="1200" b="1"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Importance of the Achievement: </a:t>
            </a:r>
            <a:r>
              <a:rPr lang="en-US" sz="1200" dirty="0">
                <a:latin typeface="Calibri" panose="020F0502020204030204" pitchFamily="34" charset="0"/>
                <a:ea typeface="Calibri" panose="020F0502020204030204" pitchFamily="34" charset="0"/>
                <a:cs typeface="Calibri" panose="020F0502020204030204" pitchFamily="34" charset="0"/>
              </a:rPr>
              <a:t>A crucial feature of atomically thin films—their intrinsic 3D shape—remained poorly understood because to measure such an ultra-thin film, one first needs to simultaneously free it and stabilize it without introducing confining boundaries. We provided a general solution to this problem.</a:t>
            </a:r>
          </a:p>
          <a:p>
            <a:pPr marL="0" lvl="0" indent="0" algn="l" rtl="0">
              <a:spcBef>
                <a:spcPts val="0"/>
              </a:spcBef>
              <a:spcAft>
                <a:spcPts val="0"/>
              </a:spcAft>
              <a:buNone/>
            </a:pPr>
            <a:r>
              <a:rPr lang="en-US" sz="1200" b="1"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How is the achievement related to the IRG, and how does it help it achieve its goals? </a:t>
            </a:r>
            <a:r>
              <a:rPr lang="en-US" sz="12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We use a combination of theory and modeling to show that a minimal continuum models are sufficient to describe the wrinkle shape via universal scaling laws regardless of whether the disordered curvature is smoothly distributed or atomically localized. </a:t>
            </a:r>
          </a:p>
          <a:p>
            <a:pPr marL="0" lvl="0" indent="0" algn="l" rtl="0">
              <a:spcBef>
                <a:spcPts val="0"/>
              </a:spcBef>
              <a:spcAft>
                <a:spcPts val="0"/>
              </a:spcAft>
              <a:buNone/>
            </a:pPr>
            <a:r>
              <a:rPr lang="en-US" sz="1200" b="1"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Where the findings are published: </a:t>
            </a: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 Yu, C. </a:t>
            </a:r>
            <a:r>
              <a:rPr lang="en-US" sz="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Scheibner</a:t>
            </a: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 Liang, T.A. Witten, V. Vitelli, and J. Park, “</a:t>
            </a:r>
            <a:r>
              <a:rPr lang="en-US"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Universal wrinkling of freestanding atomically thin films</a:t>
            </a: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arXiv:2311.05096. </a:t>
            </a:r>
          </a:p>
          <a:p>
            <a:pPr marL="0" lvl="0" indent="0" algn="l" rtl="0">
              <a:spcBef>
                <a:spcPts val="0"/>
              </a:spcBef>
              <a:spcAft>
                <a:spcPts val="0"/>
              </a:spcAft>
              <a:buNone/>
            </a:pPr>
            <a:endParaRPr dirty="0"/>
          </a:p>
        </p:txBody>
      </p:sp>
      <p:sp>
        <p:nvSpPr>
          <p:cNvPr id="80" name="Google Shape;80;g26be566f3b1_0_6: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TITUS">
  <p:cSld name="Title and Content@@TITUS">
    <p:spTree>
      <p:nvGrpSpPr>
        <p:cNvPr id="1" name="Shape 15"/>
        <p:cNvGrpSpPr/>
        <p:nvPr/>
      </p:nvGrpSpPr>
      <p:grpSpPr>
        <a:xfrm>
          <a:off x="0" y="0"/>
          <a:ext cx="0" cy="0"/>
          <a:chOff x="0" y="0"/>
          <a:chExt cx="0" cy="0"/>
        </a:xfrm>
      </p:grpSpPr>
      <p:sp>
        <p:nvSpPr>
          <p:cNvPr id="16" name="Google Shape;16;p2"/>
          <p:cNvSpPr txBox="1"/>
          <p:nvPr/>
        </p:nvSpPr>
        <p:spPr>
          <a:xfrm>
            <a:off x="1" y="3483"/>
            <a:ext cx="12217051" cy="805955"/>
          </a:xfrm>
          <a:prstGeom prst="rect">
            <a:avLst/>
          </a:prstGeom>
          <a:gradFill>
            <a:gsLst>
              <a:gs pos="0">
                <a:srgbClr val="FFFFFF"/>
              </a:gs>
              <a:gs pos="35000">
                <a:srgbClr val="FFFFFF"/>
              </a:gs>
              <a:gs pos="100000">
                <a:srgbClr val="4472C3"/>
              </a:gs>
            </a:gsLst>
            <a:path path="circle">
              <a:fillToRect l="50000" t="50000" r="50000" b="50000"/>
            </a:path>
            <a:tileRect/>
          </a:gra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b="1">
              <a:solidFill>
                <a:srgbClr val="0BC564"/>
              </a:solidFill>
              <a:latin typeface="Arial"/>
              <a:ea typeface="Arial"/>
              <a:cs typeface="Arial"/>
              <a:sym typeface="Arial"/>
            </a:endParaRPr>
          </a:p>
        </p:txBody>
      </p:sp>
      <p:sp>
        <p:nvSpPr>
          <p:cNvPr id="17" name="Google Shape;17;p2"/>
          <p:cNvSpPr txBox="1">
            <a:spLocks noGrp="1"/>
          </p:cNvSpPr>
          <p:nvPr>
            <p:ph type="body" idx="1"/>
          </p:nvPr>
        </p:nvSpPr>
        <p:spPr>
          <a:xfrm>
            <a:off x="505332" y="1334133"/>
            <a:ext cx="10962967"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BF9000"/>
              </a:buClr>
              <a:buSzPts val="2400"/>
              <a:buFont typeface="Noto Sans Symbols"/>
              <a:buChar char="⮚"/>
              <a:defRPr sz="2400"/>
            </a:lvl1pPr>
            <a:lvl2pPr marL="914400" lvl="1" indent="-340360" algn="l">
              <a:lnSpc>
                <a:spcPct val="90000"/>
              </a:lnSpc>
              <a:spcBef>
                <a:spcPts val="500"/>
              </a:spcBef>
              <a:spcAft>
                <a:spcPts val="0"/>
              </a:spcAft>
              <a:buClr>
                <a:srgbClr val="00B050"/>
              </a:buClr>
              <a:buSzPts val="1760"/>
              <a:buFont typeface="Noto Sans Symbols"/>
              <a:buChar char="❖"/>
              <a:defRPr sz="2000">
                <a:solidFill>
                  <a:srgbClr val="0070C0"/>
                </a:solidFill>
              </a:defRPr>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21" name="Google Shape;21;p2"/>
          <p:cNvGrpSpPr/>
          <p:nvPr/>
        </p:nvGrpSpPr>
        <p:grpSpPr>
          <a:xfrm>
            <a:off x="0" y="6243697"/>
            <a:ext cx="12192000" cy="653979"/>
            <a:chOff x="0" y="6243697"/>
            <a:chExt cx="12192000" cy="653979"/>
          </a:xfrm>
        </p:grpSpPr>
        <p:sp>
          <p:nvSpPr>
            <p:cNvPr id="22" name="Google Shape;22;p2"/>
            <p:cNvSpPr/>
            <p:nvPr/>
          </p:nvSpPr>
          <p:spPr>
            <a:xfrm>
              <a:off x="0" y="6243697"/>
              <a:ext cx="12192000" cy="653979"/>
            </a:xfrm>
            <a:prstGeom prst="rect">
              <a:avLst/>
            </a:prstGeom>
            <a:gradFill>
              <a:gsLst>
                <a:gs pos="0">
                  <a:srgbClr val="F5F7FC"/>
                </a:gs>
                <a:gs pos="100000">
                  <a:srgbClr val="CFAECF"/>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pic>
          <p:nvPicPr>
            <p:cNvPr id="23" name="Google Shape;23;p2"/>
            <p:cNvPicPr preferRelativeResize="0"/>
            <p:nvPr/>
          </p:nvPicPr>
          <p:blipFill rotWithShape="1">
            <a:blip r:embed="rId2">
              <a:alphaModFix/>
            </a:blip>
            <a:srcRect/>
            <a:stretch/>
          </p:blipFill>
          <p:spPr>
            <a:xfrm>
              <a:off x="1228326" y="6272178"/>
              <a:ext cx="2200675" cy="547540"/>
            </a:xfrm>
            <a:prstGeom prst="rect">
              <a:avLst/>
            </a:prstGeom>
            <a:noFill/>
            <a:ln>
              <a:noFill/>
            </a:ln>
          </p:spPr>
        </p:pic>
        <p:sp>
          <p:nvSpPr>
            <p:cNvPr id="24" name="Google Shape;24;p2"/>
            <p:cNvSpPr/>
            <p:nvPr/>
          </p:nvSpPr>
          <p:spPr>
            <a:xfrm>
              <a:off x="3640136" y="6470393"/>
              <a:ext cx="4693357" cy="2308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b="0" i="1">
                  <a:solidFill>
                    <a:schemeClr val="accent1"/>
                  </a:solidFill>
                  <a:latin typeface="Arial"/>
                  <a:ea typeface="Arial"/>
                  <a:cs typeface="Arial"/>
                  <a:sym typeface="Arial"/>
                </a:rPr>
                <a:t>Where Materials Begin and Society Benefits</a:t>
              </a:r>
              <a:endParaRPr/>
            </a:p>
          </p:txBody>
        </p:sp>
        <p:pic>
          <p:nvPicPr>
            <p:cNvPr id="25" name="Google Shape;25;p2" descr="G:\Apodaca Work Current\NSF logo\NEW NSF Logo Design\Final\BitmapLogo_NOLayers_F.png"/>
            <p:cNvPicPr preferRelativeResize="0"/>
            <p:nvPr/>
          </p:nvPicPr>
          <p:blipFill rotWithShape="1">
            <a:blip r:embed="rId3">
              <a:alphaModFix/>
            </a:blip>
            <a:srcRect/>
            <a:stretch/>
          </p:blipFill>
          <p:spPr>
            <a:xfrm>
              <a:off x="380999" y="6257889"/>
              <a:ext cx="616493" cy="619937"/>
            </a:xfrm>
            <a:prstGeom prst="rect">
              <a:avLst/>
            </a:prstGeom>
            <a:noFill/>
            <a:ln>
              <a:noFill/>
            </a:ln>
          </p:spPr>
        </p:pic>
      </p:grpSp>
      <p:sp>
        <p:nvSpPr>
          <p:cNvPr id="26" name="Google Shape;26;p2"/>
          <p:cNvSpPr txBox="1"/>
          <p:nvPr/>
        </p:nvSpPr>
        <p:spPr>
          <a:xfrm>
            <a:off x="87630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2000" b="0" u="none">
              <a:solidFill>
                <a:schemeClr val="dk1"/>
              </a:solidFill>
              <a:latin typeface="Calibri"/>
              <a:ea typeface="Calibri"/>
              <a:cs typeface="Calibri"/>
              <a:sym typeface="Calibri"/>
            </a:endParaRPr>
          </a:p>
        </p:txBody>
      </p:sp>
      <p:sp>
        <p:nvSpPr>
          <p:cNvPr id="27" name="Google Shape;27;p2"/>
          <p:cNvSpPr/>
          <p:nvPr/>
        </p:nvSpPr>
        <p:spPr>
          <a:xfrm>
            <a:off x="0" y="262753"/>
            <a:ext cx="2765425" cy="416411"/>
          </a:xfrm>
          <a:prstGeom prst="rect">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 name="Google Shape;28;p2"/>
          <p:cNvSpPr/>
          <p:nvPr/>
        </p:nvSpPr>
        <p:spPr>
          <a:xfrm>
            <a:off x="2762250" y="261462"/>
            <a:ext cx="457269" cy="417701"/>
          </a:xfrm>
          <a:prstGeom prst="rtTriangl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9" name="Google Shape;29;p2"/>
          <p:cNvGrpSpPr/>
          <p:nvPr/>
        </p:nvGrpSpPr>
        <p:grpSpPr>
          <a:xfrm>
            <a:off x="4707584" y="807282"/>
            <a:ext cx="7484416" cy="444970"/>
            <a:chOff x="4707584" y="910048"/>
            <a:chExt cx="7484416" cy="444970"/>
          </a:xfrm>
        </p:grpSpPr>
        <p:sp>
          <p:nvSpPr>
            <p:cNvPr id="30" name="Google Shape;30;p2"/>
            <p:cNvSpPr/>
            <p:nvPr/>
          </p:nvSpPr>
          <p:spPr>
            <a:xfrm>
              <a:off x="5164853" y="910048"/>
              <a:ext cx="7027147" cy="444969"/>
            </a:xfrm>
            <a:prstGeom prst="rect">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 name="Google Shape;31;p2"/>
            <p:cNvSpPr/>
            <p:nvPr/>
          </p:nvSpPr>
          <p:spPr>
            <a:xfrm rot="10800000">
              <a:off x="4707584" y="910048"/>
              <a:ext cx="457269" cy="444970"/>
            </a:xfrm>
            <a:prstGeom prst="rtTriangl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2"/>
        <p:cNvGrpSpPr/>
        <p:nvPr/>
      </p:nvGrpSpPr>
      <p:grpSpPr>
        <a:xfrm>
          <a:off x="0" y="0"/>
          <a:ext cx="0" cy="0"/>
          <a:chOff x="0" y="0"/>
          <a:chExt cx="0" cy="0"/>
        </a:xfrm>
      </p:grpSpPr>
      <p:sp>
        <p:nvSpPr>
          <p:cNvPr id="33" name="Google Shape;33;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5" name="Google Shape;35;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2000">
                <a:solidFill>
                  <a:srgbClr val="888888"/>
                </a:solidFill>
                <a:latin typeface="Calibri"/>
                <a:ea typeface="Calibri"/>
                <a:cs typeface="Calibri"/>
                <a:sym typeface="Calibri"/>
              </a:defRPr>
            </a:lvl1pPr>
            <a:lvl2pPr marL="0" lvl="1" indent="0" algn="r">
              <a:spcBef>
                <a:spcPts val="0"/>
              </a:spcBef>
              <a:buNone/>
              <a:defRPr sz="2000">
                <a:solidFill>
                  <a:srgbClr val="888888"/>
                </a:solidFill>
                <a:latin typeface="Calibri"/>
                <a:ea typeface="Calibri"/>
                <a:cs typeface="Calibri"/>
                <a:sym typeface="Calibri"/>
              </a:defRPr>
            </a:lvl2pPr>
            <a:lvl3pPr marL="0" lvl="2" indent="0" algn="r">
              <a:spcBef>
                <a:spcPts val="0"/>
              </a:spcBef>
              <a:buNone/>
              <a:defRPr sz="2000">
                <a:solidFill>
                  <a:srgbClr val="888888"/>
                </a:solidFill>
                <a:latin typeface="Calibri"/>
                <a:ea typeface="Calibri"/>
                <a:cs typeface="Calibri"/>
                <a:sym typeface="Calibri"/>
              </a:defRPr>
            </a:lvl3pPr>
            <a:lvl4pPr marL="0" lvl="3" indent="0" algn="r">
              <a:spcBef>
                <a:spcPts val="0"/>
              </a:spcBef>
              <a:buNone/>
              <a:defRPr sz="2000">
                <a:solidFill>
                  <a:srgbClr val="888888"/>
                </a:solidFill>
                <a:latin typeface="Calibri"/>
                <a:ea typeface="Calibri"/>
                <a:cs typeface="Calibri"/>
                <a:sym typeface="Calibri"/>
              </a:defRPr>
            </a:lvl4pPr>
            <a:lvl5pPr marL="0" lvl="4" indent="0" algn="r">
              <a:spcBef>
                <a:spcPts val="0"/>
              </a:spcBef>
              <a:buNone/>
              <a:defRPr sz="2000">
                <a:solidFill>
                  <a:srgbClr val="888888"/>
                </a:solidFill>
                <a:latin typeface="Calibri"/>
                <a:ea typeface="Calibri"/>
                <a:cs typeface="Calibri"/>
                <a:sym typeface="Calibri"/>
              </a:defRPr>
            </a:lvl5pPr>
            <a:lvl6pPr marL="0" lvl="5" indent="0" algn="r">
              <a:spcBef>
                <a:spcPts val="0"/>
              </a:spcBef>
              <a:buNone/>
              <a:defRPr sz="2000">
                <a:solidFill>
                  <a:srgbClr val="888888"/>
                </a:solidFill>
                <a:latin typeface="Calibri"/>
                <a:ea typeface="Calibri"/>
                <a:cs typeface="Calibri"/>
                <a:sym typeface="Calibri"/>
              </a:defRPr>
            </a:lvl6pPr>
            <a:lvl7pPr marL="0" lvl="6" indent="0" algn="r">
              <a:spcBef>
                <a:spcPts val="0"/>
              </a:spcBef>
              <a:buNone/>
              <a:defRPr sz="2000">
                <a:solidFill>
                  <a:srgbClr val="888888"/>
                </a:solidFill>
                <a:latin typeface="Calibri"/>
                <a:ea typeface="Calibri"/>
                <a:cs typeface="Calibri"/>
                <a:sym typeface="Calibri"/>
              </a:defRPr>
            </a:lvl7pPr>
            <a:lvl8pPr marL="0" lvl="7" indent="0" algn="r">
              <a:spcBef>
                <a:spcPts val="0"/>
              </a:spcBef>
              <a:buNone/>
              <a:defRPr sz="2000">
                <a:solidFill>
                  <a:srgbClr val="888888"/>
                </a:solidFill>
                <a:latin typeface="Calibri"/>
                <a:ea typeface="Calibri"/>
                <a:cs typeface="Calibri"/>
                <a:sym typeface="Calibri"/>
              </a:defRPr>
            </a:lvl8pPr>
            <a:lvl9pPr marL="0" lvl="8" indent="0" algn="r">
              <a:spcBef>
                <a:spcPts val="0"/>
              </a:spcBef>
              <a:buNone/>
              <a:defRPr sz="20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8" name="Google Shape;38;p3"/>
          <p:cNvSpPr txBox="1"/>
          <p:nvPr/>
        </p:nvSpPr>
        <p:spPr>
          <a:xfrm>
            <a:off x="0" y="0"/>
            <a:ext cx="12192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 name="Google Shape;39;p3"/>
          <p:cNvSpPr txBox="1"/>
          <p:nvPr/>
        </p:nvSpPr>
        <p:spPr>
          <a:xfrm>
            <a:off x="0" y="0"/>
            <a:ext cx="12192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0"/>
        <p:cNvGrpSpPr/>
        <p:nvPr/>
      </p:nvGrpSpPr>
      <p:grpSpPr>
        <a:xfrm>
          <a:off x="0" y="0"/>
          <a:ext cx="0" cy="0"/>
          <a:chOff x="0" y="0"/>
          <a:chExt cx="0" cy="0"/>
        </a:xfrm>
      </p:grpSpPr>
      <p:sp>
        <p:nvSpPr>
          <p:cNvPr id="41" name="Google Shape;41;p4"/>
          <p:cNvSpPr txBox="1"/>
          <p:nvPr/>
        </p:nvSpPr>
        <p:spPr>
          <a:xfrm>
            <a:off x="1" y="3483"/>
            <a:ext cx="12217051" cy="805955"/>
          </a:xfrm>
          <a:prstGeom prst="rect">
            <a:avLst/>
          </a:prstGeom>
          <a:gradFill>
            <a:gsLst>
              <a:gs pos="0">
                <a:srgbClr val="FFFFFF"/>
              </a:gs>
              <a:gs pos="35000">
                <a:srgbClr val="FFFFFF"/>
              </a:gs>
              <a:gs pos="100000">
                <a:srgbClr val="4472C3"/>
              </a:gs>
            </a:gsLst>
            <a:path path="circle">
              <a:fillToRect l="50000" t="50000" r="50000" b="50000"/>
            </a:path>
            <a:tileRect/>
          </a:gra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b="1">
              <a:solidFill>
                <a:srgbClr val="0BC564"/>
              </a:solidFill>
              <a:latin typeface="Arial"/>
              <a:ea typeface="Arial"/>
              <a:cs typeface="Arial"/>
              <a:sym typeface="Arial"/>
            </a:endParaRPr>
          </a:p>
        </p:txBody>
      </p:sp>
      <p:sp>
        <p:nvSpPr>
          <p:cNvPr id="42" name="Google Shape;42;p4"/>
          <p:cNvSpPr txBox="1">
            <a:spLocks noGrp="1"/>
          </p:cNvSpPr>
          <p:nvPr>
            <p:ph type="body" idx="1"/>
          </p:nvPr>
        </p:nvSpPr>
        <p:spPr>
          <a:xfrm>
            <a:off x="505332" y="1334133"/>
            <a:ext cx="10962967"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BF9000"/>
              </a:buClr>
              <a:buSzPts val="2400"/>
              <a:buFont typeface="Noto Sans Symbols"/>
              <a:buChar char="⮚"/>
              <a:defRPr sz="2400"/>
            </a:lvl1pPr>
            <a:lvl2pPr marL="914400" lvl="1" indent="-340360" algn="l">
              <a:lnSpc>
                <a:spcPct val="90000"/>
              </a:lnSpc>
              <a:spcBef>
                <a:spcPts val="500"/>
              </a:spcBef>
              <a:spcAft>
                <a:spcPts val="0"/>
              </a:spcAft>
              <a:buClr>
                <a:srgbClr val="00B050"/>
              </a:buClr>
              <a:buSzPts val="1760"/>
              <a:buFont typeface="Noto Sans Symbols"/>
              <a:buChar char="❖"/>
              <a:defRPr sz="2000">
                <a:solidFill>
                  <a:srgbClr val="0070C0"/>
                </a:solidFill>
              </a:defRPr>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46" name="Google Shape;46;p4"/>
          <p:cNvGrpSpPr/>
          <p:nvPr/>
        </p:nvGrpSpPr>
        <p:grpSpPr>
          <a:xfrm>
            <a:off x="0" y="6243697"/>
            <a:ext cx="12192000" cy="653979"/>
            <a:chOff x="0" y="6243697"/>
            <a:chExt cx="12192000" cy="653979"/>
          </a:xfrm>
        </p:grpSpPr>
        <p:sp>
          <p:nvSpPr>
            <p:cNvPr id="47" name="Google Shape;47;p4"/>
            <p:cNvSpPr/>
            <p:nvPr/>
          </p:nvSpPr>
          <p:spPr>
            <a:xfrm>
              <a:off x="0" y="6243697"/>
              <a:ext cx="12192000" cy="653979"/>
            </a:xfrm>
            <a:prstGeom prst="rect">
              <a:avLst/>
            </a:prstGeom>
            <a:gradFill>
              <a:gsLst>
                <a:gs pos="0">
                  <a:srgbClr val="F5F7FC"/>
                </a:gs>
                <a:gs pos="100000">
                  <a:srgbClr val="CFAECF"/>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pic>
          <p:nvPicPr>
            <p:cNvPr id="48" name="Google Shape;48;p4"/>
            <p:cNvPicPr preferRelativeResize="0"/>
            <p:nvPr/>
          </p:nvPicPr>
          <p:blipFill rotWithShape="1">
            <a:blip r:embed="rId2">
              <a:alphaModFix/>
            </a:blip>
            <a:srcRect/>
            <a:stretch/>
          </p:blipFill>
          <p:spPr>
            <a:xfrm>
              <a:off x="1228326" y="6272178"/>
              <a:ext cx="2200675" cy="547540"/>
            </a:xfrm>
            <a:prstGeom prst="rect">
              <a:avLst/>
            </a:prstGeom>
            <a:noFill/>
            <a:ln>
              <a:noFill/>
            </a:ln>
          </p:spPr>
        </p:pic>
        <p:sp>
          <p:nvSpPr>
            <p:cNvPr id="49" name="Google Shape;49;p4"/>
            <p:cNvSpPr/>
            <p:nvPr/>
          </p:nvSpPr>
          <p:spPr>
            <a:xfrm>
              <a:off x="3640136" y="6470393"/>
              <a:ext cx="4693357" cy="2308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b="0" i="1">
                  <a:solidFill>
                    <a:schemeClr val="accent1"/>
                  </a:solidFill>
                  <a:latin typeface="Arial"/>
                  <a:ea typeface="Arial"/>
                  <a:cs typeface="Arial"/>
                  <a:sym typeface="Arial"/>
                </a:rPr>
                <a:t>Where Materials Begin and Society Benefits</a:t>
              </a:r>
              <a:endParaRPr/>
            </a:p>
          </p:txBody>
        </p:sp>
        <p:pic>
          <p:nvPicPr>
            <p:cNvPr id="50" name="Google Shape;50;p4" descr="G:\Apodaca Work Current\NSF logo\NEW NSF Logo Design\Final\BitmapLogo_NOLayers_F.png"/>
            <p:cNvPicPr preferRelativeResize="0"/>
            <p:nvPr/>
          </p:nvPicPr>
          <p:blipFill rotWithShape="1">
            <a:blip r:embed="rId3">
              <a:alphaModFix/>
            </a:blip>
            <a:srcRect/>
            <a:stretch/>
          </p:blipFill>
          <p:spPr>
            <a:xfrm>
              <a:off x="380999" y="6257889"/>
              <a:ext cx="616493" cy="619937"/>
            </a:xfrm>
            <a:prstGeom prst="rect">
              <a:avLst/>
            </a:prstGeom>
            <a:noFill/>
            <a:ln>
              <a:noFill/>
            </a:ln>
          </p:spPr>
        </p:pic>
      </p:grpSp>
      <p:sp>
        <p:nvSpPr>
          <p:cNvPr id="51" name="Google Shape;51;p4"/>
          <p:cNvSpPr txBox="1"/>
          <p:nvPr/>
        </p:nvSpPr>
        <p:spPr>
          <a:xfrm>
            <a:off x="87630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2000">
              <a:solidFill>
                <a:schemeClr val="dk1"/>
              </a:solidFill>
              <a:latin typeface="Calibri"/>
              <a:ea typeface="Calibri"/>
              <a:cs typeface="Calibri"/>
              <a:sym typeface="Calibri"/>
            </a:endParaRPr>
          </a:p>
        </p:txBody>
      </p:sp>
      <p:sp>
        <p:nvSpPr>
          <p:cNvPr id="52" name="Google Shape;52;p4"/>
          <p:cNvSpPr/>
          <p:nvPr/>
        </p:nvSpPr>
        <p:spPr>
          <a:xfrm>
            <a:off x="0" y="262753"/>
            <a:ext cx="2765425" cy="416411"/>
          </a:xfrm>
          <a:prstGeom prst="rect">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 name="Google Shape;53;p4"/>
          <p:cNvSpPr/>
          <p:nvPr/>
        </p:nvSpPr>
        <p:spPr>
          <a:xfrm>
            <a:off x="2762250" y="261462"/>
            <a:ext cx="457269" cy="417701"/>
          </a:xfrm>
          <a:prstGeom prst="rtTriangl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54" name="Google Shape;54;p4"/>
          <p:cNvGrpSpPr/>
          <p:nvPr/>
        </p:nvGrpSpPr>
        <p:grpSpPr>
          <a:xfrm>
            <a:off x="4707584" y="807282"/>
            <a:ext cx="7484416" cy="444970"/>
            <a:chOff x="4707584" y="910048"/>
            <a:chExt cx="7484416" cy="444970"/>
          </a:xfrm>
        </p:grpSpPr>
        <p:sp>
          <p:nvSpPr>
            <p:cNvPr id="55" name="Google Shape;55;p4"/>
            <p:cNvSpPr/>
            <p:nvPr/>
          </p:nvSpPr>
          <p:spPr>
            <a:xfrm>
              <a:off x="5164853" y="910048"/>
              <a:ext cx="7027147" cy="444969"/>
            </a:xfrm>
            <a:prstGeom prst="rect">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 name="Google Shape;56;p4"/>
            <p:cNvSpPr/>
            <p:nvPr/>
          </p:nvSpPr>
          <p:spPr>
            <a:xfrm rot="10800000">
              <a:off x="4707584" y="910048"/>
              <a:ext cx="457269" cy="444970"/>
            </a:xfrm>
            <a:prstGeom prst="rtTriangl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7" name="Google Shape;57;p4"/>
          <p:cNvSpPr txBox="1"/>
          <p:nvPr/>
        </p:nvSpPr>
        <p:spPr>
          <a:xfrm>
            <a:off x="0" y="0"/>
            <a:ext cx="12192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58"/>
        <p:cNvGrpSpPr/>
        <p:nvPr/>
      </p:nvGrpSpPr>
      <p:grpSpPr>
        <a:xfrm>
          <a:off x="0" y="0"/>
          <a:ext cx="0" cy="0"/>
          <a:chOff x="0" y="0"/>
          <a:chExt cx="0" cy="0"/>
        </a:xfrm>
      </p:grpSpPr>
      <p:sp>
        <p:nvSpPr>
          <p:cNvPr id="59" name="Google Shape;59;p5"/>
          <p:cNvSpPr txBox="1">
            <a:spLocks noGrp="1"/>
          </p:cNvSpPr>
          <p:nvPr>
            <p:ph type="title"/>
          </p:nvPr>
        </p:nvSpPr>
        <p:spPr>
          <a:xfrm>
            <a:off x="614515" y="152008"/>
            <a:ext cx="10962967" cy="566719"/>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C00000"/>
              </a:buClr>
              <a:buSzPts val="2800"/>
              <a:buFont typeface="Arial"/>
              <a:buNone/>
              <a:defRPr sz="2800" b="0">
                <a:solidFill>
                  <a:srgbClr val="C0000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5"/>
          <p:cNvSpPr txBox="1">
            <a:spLocks noGrp="1"/>
          </p:cNvSpPr>
          <p:nvPr>
            <p:ph type="body" idx="1"/>
          </p:nvPr>
        </p:nvSpPr>
        <p:spPr>
          <a:xfrm>
            <a:off x="614514" y="1211301"/>
            <a:ext cx="10962967"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BF9000"/>
              </a:buClr>
              <a:buSzPts val="2400"/>
              <a:buFont typeface="Noto Sans Symbols"/>
              <a:buChar char="⮚"/>
              <a:defRPr sz="2400"/>
            </a:lvl1pPr>
            <a:lvl2pPr marL="914400" lvl="1" indent="-340360" algn="l">
              <a:lnSpc>
                <a:spcPct val="90000"/>
              </a:lnSpc>
              <a:spcBef>
                <a:spcPts val="500"/>
              </a:spcBef>
              <a:spcAft>
                <a:spcPts val="0"/>
              </a:spcAft>
              <a:buClr>
                <a:srgbClr val="00B050"/>
              </a:buClr>
              <a:buSzPts val="1760"/>
              <a:buFont typeface="Noto Sans Symbols"/>
              <a:buChar char="❖"/>
              <a:defRPr sz="2000">
                <a:solidFill>
                  <a:srgbClr val="0070C0"/>
                </a:solidFill>
              </a:defRPr>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64" name="Google Shape;64;p5"/>
          <p:cNvGrpSpPr/>
          <p:nvPr/>
        </p:nvGrpSpPr>
        <p:grpSpPr>
          <a:xfrm>
            <a:off x="0" y="6163799"/>
            <a:ext cx="12192000" cy="733878"/>
            <a:chOff x="0" y="6163799"/>
            <a:chExt cx="12192000" cy="733878"/>
          </a:xfrm>
        </p:grpSpPr>
        <p:sp>
          <p:nvSpPr>
            <p:cNvPr id="65" name="Google Shape;65;p5"/>
            <p:cNvSpPr/>
            <p:nvPr/>
          </p:nvSpPr>
          <p:spPr>
            <a:xfrm>
              <a:off x="0" y="6163799"/>
              <a:ext cx="12192000" cy="733878"/>
            </a:xfrm>
            <a:prstGeom prst="rect">
              <a:avLst/>
            </a:prstGeom>
            <a:gradFill>
              <a:gsLst>
                <a:gs pos="0">
                  <a:srgbClr val="F5F7FC"/>
                </a:gs>
                <a:gs pos="100000">
                  <a:srgbClr val="CFAECF"/>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pic>
          <p:nvPicPr>
            <p:cNvPr id="66" name="Google Shape;66;p5"/>
            <p:cNvPicPr preferRelativeResize="0"/>
            <p:nvPr/>
          </p:nvPicPr>
          <p:blipFill rotWithShape="1">
            <a:blip r:embed="rId2">
              <a:alphaModFix/>
            </a:blip>
            <a:srcRect/>
            <a:stretch/>
          </p:blipFill>
          <p:spPr>
            <a:xfrm>
              <a:off x="1304694" y="6201502"/>
              <a:ext cx="2445810" cy="608531"/>
            </a:xfrm>
            <a:prstGeom prst="rect">
              <a:avLst/>
            </a:prstGeom>
            <a:noFill/>
            <a:ln>
              <a:noFill/>
            </a:ln>
          </p:spPr>
        </p:pic>
        <p:sp>
          <p:nvSpPr>
            <p:cNvPr id="67" name="Google Shape;67;p5"/>
            <p:cNvSpPr/>
            <p:nvPr/>
          </p:nvSpPr>
          <p:spPr>
            <a:xfrm>
              <a:off x="3921219" y="6374350"/>
              <a:ext cx="4693357"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chemeClr val="accent1"/>
                  </a:solidFill>
                  <a:latin typeface="Times New Roman"/>
                  <a:ea typeface="Times New Roman"/>
                  <a:cs typeface="Times New Roman"/>
                  <a:sym typeface="Times New Roman"/>
                </a:rPr>
                <a:t>Where Materials Begin &amp; Society Benefits</a:t>
              </a:r>
              <a:endParaRPr/>
            </a:p>
          </p:txBody>
        </p:sp>
        <p:pic>
          <p:nvPicPr>
            <p:cNvPr id="68" name="Google Shape;68;p5" descr="G:\Apodaca Work Current\NSF logo\NEW NSF Logo Design\Final\BitmapLogo_NOLayers_F.png"/>
            <p:cNvPicPr preferRelativeResize="0"/>
            <p:nvPr/>
          </p:nvPicPr>
          <p:blipFill rotWithShape="1">
            <a:blip r:embed="rId3">
              <a:alphaModFix/>
            </a:blip>
            <a:srcRect/>
            <a:stretch/>
          </p:blipFill>
          <p:spPr>
            <a:xfrm>
              <a:off x="350381" y="6201502"/>
              <a:ext cx="647112" cy="650727"/>
            </a:xfrm>
            <a:prstGeom prst="rect">
              <a:avLst/>
            </a:prstGeom>
            <a:noFill/>
            <a:ln>
              <a:noFill/>
            </a:ln>
          </p:spPr>
        </p:pic>
      </p:grpSp>
      <p:sp>
        <p:nvSpPr>
          <p:cNvPr id="69" name="Google Shape;69;p5"/>
          <p:cNvSpPr txBox="1"/>
          <p:nvPr/>
        </p:nvSpPr>
        <p:spPr>
          <a:xfrm>
            <a:off x="87630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2000">
                <a:solidFill>
                  <a:schemeClr val="dk1"/>
                </a:solidFill>
                <a:latin typeface="Calibri"/>
                <a:ea typeface="Calibri"/>
                <a:cs typeface="Calibri"/>
                <a:sym typeface="Calibri"/>
              </a:rPr>
              <a:t>‹#›</a:t>
            </a:fld>
            <a:endParaRPr sz="2000">
              <a:solidFill>
                <a:schemeClr val="dk1"/>
              </a:solidFill>
              <a:latin typeface="Calibri"/>
              <a:ea typeface="Calibri"/>
              <a:cs typeface="Calibri"/>
              <a:sym typeface="Calibri"/>
            </a:endParaRPr>
          </a:p>
        </p:txBody>
      </p:sp>
      <p:sp>
        <p:nvSpPr>
          <p:cNvPr id="70" name="Google Shape;70;p5"/>
          <p:cNvSpPr txBox="1"/>
          <p:nvPr/>
        </p:nvSpPr>
        <p:spPr>
          <a:xfrm>
            <a:off x="25052" y="-3562"/>
            <a:ext cx="12192000" cy="131031"/>
          </a:xfrm>
          <a:prstGeom prst="rect">
            <a:avLst/>
          </a:prstGeom>
          <a:gradFill>
            <a:gsLst>
              <a:gs pos="0">
                <a:schemeClr val="accent6"/>
              </a:gs>
              <a:gs pos="35000">
                <a:srgbClr val="FFFFFF"/>
              </a:gs>
              <a:gs pos="100000">
                <a:srgbClr val="4472C3"/>
              </a:gs>
            </a:gsLst>
            <a:path path="circle">
              <a:fillToRect l="50000" t="50000" r="50000" b="50000"/>
            </a:path>
            <a:tileRect/>
          </a:gra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00">
              <a:solidFill>
                <a:schemeClr val="dk1"/>
              </a:solidFill>
              <a:latin typeface="Calibri"/>
              <a:ea typeface="Calibri"/>
              <a:cs typeface="Calibri"/>
              <a:sym typeface="Calibri"/>
            </a:endParaRPr>
          </a:p>
        </p:txBody>
      </p:sp>
      <p:sp>
        <p:nvSpPr>
          <p:cNvPr id="71" name="Google Shape;71;p5"/>
          <p:cNvSpPr txBox="1"/>
          <p:nvPr/>
        </p:nvSpPr>
        <p:spPr>
          <a:xfrm>
            <a:off x="0" y="0"/>
            <a:ext cx="12192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
        <p:nvSpPr>
          <p:cNvPr id="73" name="Google Shape;73;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6" name="Google Shape;76;p6"/>
          <p:cNvSpPr txBox="1"/>
          <p:nvPr/>
        </p:nvSpPr>
        <p:spPr>
          <a:xfrm>
            <a:off x="0" y="0"/>
            <a:ext cx="12192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7"/>
          <p:cNvSpPr txBox="1"/>
          <p:nvPr/>
        </p:nvSpPr>
        <p:spPr>
          <a:xfrm>
            <a:off x="3454071" y="85950"/>
            <a:ext cx="8192983" cy="759206"/>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C00000"/>
              </a:buClr>
              <a:buSzPts val="2000"/>
              <a:buFont typeface="Arial"/>
              <a:buNone/>
            </a:pPr>
            <a:r>
              <a:rPr lang="en-US" sz="2000" b="1" dirty="0">
                <a:solidFill>
                  <a:schemeClr val="dk1"/>
                </a:solidFill>
                <a:latin typeface="Arial"/>
                <a:ea typeface="Arial"/>
                <a:cs typeface="Arial"/>
                <a:sym typeface="Arial"/>
              </a:rPr>
              <a:t>Chiral active solids with life-like properties</a:t>
            </a:r>
          </a:p>
        </p:txBody>
      </p:sp>
      <p:sp>
        <p:nvSpPr>
          <p:cNvPr id="84" name="Google Shape;84;p7"/>
          <p:cNvSpPr txBox="1"/>
          <p:nvPr/>
        </p:nvSpPr>
        <p:spPr>
          <a:xfrm>
            <a:off x="5622122" y="845156"/>
            <a:ext cx="64671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dirty="0">
                <a:solidFill>
                  <a:schemeClr val="dk1"/>
                </a:solidFill>
              </a:rPr>
              <a:t>IRG-2: Vitelli group</a:t>
            </a:r>
            <a:endParaRPr dirty="0"/>
          </a:p>
        </p:txBody>
      </p:sp>
      <p:pic>
        <p:nvPicPr>
          <p:cNvPr id="86" name="Google Shape;86;p7"/>
          <p:cNvPicPr preferRelativeResize="0"/>
          <p:nvPr/>
        </p:nvPicPr>
        <p:blipFill rotWithShape="1">
          <a:blip r:embed="rId3">
            <a:alphaModFix/>
          </a:blip>
          <a:srcRect/>
          <a:stretch/>
        </p:blipFill>
        <p:spPr>
          <a:xfrm rot="5400000">
            <a:off x="10742006" y="5453388"/>
            <a:ext cx="811215" cy="2088783"/>
          </a:xfrm>
          <a:prstGeom prst="rect">
            <a:avLst/>
          </a:prstGeom>
          <a:noFill/>
          <a:ln>
            <a:noFill/>
          </a:ln>
        </p:spPr>
      </p:pic>
      <p:sp>
        <p:nvSpPr>
          <p:cNvPr id="87" name="Google Shape;87;p7" descr="  "/>
          <p:cNvSpPr txBox="1"/>
          <p:nvPr/>
        </p:nvSpPr>
        <p:spPr>
          <a:xfrm>
            <a:off x="0" y="6537960"/>
            <a:ext cx="242400" cy="354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50">
                <a:solidFill>
                  <a:srgbClr val="000000"/>
                </a:solidFill>
                <a:latin typeface="Helvetica Neue"/>
                <a:ea typeface="Helvetica Neue"/>
                <a:cs typeface="Helvetica Neue"/>
                <a:sym typeface="Helvetica Neue"/>
              </a:rPr>
              <a:t>  </a:t>
            </a:r>
            <a:endParaRPr/>
          </a:p>
        </p:txBody>
      </p:sp>
      <p:sp>
        <p:nvSpPr>
          <p:cNvPr id="88" name="Google Shape;88;p7"/>
          <p:cNvSpPr txBox="1"/>
          <p:nvPr/>
        </p:nvSpPr>
        <p:spPr>
          <a:xfrm>
            <a:off x="5994400" y="0"/>
            <a:ext cx="184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BCE586B1-7C8E-24E4-9193-32711263FB90}"/>
              </a:ext>
            </a:extLst>
          </p:cNvPr>
          <p:cNvSpPr txBox="1"/>
          <p:nvPr/>
        </p:nvSpPr>
        <p:spPr>
          <a:xfrm>
            <a:off x="0" y="214621"/>
            <a:ext cx="2787924" cy="523220"/>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University of Chicago MRSEC </a:t>
            </a:r>
          </a:p>
          <a:p>
            <a:r>
              <a:rPr lang="en-US" sz="1400" b="1" dirty="0">
                <a:latin typeface="Arial" panose="020B0604020202020204" pitchFamily="34" charset="0"/>
                <a:cs typeface="Arial" panose="020B0604020202020204" pitchFamily="34" charset="0"/>
              </a:rPr>
              <a:t>DMR-</a:t>
            </a:r>
            <a:r>
              <a:rPr lang="en-US" sz="1400" b="1" dirty="0">
                <a:effectLst/>
                <a:latin typeface="Arial" panose="020B0604020202020204" pitchFamily="34" charset="0"/>
                <a:ea typeface="MS Mincho" panose="02020609040205080304" pitchFamily="49" charset="-128"/>
                <a:cs typeface="Arial" panose="020B0604020202020204" pitchFamily="34" charset="0"/>
              </a:rPr>
              <a:t>2011854</a:t>
            </a:r>
            <a:endParaRPr lang="en-US" sz="1400" b="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C3EA2DB-72ED-0337-8EEC-D0A0FDC1140D}"/>
              </a:ext>
            </a:extLst>
          </p:cNvPr>
          <p:cNvSpPr txBox="1"/>
          <p:nvPr/>
        </p:nvSpPr>
        <p:spPr>
          <a:xfrm>
            <a:off x="83575" y="931106"/>
            <a:ext cx="5089236" cy="5262979"/>
          </a:xfrm>
          <a:prstGeom prst="rect">
            <a:avLst/>
          </a:prstGeom>
          <a:noFill/>
        </p:spPr>
        <p:txBody>
          <a:bodyPr wrap="square">
            <a:spAutoFit/>
          </a:bodyPr>
          <a:lstStyle/>
          <a:p>
            <a:r>
              <a:rPr lang="en-US" b="0" i="0" u="none" strike="noStrike" dirty="0">
                <a:solidFill>
                  <a:srgbClr val="000000"/>
                </a:solidFill>
                <a:effectLst/>
                <a:latin typeface="Helvetica" pitchFamily="2" charset="0"/>
              </a:rPr>
              <a:t>Active systems composed of energy-generating microscopic constituents are a promising platform to create autonomous functional materials that can, for example, locomote through complex and unpredictable environments. Yet coaxing these energy sources into useful mechanical work has proved challenging. </a:t>
            </a:r>
          </a:p>
          <a:p>
            <a:r>
              <a:rPr lang="en-US" b="0" i="0" u="none" strike="noStrike" dirty="0">
                <a:solidFill>
                  <a:srgbClr val="000000"/>
                </a:solidFill>
                <a:effectLst/>
                <a:latin typeface="Helvetica" pitchFamily="2" charset="0"/>
              </a:rPr>
              <a:t>In this study, active solids were built out of </a:t>
            </a:r>
            <a:r>
              <a:rPr lang="en-US" b="0" i="0" u="none" strike="noStrike" dirty="0" err="1">
                <a:solidFill>
                  <a:srgbClr val="000000"/>
                </a:solidFill>
                <a:effectLst/>
                <a:latin typeface="Helvetica" pitchFamily="2" charset="0"/>
              </a:rPr>
              <a:t>centimetre</a:t>
            </a:r>
            <a:r>
              <a:rPr lang="en-US" b="0" i="0" u="none" strike="noStrike" dirty="0">
                <a:solidFill>
                  <a:srgbClr val="000000"/>
                </a:solidFill>
                <a:effectLst/>
                <a:latin typeface="Helvetica" pitchFamily="2" charset="0"/>
              </a:rPr>
              <a:t>-scale building blocks that perform adaptive locomotion. These prototypes exhibit a non-variational form of elasticity characterized by odd moduli, whose magnitude was predicted from </a:t>
            </a:r>
            <a:r>
              <a:rPr lang="en-US" b="0" i="0" u="none" strike="noStrike" dirty="0" err="1">
                <a:solidFill>
                  <a:srgbClr val="000000"/>
                </a:solidFill>
                <a:effectLst/>
                <a:latin typeface="Helvetica" pitchFamily="2" charset="0"/>
              </a:rPr>
              <a:t>microscopics</a:t>
            </a:r>
            <a:r>
              <a:rPr lang="en-US" b="0" i="0" u="none" strike="noStrike" dirty="0">
                <a:solidFill>
                  <a:srgbClr val="000000"/>
                </a:solidFill>
                <a:effectLst/>
                <a:latin typeface="Helvetica" pitchFamily="2" charset="0"/>
              </a:rPr>
              <a:t> using coarse-grained theories validated experimentally. </a:t>
            </a:r>
          </a:p>
          <a:p>
            <a:r>
              <a:rPr lang="en-US" b="0" i="0" u="none" strike="noStrike" dirty="0">
                <a:solidFill>
                  <a:srgbClr val="000000"/>
                </a:solidFill>
                <a:effectLst/>
                <a:latin typeface="Helvetica" pitchFamily="2" charset="0"/>
              </a:rPr>
              <a:t>As a result, these chiral active solids are able to accelerate, adjust their gaits and locomote through a variety of terrains with a similar performance to more complex control strategies implemented by neural networks. This work establishes active solids as a bridge between materials and robots and suggests decentralized strategies to control the nonlinear dynamics of biological systems, soft materials and driven nanomechanical devices.</a:t>
            </a:r>
          </a:p>
          <a:p>
            <a:endPar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lvl="0" indent="0" algn="l" rtl="0">
              <a:spcBef>
                <a:spcPts val="0"/>
              </a:spcBef>
              <a:spcAft>
                <a:spcPts val="0"/>
              </a:spcAft>
              <a:buNone/>
            </a:pPr>
            <a:r>
              <a:rPr lang="en-US" b="0" i="0" u="none" strike="noStrike" dirty="0">
                <a:solidFill>
                  <a:srgbClr val="000000"/>
                </a:solidFill>
                <a:effectLst/>
                <a:latin typeface="Arial" panose="020B0604020202020204" pitchFamily="34" charset="0"/>
                <a:cs typeface="Arial" panose="020B0604020202020204" pitchFamily="34" charset="0"/>
              </a:rPr>
              <a:t>J. Veenstra, C. Scheibner, M. </a:t>
            </a:r>
            <a:r>
              <a:rPr lang="en-US" b="0" i="0" u="none" strike="noStrike" dirty="0" err="1">
                <a:solidFill>
                  <a:srgbClr val="000000"/>
                </a:solidFill>
                <a:effectLst/>
                <a:latin typeface="Arial" panose="020B0604020202020204" pitchFamily="34" charset="0"/>
                <a:cs typeface="Arial" panose="020B0604020202020204" pitchFamily="34" charset="0"/>
              </a:rPr>
              <a:t>Brandenbourger</a:t>
            </a:r>
            <a:r>
              <a:rPr lang="en-US" b="0" i="0" u="none" strike="noStrike" dirty="0">
                <a:solidFill>
                  <a:srgbClr val="000000"/>
                </a:solidFill>
                <a:effectLst/>
                <a:latin typeface="Arial" panose="020B0604020202020204" pitchFamily="34" charset="0"/>
                <a:cs typeface="Arial" panose="020B0604020202020204" pitchFamily="34" charset="0"/>
              </a:rPr>
              <a:t>, J. </a:t>
            </a:r>
            <a:r>
              <a:rPr lang="en-US" b="0" i="0" u="none" strike="noStrike" dirty="0" err="1">
                <a:solidFill>
                  <a:srgbClr val="000000"/>
                </a:solidFill>
                <a:effectLst/>
                <a:latin typeface="Arial" panose="020B0604020202020204" pitchFamily="34" charset="0"/>
                <a:cs typeface="Arial" panose="020B0604020202020204" pitchFamily="34" charset="0"/>
              </a:rPr>
              <a:t>Binysh</a:t>
            </a:r>
            <a:r>
              <a:rPr lang="en-US" b="0" i="0" u="none" strike="noStrike" dirty="0">
                <a:solidFill>
                  <a:srgbClr val="000000"/>
                </a:solidFill>
                <a:effectLst/>
                <a:latin typeface="Arial" panose="020B0604020202020204" pitchFamily="34" charset="0"/>
                <a:cs typeface="Arial" panose="020B0604020202020204" pitchFamily="34" charset="0"/>
              </a:rPr>
              <a:t>, A. </a:t>
            </a:r>
            <a:r>
              <a:rPr lang="en-US" b="0" i="0" u="none" strike="noStrike" dirty="0" err="1">
                <a:solidFill>
                  <a:srgbClr val="000000"/>
                </a:solidFill>
                <a:effectLst/>
                <a:latin typeface="Arial" panose="020B0604020202020204" pitchFamily="34" charset="0"/>
                <a:cs typeface="Arial" panose="020B0604020202020204" pitchFamily="34" charset="0"/>
              </a:rPr>
              <a:t>Souslov</a:t>
            </a:r>
            <a:r>
              <a:rPr lang="en-US" b="0" i="0" u="none" strike="noStrike" dirty="0">
                <a:solidFill>
                  <a:srgbClr val="000000"/>
                </a:solidFill>
                <a:effectLst/>
                <a:latin typeface="Arial" panose="020B0604020202020204" pitchFamily="34" charset="0"/>
                <a:cs typeface="Arial" panose="020B0604020202020204" pitchFamily="34" charset="0"/>
              </a:rPr>
              <a:t>, V. Vitelli, C. </a:t>
            </a:r>
            <a:r>
              <a:rPr lang="en-US" b="0" i="0" u="none" strike="noStrike" dirty="0" err="1">
                <a:solidFill>
                  <a:srgbClr val="000000"/>
                </a:solidFill>
                <a:effectLst/>
                <a:latin typeface="Arial" panose="020B0604020202020204" pitchFamily="34" charset="0"/>
                <a:cs typeface="Arial" panose="020B0604020202020204" pitchFamily="34" charset="0"/>
              </a:rPr>
              <a:t>Coulais</a:t>
            </a:r>
            <a:r>
              <a:rPr lang="en-US" b="0" i="0" u="none" strike="noStrike" dirty="0">
                <a:solidFill>
                  <a:srgbClr val="000000"/>
                </a:solidFill>
                <a:effectLst/>
                <a:latin typeface="Arial" panose="020B0604020202020204" pitchFamily="34" charset="0"/>
                <a:cs typeface="Arial" panose="020B0604020202020204" pitchFamily="34" charset="0"/>
              </a:rPr>
              <a:t>, </a:t>
            </a:r>
            <a:r>
              <a:rPr lang="en-US" b="1" i="0" u="none" strike="noStrike" dirty="0">
                <a:solidFill>
                  <a:srgbClr val="000000"/>
                </a:solidFill>
                <a:effectLst/>
                <a:latin typeface="Arial" panose="020B0604020202020204" pitchFamily="34" charset="0"/>
                <a:cs typeface="Arial" panose="020B0604020202020204" pitchFamily="34" charset="0"/>
              </a:rPr>
              <a:t>Adaptive locomotion of active solids</a:t>
            </a:r>
            <a:r>
              <a:rPr lang="en-US" b="0" i="0" u="none" strike="noStrike" dirty="0">
                <a:solidFill>
                  <a:srgbClr val="000000"/>
                </a:solidFill>
                <a:effectLst/>
                <a:latin typeface="Arial" panose="020B0604020202020204" pitchFamily="34" charset="0"/>
                <a:cs typeface="Arial" panose="020B0604020202020204" pitchFamily="34" charset="0"/>
              </a:rPr>
              <a:t>, </a:t>
            </a:r>
            <a:r>
              <a:rPr lang="en-US" b="0" i="1" u="none" strike="noStrike" dirty="0">
                <a:solidFill>
                  <a:srgbClr val="000000"/>
                </a:solidFill>
                <a:effectLst/>
                <a:latin typeface="Arial" panose="020B0604020202020204" pitchFamily="34" charset="0"/>
                <a:cs typeface="Arial" panose="020B0604020202020204" pitchFamily="34" charset="0"/>
              </a:rPr>
              <a:t>Nature</a:t>
            </a:r>
            <a:r>
              <a:rPr lang="en-US" b="0" i="0" u="none" strike="noStrike" dirty="0">
                <a:solidFill>
                  <a:srgbClr val="000000"/>
                </a:solidFill>
                <a:effectLst/>
                <a:latin typeface="Arial" panose="020B0604020202020204" pitchFamily="34" charset="0"/>
                <a:cs typeface="Arial" panose="020B0604020202020204" pitchFamily="34" charset="0"/>
              </a:rPr>
              <a:t> 639, 935–941 (2025). </a:t>
            </a:r>
            <a:endPar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9" name="TextBox 8" descr="(a) A schematic of monolayer of MoS2 freely floating on the surface of water. Atomic force microscopy (AFM) is used to measure the surface topography. (b) Comparison between measured AFM height topography (top row) and topography generated by a minimal, continuum model (bottom row). In each frame, the scalebar is 500 nm. (c) Indentation experiments indicate that the polycrystallinity and self-wrinkling substantially reduces the effective Young’s modulus">
            <a:extLst>
              <a:ext uri="{FF2B5EF4-FFF2-40B4-BE49-F238E27FC236}">
                <a16:creationId xmlns:a16="http://schemas.microsoft.com/office/drawing/2014/main" id="{1EC354DC-D6DC-A97E-3B3D-52F2BDDEB300}"/>
              </a:ext>
            </a:extLst>
          </p:cNvPr>
          <p:cNvSpPr txBox="1"/>
          <p:nvPr/>
        </p:nvSpPr>
        <p:spPr>
          <a:xfrm>
            <a:off x="5339749" y="4468191"/>
            <a:ext cx="6749473" cy="1384995"/>
          </a:xfrm>
          <a:prstGeom prst="rect">
            <a:avLst/>
          </a:prstGeom>
          <a:noFill/>
        </p:spPr>
        <p:txBody>
          <a:bodyPr wrap="square">
            <a:spAutoFit/>
          </a:bodyPr>
          <a:lstStyle/>
          <a:p>
            <a:r>
              <a:rPr lang="en-US" sz="1400" dirty="0">
                <a:effectLst/>
                <a:latin typeface="Arial" panose="020B0604020202020204" pitchFamily="34" charset="0"/>
                <a:ea typeface="Calibri" panose="020F0502020204030204" pitchFamily="34" charset="0"/>
                <a:cs typeface="Arial" panose="020B0604020202020204" pitchFamily="34" charset="0"/>
              </a:rPr>
              <a:t>(a) </a:t>
            </a:r>
            <a:r>
              <a:rPr lang="en-US" sz="1400" b="1" dirty="0">
                <a:effectLst/>
                <a:latin typeface="Arial" panose="020B0604020202020204" pitchFamily="34" charset="0"/>
                <a:ea typeface="Calibri" panose="020F0502020204030204" pitchFamily="34" charset="0"/>
                <a:cs typeface="Arial" panose="020B0604020202020204" pitchFamily="34" charset="0"/>
              </a:rPr>
              <a:t>Odd active solids exhibit adaptive locomotion on a granular </a:t>
            </a:r>
            <a:r>
              <a:rPr lang="en-US" b="1" dirty="0">
                <a:latin typeface="Arial" panose="020B0604020202020204" pitchFamily="34" charset="0"/>
                <a:ea typeface="Calibri" panose="020F0502020204030204" pitchFamily="34" charset="0"/>
                <a:cs typeface="Arial" panose="020B0604020202020204" pitchFamily="34" charset="0"/>
              </a:rPr>
              <a:t>terrain</a:t>
            </a:r>
            <a:r>
              <a:rPr lang="en-US" dirty="0">
                <a:latin typeface="Arial" panose="020B0604020202020204" pitchFamily="34" charset="0"/>
                <a:ea typeface="Calibri" panose="020F0502020204030204" pitchFamily="34" charset="0"/>
                <a:cs typeface="Arial" panose="020B0604020202020204" pitchFamily="34" charset="0"/>
              </a:rPr>
              <a:t>. </a:t>
            </a:r>
            <a:r>
              <a:rPr lang="en-US" b="0" i="0" u="none" strike="noStrike" dirty="0">
                <a:solidFill>
                  <a:srgbClr val="000000"/>
                </a:solidFill>
                <a:effectLst/>
                <a:latin typeface="Helvetica" pitchFamily="2" charset="0"/>
              </a:rPr>
              <a:t>When interacting with an external environment, chiral active solids spontaneously undergo limit cycles of shape changes, which naturally lead to locomotion such as rolling and crawling. The robustness of the locomotion is rooted in an emergent feedback loop between the active solid and the environment, which is mediated by odd elastic deformations and stresses. </a:t>
            </a:r>
            <a:endParaRPr lang="en-US" dirty="0">
              <a:latin typeface="Arial" panose="020B0604020202020204" pitchFamily="34" charset="0"/>
              <a:cs typeface="Arial" panose="020B0604020202020204" pitchFamily="34" charset="0"/>
            </a:endParaRPr>
          </a:p>
        </p:txBody>
      </p:sp>
      <p:pic>
        <p:nvPicPr>
          <p:cNvPr id="5" name="Picture 4" descr="An object made of linked motorized wheels moving over metal pellets">
            <a:extLst>
              <a:ext uri="{FF2B5EF4-FFF2-40B4-BE49-F238E27FC236}">
                <a16:creationId xmlns:a16="http://schemas.microsoft.com/office/drawing/2014/main" id="{81996530-77AE-D70F-CD4E-7A45D8EA65A0}"/>
              </a:ext>
            </a:extLst>
          </p:cNvPr>
          <p:cNvPicPr>
            <a:picLocks noChangeAspect="1"/>
          </p:cNvPicPr>
          <p:nvPr/>
        </p:nvPicPr>
        <p:blipFill>
          <a:blip r:embed="rId4"/>
          <a:stretch>
            <a:fillRect/>
          </a:stretch>
        </p:blipFill>
        <p:spPr>
          <a:xfrm>
            <a:off x="5622122" y="1361273"/>
            <a:ext cx="5209680" cy="292950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TotalTime>
  <Words>510</Words>
  <Application>Microsoft Office PowerPoint</Application>
  <PresentationFormat>Widescreen</PresentationFormat>
  <Paragraphs>16</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Calibri</vt:lpstr>
      <vt:lpstr>Helvetica Neue</vt:lpstr>
      <vt:lpstr>Helvetica</vt:lpstr>
      <vt:lpstr>Noto Sans Symbols</vt:lpstr>
      <vt:lpstr>Arial</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Jiwoong Park</dc:creator>
  <cp:lastModifiedBy>Elizabeth Koprucki</cp:lastModifiedBy>
  <cp:revision>8</cp:revision>
  <dcterms:modified xsi:type="dcterms:W3CDTF">2025-05-06T23:27:24Z</dcterms:modified>
</cp:coreProperties>
</file>