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3"/>
  </p:notesMasterIdLst>
  <p:sldIdLst>
    <p:sldId id="257" r:id="rId2"/>
  </p:sldIdLst>
  <p:sldSz cx="12192000" cy="6858000"/>
  <p:notesSz cx="7010400" cy="9296400"/>
  <p:embeddedFontLst>
    <p:embeddedFont>
      <p:font typeface="Helvetica Neue"/>
      <p:regular r:id="rId4"/>
      <p:bold r:id="rId4"/>
      <p:italic r:id="rId4"/>
      <p:boldItalic r:id="rId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2958"/>
  </p:normalViewPr>
  <p:slideViewPr>
    <p:cSldViewPr snapToGrid="0">
      <p:cViewPr varScale="1">
        <p:scale>
          <a:sx n="77" d="100"/>
          <a:sy n="77" d="100"/>
        </p:scale>
        <p:origin x="11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font"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3"/>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0D14F824-EFED-E1BA-F6B1-FC60B2F2A683}"/>
            </a:ext>
          </a:extLst>
        </p:cNvPr>
        <p:cNvGrpSpPr/>
        <p:nvPr/>
      </p:nvGrpSpPr>
      <p:grpSpPr>
        <a:xfrm>
          <a:off x="0" y="0"/>
          <a:ext cx="0" cy="0"/>
          <a:chOff x="0" y="0"/>
          <a:chExt cx="0" cy="0"/>
        </a:xfrm>
      </p:grpSpPr>
      <p:sp>
        <p:nvSpPr>
          <p:cNvPr id="78" name="Google Shape;78;g26be566f3b1_0_6:notes">
            <a:extLst>
              <a:ext uri="{FF2B5EF4-FFF2-40B4-BE49-F238E27FC236}">
                <a16:creationId xmlns:a16="http://schemas.microsoft.com/office/drawing/2014/main" id="{78E93822-4AAB-6942-618D-3373DA07E7D5}"/>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26be566f3b1_0_6:notes">
            <a:extLst>
              <a:ext uri="{FF2B5EF4-FFF2-40B4-BE49-F238E27FC236}">
                <a16:creationId xmlns:a16="http://schemas.microsoft.com/office/drawing/2014/main" id="{8084AA73-07C3-E0E7-26A8-20AFDE91472A}"/>
              </a:ext>
            </a:extLst>
          </p:cNvPr>
          <p:cNvSpPr txBox="1">
            <a:spLocks noGrp="1"/>
          </p:cNvSpPr>
          <p:nvPr>
            <p:ph type="body" idx="1"/>
          </p:nvPr>
        </p:nvSpPr>
        <p:spPr>
          <a:xfrm>
            <a:off x="701040" y="4473893"/>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What Has Been Achieved: </a:t>
            </a:r>
            <a:r>
              <a:rPr lang="en-US" sz="1200" dirty="0">
                <a:solidFill>
                  <a:schemeClr val="dk1"/>
                </a:solidFill>
                <a:latin typeface="Calibri"/>
                <a:ea typeface="Calibri"/>
                <a:cs typeface="Calibri"/>
                <a:sym typeface="Calibri"/>
              </a:rPr>
              <a:t>These measurements constitute the first direct experimental evidence for …..</a:t>
            </a:r>
            <a:endParaRPr dirty="0"/>
          </a:p>
          <a:p>
            <a:pPr marL="0" lvl="0" indent="0" algn="l" rtl="0">
              <a:spcBef>
                <a:spcPts val="0"/>
              </a:spcBef>
              <a:spcAft>
                <a:spcPts val="0"/>
              </a:spcAft>
              <a:buNone/>
            </a:pPr>
            <a:r>
              <a:rPr lang="en-US" sz="1200" b="1" dirty="0">
                <a:solidFill>
                  <a:schemeClr val="dk1"/>
                </a:solidFill>
                <a:latin typeface="Calibri"/>
                <a:ea typeface="Calibri"/>
                <a:cs typeface="Calibri"/>
                <a:sym typeface="Calibri"/>
              </a:rPr>
              <a:t>Importance of the Achievement: </a:t>
            </a:r>
            <a:r>
              <a:rPr lang="en-US" sz="1200"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How is the achievement related to the IRG, and how does it help it achieve its goals?</a:t>
            </a:r>
            <a:r>
              <a:rPr lang="en-US" sz="1200" b="0" dirty="0">
                <a:solidFill>
                  <a:schemeClr val="dk1"/>
                </a:solidFill>
                <a:latin typeface="Calibri"/>
                <a:ea typeface="Calibri"/>
                <a:cs typeface="Calibri"/>
                <a:sym typeface="Calibri"/>
              </a:rPr>
              <a:t> IRG 1 investigates the training of soft materials, …..</a:t>
            </a:r>
            <a:endParaRPr dirty="0"/>
          </a:p>
          <a:p>
            <a:pPr algn="just" eaLnBrk="1" hangingPunct="1"/>
            <a:r>
              <a:rPr lang="en-US" sz="1200" b="1" dirty="0">
                <a:solidFill>
                  <a:schemeClr val="dk1"/>
                </a:solidFill>
                <a:latin typeface="Calibri"/>
                <a:ea typeface="Calibri"/>
                <a:cs typeface="Calibri"/>
                <a:sym typeface="Calibri"/>
              </a:rPr>
              <a:t>Where the findings are published: </a:t>
            </a:r>
            <a:r>
              <a:rPr lang="en-US" sz="1200" dirty="0" err="1"/>
              <a:t>Hojin</a:t>
            </a:r>
            <a:r>
              <a:rPr lang="en-US" sz="1200" dirty="0"/>
              <a:t> Kim, Samantha M. Livermore, Stuart J. Rowan, and Heinrich M. Jaeger, Dense suspensions as trainable rheological </a:t>
            </a:r>
            <a:r>
              <a:rPr lang="en-US" sz="1200" dirty="0" err="1"/>
              <a:t>metafluids</a:t>
            </a:r>
            <a:r>
              <a:rPr lang="en-US" sz="1200" dirty="0"/>
              <a:t>, under review (2025).</a:t>
            </a:r>
          </a:p>
          <a:p>
            <a:pPr algn="just" eaLnBrk="1" hangingPunct="1"/>
            <a:r>
              <a:rPr lang="en-US" sz="1200" dirty="0"/>
              <a:t>https://</a:t>
            </a:r>
            <a:r>
              <a:rPr lang="en-US" sz="1200" dirty="0" err="1"/>
              <a:t>arxiv.org</a:t>
            </a:r>
            <a:r>
              <a:rPr lang="en-US" sz="1200" dirty="0"/>
              <a:t>/pdf/2503.09063</a:t>
            </a:r>
          </a:p>
          <a:p>
            <a:pPr marL="0" marR="0" lvl="0" indent="0" algn="l" rtl="0">
              <a:lnSpc>
                <a:spcPct val="100000"/>
              </a:lnSpc>
              <a:spcBef>
                <a:spcPts val="0"/>
              </a:spcBef>
              <a:spcAft>
                <a:spcPts val="0"/>
              </a:spcAft>
              <a:buClr>
                <a:schemeClr val="dk1"/>
              </a:buClr>
              <a:buSzPts val="1200"/>
              <a:buFont typeface="Calibri"/>
              <a:buNone/>
            </a:pP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80" name="Google Shape;80;g26be566f3b1_0_6:notes">
            <a:extLst>
              <a:ext uri="{FF2B5EF4-FFF2-40B4-BE49-F238E27FC236}">
                <a16:creationId xmlns:a16="http://schemas.microsoft.com/office/drawing/2014/main" id="{FA9BD1B5-75A5-146A-A91A-EAAB61525665}"/>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801894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TITUS">
  <p:cSld name="Title and Content@@TITUS">
    <p:spTree>
      <p:nvGrpSpPr>
        <p:cNvPr id="1" name="Shape 15"/>
        <p:cNvGrpSpPr/>
        <p:nvPr/>
      </p:nvGrpSpPr>
      <p:grpSpPr>
        <a:xfrm>
          <a:off x="0" y="0"/>
          <a:ext cx="0" cy="0"/>
          <a:chOff x="0" y="0"/>
          <a:chExt cx="0" cy="0"/>
        </a:xfrm>
      </p:grpSpPr>
      <p:sp>
        <p:nvSpPr>
          <p:cNvPr id="16" name="Google Shape;16;p2"/>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0BC564"/>
              </a:solidFill>
              <a:latin typeface="Arial"/>
              <a:ea typeface="Arial"/>
              <a:cs typeface="Arial"/>
              <a:sym typeface="Arial"/>
            </a:endParaRPr>
          </a:p>
        </p:txBody>
      </p:sp>
      <p:sp>
        <p:nvSpPr>
          <p:cNvPr id="17" name="Google Shape;17;p2"/>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0" u="none">
              <a:solidFill>
                <a:schemeClr val="dk1"/>
              </a:solidFill>
              <a:latin typeface="Calibri"/>
              <a:ea typeface="Calibri"/>
              <a:cs typeface="Calibri"/>
              <a:sym typeface="Calibri"/>
            </a:endParaRPr>
          </a:p>
        </p:txBody>
      </p:sp>
      <p:sp>
        <p:nvSpPr>
          <p:cNvPr id="27" name="Google Shape;27;p2"/>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2"/>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29;p2"/>
          <p:cNvGrpSpPr/>
          <p:nvPr/>
        </p:nvGrpSpPr>
        <p:grpSpPr>
          <a:xfrm>
            <a:off x="4707584" y="807282"/>
            <a:ext cx="7484416" cy="444970"/>
            <a:chOff x="4707584" y="910048"/>
            <a:chExt cx="7484416" cy="444970"/>
          </a:xfrm>
        </p:grpSpPr>
        <p:sp>
          <p:nvSpPr>
            <p:cNvPr id="30" name="Google Shape;30;p2"/>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B7D909CD-D7A7-6AF8-0ACF-AF9D2F2B4CF7}"/>
              </a:ext>
            </a:extLst>
          </p:cNvPr>
          <p:cNvGrpSpPr/>
          <p:nvPr userDrawn="1"/>
        </p:nvGrpSpPr>
        <p:grpSpPr>
          <a:xfrm>
            <a:off x="0" y="6206514"/>
            <a:ext cx="12192000" cy="653979"/>
            <a:chOff x="0" y="6243697"/>
            <a:chExt cx="12192000" cy="653979"/>
          </a:xfrm>
        </p:grpSpPr>
        <p:sp>
          <p:nvSpPr>
            <p:cNvPr id="3" name="Rectangle 2">
              <a:extLst>
                <a:ext uri="{FF2B5EF4-FFF2-40B4-BE49-F238E27FC236}">
                  <a16:creationId xmlns:a16="http://schemas.microsoft.com/office/drawing/2014/main" id="{69F46178-DD15-1EAF-05DC-06ED9CA1C897}"/>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585CFD7-EA6D-7427-B218-9268A0BBA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5" name="Rectangle 4">
              <a:extLst>
                <a:ext uri="{FF2B5EF4-FFF2-40B4-BE49-F238E27FC236}">
                  <a16:creationId xmlns:a16="http://schemas.microsoft.com/office/drawing/2014/main" id="{96FFB1BE-FCDD-B806-4BAC-BE33CE29F25D}"/>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6" name="Picture 6" descr="G:\Apodaca Work Current\NSF logo\NEW NSF Logo Design\Final\BitmapLogo_NOLayers_F.png">
              <a:extLst>
                <a:ext uri="{FF2B5EF4-FFF2-40B4-BE49-F238E27FC236}">
                  <a16:creationId xmlns:a16="http://schemas.microsoft.com/office/drawing/2014/main" id="{32CD41C3-B5E0-9BBC-4A00-7D54B4ED7CD9}"/>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000">
                <a:solidFill>
                  <a:srgbClr val="888888"/>
                </a:solidFill>
                <a:latin typeface="Calibri"/>
                <a:ea typeface="Calibri"/>
                <a:cs typeface="Calibri"/>
                <a:sym typeface="Calibri"/>
              </a:defRPr>
            </a:lvl1pPr>
            <a:lvl2pPr marL="0" lvl="1" indent="0" algn="r">
              <a:spcBef>
                <a:spcPts val="0"/>
              </a:spcBef>
              <a:buNone/>
              <a:defRPr sz="2000">
                <a:solidFill>
                  <a:srgbClr val="888888"/>
                </a:solidFill>
                <a:latin typeface="Calibri"/>
                <a:ea typeface="Calibri"/>
                <a:cs typeface="Calibri"/>
                <a:sym typeface="Calibri"/>
              </a:defRPr>
            </a:lvl2pPr>
            <a:lvl3pPr marL="0" lvl="2" indent="0" algn="r">
              <a:spcBef>
                <a:spcPts val="0"/>
              </a:spcBef>
              <a:buNone/>
              <a:defRPr sz="2000">
                <a:solidFill>
                  <a:srgbClr val="888888"/>
                </a:solidFill>
                <a:latin typeface="Calibri"/>
                <a:ea typeface="Calibri"/>
                <a:cs typeface="Calibri"/>
                <a:sym typeface="Calibri"/>
              </a:defRPr>
            </a:lvl3pPr>
            <a:lvl4pPr marL="0" lvl="3" indent="0" algn="r">
              <a:spcBef>
                <a:spcPts val="0"/>
              </a:spcBef>
              <a:buNone/>
              <a:defRPr sz="2000">
                <a:solidFill>
                  <a:srgbClr val="888888"/>
                </a:solidFill>
                <a:latin typeface="Calibri"/>
                <a:ea typeface="Calibri"/>
                <a:cs typeface="Calibri"/>
                <a:sym typeface="Calibri"/>
              </a:defRPr>
            </a:lvl4pPr>
            <a:lvl5pPr marL="0" lvl="4" indent="0" algn="r">
              <a:spcBef>
                <a:spcPts val="0"/>
              </a:spcBef>
              <a:buNone/>
              <a:defRPr sz="2000">
                <a:solidFill>
                  <a:srgbClr val="888888"/>
                </a:solidFill>
                <a:latin typeface="Calibri"/>
                <a:ea typeface="Calibri"/>
                <a:cs typeface="Calibri"/>
                <a:sym typeface="Calibri"/>
              </a:defRPr>
            </a:lvl5pPr>
            <a:lvl6pPr marL="0" lvl="5" indent="0" algn="r">
              <a:spcBef>
                <a:spcPts val="0"/>
              </a:spcBef>
              <a:buNone/>
              <a:defRPr sz="2000">
                <a:solidFill>
                  <a:srgbClr val="888888"/>
                </a:solidFill>
                <a:latin typeface="Calibri"/>
                <a:ea typeface="Calibri"/>
                <a:cs typeface="Calibri"/>
                <a:sym typeface="Calibri"/>
              </a:defRPr>
            </a:lvl6pPr>
            <a:lvl7pPr marL="0" lvl="6" indent="0" algn="r">
              <a:spcBef>
                <a:spcPts val="0"/>
              </a:spcBef>
              <a:buNone/>
              <a:defRPr sz="2000">
                <a:solidFill>
                  <a:srgbClr val="888888"/>
                </a:solidFill>
                <a:latin typeface="Calibri"/>
                <a:ea typeface="Calibri"/>
                <a:cs typeface="Calibri"/>
                <a:sym typeface="Calibri"/>
              </a:defRPr>
            </a:lvl7pPr>
            <a:lvl8pPr marL="0" lvl="7" indent="0" algn="r">
              <a:spcBef>
                <a:spcPts val="0"/>
              </a:spcBef>
              <a:buNone/>
              <a:defRPr sz="2000">
                <a:solidFill>
                  <a:srgbClr val="888888"/>
                </a:solidFill>
                <a:latin typeface="Calibri"/>
                <a:ea typeface="Calibri"/>
                <a:cs typeface="Calibri"/>
                <a:sym typeface="Calibri"/>
              </a:defRPr>
            </a:lvl8pPr>
            <a:lvl9pPr marL="0" lvl="8" indent="0" algn="r">
              <a:spcBef>
                <a:spcPts val="0"/>
              </a:spcBef>
              <a:buNone/>
              <a:defRPr sz="2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3"/>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3"/>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4"/>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0BC564"/>
              </a:solidFill>
              <a:latin typeface="Arial"/>
              <a:ea typeface="Arial"/>
              <a:cs typeface="Arial"/>
              <a:sym typeface="Arial"/>
            </a:endParaRPr>
          </a:p>
        </p:txBody>
      </p:sp>
      <p:sp>
        <p:nvSpPr>
          <p:cNvPr id="42" name="Google Shape;42;p4"/>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6" name="Google Shape;46;p4"/>
          <p:cNvGrpSpPr/>
          <p:nvPr/>
        </p:nvGrpSpPr>
        <p:grpSpPr>
          <a:xfrm>
            <a:off x="0" y="6243697"/>
            <a:ext cx="12192000" cy="653979"/>
            <a:chOff x="0" y="6243697"/>
            <a:chExt cx="12192000" cy="653979"/>
          </a:xfrm>
        </p:grpSpPr>
        <p:sp>
          <p:nvSpPr>
            <p:cNvPr id="47" name="Google Shape;47;p4"/>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8" name="Google Shape;48;p4"/>
            <p:cNvPicPr preferRelativeResize="0"/>
            <p:nvPr/>
          </p:nvPicPr>
          <p:blipFill rotWithShape="1">
            <a:blip>
              <a:alphaModFix/>
            </a:blip>
            <a:srcRect/>
            <a:stretch/>
          </p:blipFill>
          <p:spPr>
            <a:xfrm>
              <a:off x="1228326" y="6272178"/>
              <a:ext cx="2200675" cy="547540"/>
            </a:xfrm>
            <a:prstGeom prst="rect">
              <a:avLst/>
            </a:prstGeom>
            <a:noFill/>
            <a:ln>
              <a:noFill/>
            </a:ln>
          </p:spPr>
        </p:pic>
        <p:sp>
          <p:nvSpPr>
            <p:cNvPr id="49" name="Google Shape;49;p4"/>
            <p:cNvSpPr/>
            <p:nvPr/>
          </p:nvSpPr>
          <p:spPr>
            <a:xfrm>
              <a:off x="3640136" y="6470393"/>
              <a:ext cx="469335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0" i="1">
                  <a:solidFill>
                    <a:schemeClr val="accent1"/>
                  </a:solidFill>
                  <a:latin typeface="Arial"/>
                  <a:ea typeface="Arial"/>
                  <a:cs typeface="Arial"/>
                  <a:sym typeface="Arial"/>
                </a:rPr>
                <a:t>Where Materials Begin and Society Benefits</a:t>
              </a:r>
              <a:endParaRPr/>
            </a:p>
          </p:txBody>
        </p:sp>
        <p:pic>
          <p:nvPicPr>
            <p:cNvPr id="50" name="Google Shape;50;p4" descr="G:\Apodaca Work Current\NSF logo\NEW NSF Logo Design\Final\BitmapLogo_NOLayers_F.png"/>
            <p:cNvPicPr preferRelativeResize="0"/>
            <p:nvPr/>
          </p:nvPicPr>
          <p:blipFill rotWithShape="1">
            <a:blip>
              <a:alphaModFix/>
            </a:blip>
            <a:srcRect/>
            <a:stretch/>
          </p:blipFill>
          <p:spPr>
            <a:xfrm>
              <a:off x="380999" y="6257889"/>
              <a:ext cx="616493" cy="619937"/>
            </a:xfrm>
            <a:prstGeom prst="rect">
              <a:avLst/>
            </a:prstGeom>
            <a:noFill/>
            <a:ln>
              <a:noFill/>
            </a:ln>
          </p:spPr>
        </p:pic>
      </p:grpSp>
      <p:sp>
        <p:nvSpPr>
          <p:cNvPr id="51" name="Google Shape;51;p4"/>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a:solidFill>
                <a:schemeClr val="dk1"/>
              </a:solidFill>
              <a:latin typeface="Calibri"/>
              <a:ea typeface="Calibri"/>
              <a:cs typeface="Calibri"/>
              <a:sym typeface="Calibri"/>
            </a:endParaRPr>
          </a:p>
        </p:txBody>
      </p:sp>
      <p:sp>
        <p:nvSpPr>
          <p:cNvPr id="52" name="Google Shape;52;p4"/>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4"/>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 name="Google Shape;54;p4"/>
          <p:cNvGrpSpPr/>
          <p:nvPr/>
        </p:nvGrpSpPr>
        <p:grpSpPr>
          <a:xfrm>
            <a:off x="4707584" y="807282"/>
            <a:ext cx="7484416" cy="444970"/>
            <a:chOff x="4707584" y="910048"/>
            <a:chExt cx="7484416" cy="444970"/>
          </a:xfrm>
        </p:grpSpPr>
        <p:sp>
          <p:nvSpPr>
            <p:cNvPr id="55" name="Google Shape;55;p4"/>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4"/>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 name="Google Shape;57;p4"/>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8"/>
        <p:cNvGrpSpPr/>
        <p:nvPr/>
      </p:nvGrpSpPr>
      <p:grpSpPr>
        <a:xfrm>
          <a:off x="0" y="0"/>
          <a:ext cx="0" cy="0"/>
          <a:chOff x="0" y="0"/>
          <a:chExt cx="0" cy="0"/>
        </a:xfrm>
      </p:grpSpPr>
      <p:sp>
        <p:nvSpPr>
          <p:cNvPr id="59" name="Google Shape;59;p5"/>
          <p:cNvSpPr txBox="1">
            <a:spLocks noGrp="1"/>
          </p:cNvSpPr>
          <p:nvPr>
            <p:ph type="title"/>
          </p:nvPr>
        </p:nvSpPr>
        <p:spPr>
          <a:xfrm>
            <a:off x="614515" y="152008"/>
            <a:ext cx="10962967" cy="5667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C00000"/>
              </a:buClr>
              <a:buSzPts val="2800"/>
              <a:buFont typeface="Arial"/>
              <a:buNone/>
              <a:defRPr sz="2800" b="0">
                <a:solidFill>
                  <a:srgbClr val="C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
          <p:cNvSpPr txBox="1">
            <a:spLocks noGrp="1"/>
          </p:cNvSpPr>
          <p:nvPr>
            <p:ph type="body" idx="1"/>
          </p:nvPr>
        </p:nvSpPr>
        <p:spPr>
          <a:xfrm>
            <a:off x="614514" y="1211301"/>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4" name="Google Shape;64;p5"/>
          <p:cNvGrpSpPr/>
          <p:nvPr/>
        </p:nvGrpSpPr>
        <p:grpSpPr>
          <a:xfrm>
            <a:off x="0" y="6163799"/>
            <a:ext cx="12192000" cy="733878"/>
            <a:chOff x="0" y="6163799"/>
            <a:chExt cx="12192000" cy="733878"/>
          </a:xfrm>
        </p:grpSpPr>
        <p:sp>
          <p:nvSpPr>
            <p:cNvPr id="65" name="Google Shape;65;p5"/>
            <p:cNvSpPr/>
            <p:nvPr/>
          </p:nvSpPr>
          <p:spPr>
            <a:xfrm>
              <a:off x="0" y="6163799"/>
              <a:ext cx="12192000" cy="733878"/>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66" name="Google Shape;66;p5"/>
            <p:cNvPicPr preferRelativeResize="0"/>
            <p:nvPr/>
          </p:nvPicPr>
          <p:blipFill rotWithShape="1">
            <a:blip>
              <a:alphaModFix/>
            </a:blip>
            <a:srcRect/>
            <a:stretch/>
          </p:blipFill>
          <p:spPr>
            <a:xfrm>
              <a:off x="1304694" y="6201502"/>
              <a:ext cx="2445810" cy="608531"/>
            </a:xfrm>
            <a:prstGeom prst="rect">
              <a:avLst/>
            </a:prstGeom>
            <a:noFill/>
            <a:ln>
              <a:noFill/>
            </a:ln>
          </p:spPr>
        </p:pic>
        <p:sp>
          <p:nvSpPr>
            <p:cNvPr id="67" name="Google Shape;67;p5"/>
            <p:cNvSpPr/>
            <p:nvPr/>
          </p:nvSpPr>
          <p:spPr>
            <a:xfrm>
              <a:off x="3921219" y="6374350"/>
              <a:ext cx="469335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accent1"/>
                  </a:solidFill>
                  <a:latin typeface="Times New Roman"/>
                  <a:ea typeface="Times New Roman"/>
                  <a:cs typeface="Times New Roman"/>
                  <a:sym typeface="Times New Roman"/>
                </a:rPr>
                <a:t>Where Materials Begin &amp; Society Benefits</a:t>
              </a:r>
              <a:endParaRPr/>
            </a:p>
          </p:txBody>
        </p:sp>
        <p:pic>
          <p:nvPicPr>
            <p:cNvPr id="68" name="Google Shape;68;p5" descr="G:\Apodaca Work Current\NSF logo\NEW NSF Logo Design\Final\BitmapLogo_NOLayers_F.png"/>
            <p:cNvPicPr preferRelativeResize="0"/>
            <p:nvPr/>
          </p:nvPicPr>
          <p:blipFill rotWithShape="1">
            <a:blip>
              <a:alphaModFix/>
            </a:blip>
            <a:srcRect/>
            <a:stretch/>
          </p:blipFill>
          <p:spPr>
            <a:xfrm>
              <a:off x="350381" y="6201502"/>
              <a:ext cx="647112" cy="650727"/>
            </a:xfrm>
            <a:prstGeom prst="rect">
              <a:avLst/>
            </a:prstGeom>
            <a:noFill/>
            <a:ln>
              <a:noFill/>
            </a:ln>
          </p:spPr>
        </p:pic>
      </p:grpSp>
      <p:sp>
        <p:nvSpPr>
          <p:cNvPr id="69" name="Google Shape;69;p5"/>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chemeClr val="dk1"/>
                </a:solidFill>
                <a:latin typeface="Calibri"/>
                <a:ea typeface="Calibri"/>
                <a:cs typeface="Calibri"/>
                <a:sym typeface="Calibri"/>
              </a:rPr>
              <a:t>‹#›</a:t>
            </a:fld>
            <a:endParaRPr sz="2000">
              <a:solidFill>
                <a:schemeClr val="dk1"/>
              </a:solidFill>
              <a:latin typeface="Calibri"/>
              <a:ea typeface="Calibri"/>
              <a:cs typeface="Calibri"/>
              <a:sym typeface="Calibri"/>
            </a:endParaRPr>
          </a:p>
        </p:txBody>
      </p:sp>
      <p:sp>
        <p:nvSpPr>
          <p:cNvPr id="70" name="Google Shape;70;p5"/>
          <p:cNvSpPr txBox="1"/>
          <p:nvPr/>
        </p:nvSpPr>
        <p:spPr>
          <a:xfrm>
            <a:off x="25052" y="-3562"/>
            <a:ext cx="12192000" cy="131031"/>
          </a:xfrm>
          <a:prstGeom prst="rect">
            <a:avLst/>
          </a:prstGeom>
          <a:gradFill>
            <a:gsLst>
              <a:gs pos="0">
                <a:schemeClr val="accent6"/>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
              <a:solidFill>
                <a:schemeClr val="dk1"/>
              </a:solidFill>
              <a:latin typeface="Calibri"/>
              <a:ea typeface="Calibri"/>
              <a:cs typeface="Calibri"/>
              <a:sym typeface="Calibri"/>
            </a:endParaRPr>
          </a:p>
        </p:txBody>
      </p:sp>
      <p:sp>
        <p:nvSpPr>
          <p:cNvPr id="71" name="Google Shape;71;p5"/>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6"/>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69F7C913-FBCF-3FCB-9671-6D701CDB6B4F}"/>
            </a:ext>
          </a:extLst>
        </p:cNvPr>
        <p:cNvGrpSpPr/>
        <p:nvPr/>
      </p:nvGrpSpPr>
      <p:grpSpPr>
        <a:xfrm>
          <a:off x="0" y="0"/>
          <a:ext cx="0" cy="0"/>
          <a:chOff x="0" y="0"/>
          <a:chExt cx="0" cy="0"/>
        </a:xfrm>
      </p:grpSpPr>
      <p:sp>
        <p:nvSpPr>
          <p:cNvPr id="82" name="Google Shape;82;p7">
            <a:extLst>
              <a:ext uri="{FF2B5EF4-FFF2-40B4-BE49-F238E27FC236}">
                <a16:creationId xmlns:a16="http://schemas.microsoft.com/office/drawing/2014/main" id="{0E5B3E41-E515-20B6-11E9-B37E676F7DC7}"/>
              </a:ext>
            </a:extLst>
          </p:cNvPr>
          <p:cNvSpPr txBox="1"/>
          <p:nvPr/>
        </p:nvSpPr>
        <p:spPr>
          <a:xfrm>
            <a:off x="3984240" y="124792"/>
            <a:ext cx="7759200" cy="566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C00000"/>
              </a:buClr>
              <a:buSzPts val="2000"/>
              <a:buFont typeface="Arial"/>
              <a:buNone/>
            </a:pPr>
            <a:r>
              <a:rPr lang="en-US" sz="2000" b="1" dirty="0">
                <a:solidFill>
                  <a:srgbClr val="FF0000"/>
                </a:solidFill>
              </a:rPr>
              <a:t>Dense suspensions as trainable rheological </a:t>
            </a:r>
            <a:r>
              <a:rPr lang="en-US" sz="2000" b="1" dirty="0" err="1">
                <a:solidFill>
                  <a:srgbClr val="FF0000"/>
                </a:solidFill>
              </a:rPr>
              <a:t>metafluids</a:t>
            </a:r>
            <a:endParaRPr sz="2000" b="1" dirty="0">
              <a:solidFill>
                <a:srgbClr val="FF0000"/>
              </a:solidFill>
              <a:latin typeface="Arial"/>
              <a:ea typeface="Arial"/>
              <a:cs typeface="Arial"/>
              <a:sym typeface="Arial"/>
            </a:endParaRPr>
          </a:p>
        </p:txBody>
      </p:sp>
      <p:sp>
        <p:nvSpPr>
          <p:cNvPr id="84" name="Google Shape;84;p7">
            <a:extLst>
              <a:ext uri="{FF2B5EF4-FFF2-40B4-BE49-F238E27FC236}">
                <a16:creationId xmlns:a16="http://schemas.microsoft.com/office/drawing/2014/main" id="{1524C9D6-2814-E49C-DAF9-990A646916F5}"/>
              </a:ext>
            </a:extLst>
          </p:cNvPr>
          <p:cNvSpPr txBox="1"/>
          <p:nvPr/>
        </p:nvSpPr>
        <p:spPr>
          <a:xfrm>
            <a:off x="5273040" y="845156"/>
            <a:ext cx="681618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rPr>
              <a:t>Heinrich Jaeger &amp; Stuart Rowan		             UChicago </a:t>
            </a:r>
            <a:endParaRPr dirty="0"/>
          </a:p>
        </p:txBody>
      </p:sp>
      <p:pic>
        <p:nvPicPr>
          <p:cNvPr id="86" name="Google Shape;86;p7">
            <a:extLst>
              <a:ext uri="{FF2B5EF4-FFF2-40B4-BE49-F238E27FC236}">
                <a16:creationId xmlns:a16="http://schemas.microsoft.com/office/drawing/2014/main" id="{512A0EEF-59E4-88EC-1228-7AE4E7634F17}"/>
              </a:ext>
            </a:extLst>
          </p:cNvPr>
          <p:cNvPicPr preferRelativeResize="0"/>
          <p:nvPr/>
        </p:nvPicPr>
        <p:blipFill rotWithShape="1">
          <a:blip r:embed="rId3">
            <a:alphaModFix/>
          </a:blip>
          <a:srcRect/>
          <a:stretch/>
        </p:blipFill>
        <p:spPr>
          <a:xfrm rot="5400000">
            <a:off x="10742006" y="5453388"/>
            <a:ext cx="811215" cy="2088783"/>
          </a:xfrm>
          <a:prstGeom prst="rect">
            <a:avLst/>
          </a:prstGeom>
          <a:noFill/>
          <a:ln>
            <a:noFill/>
          </a:ln>
        </p:spPr>
      </p:pic>
      <p:sp>
        <p:nvSpPr>
          <p:cNvPr id="87" name="Google Shape;87;p7" descr="  ">
            <a:extLst>
              <a:ext uri="{FF2B5EF4-FFF2-40B4-BE49-F238E27FC236}">
                <a16:creationId xmlns:a16="http://schemas.microsoft.com/office/drawing/2014/main" id="{46A5C7C1-35BE-BF60-22AD-815240167694}"/>
              </a:ext>
            </a:extLst>
          </p:cNvPr>
          <p:cNvSpPr txBox="1"/>
          <p:nvPr/>
        </p:nvSpPr>
        <p:spPr>
          <a:xfrm>
            <a:off x="0" y="6537960"/>
            <a:ext cx="242400" cy="3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a:solidFill>
                  <a:srgbClr val="000000"/>
                </a:solidFill>
                <a:latin typeface="Helvetica Neue"/>
                <a:ea typeface="Helvetica Neue"/>
                <a:cs typeface="Helvetica Neue"/>
                <a:sym typeface="Helvetica Neue"/>
              </a:rPr>
              <a:t>  </a:t>
            </a:r>
            <a:endParaRPr/>
          </a:p>
        </p:txBody>
      </p:sp>
      <p:sp>
        <p:nvSpPr>
          <p:cNvPr id="88" name="Google Shape;88;p7">
            <a:extLst>
              <a:ext uri="{FF2B5EF4-FFF2-40B4-BE49-F238E27FC236}">
                <a16:creationId xmlns:a16="http://schemas.microsoft.com/office/drawing/2014/main" id="{A87DDC40-A1AD-B7C9-9B24-CA95A8027FEF}"/>
              </a:ext>
            </a:extLst>
          </p:cNvPr>
          <p:cNvSpPr txBox="1"/>
          <p:nvPr/>
        </p:nvSpPr>
        <p:spPr>
          <a:xfrm>
            <a:off x="5994400" y="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6EFFD87A-5DD4-E6B7-BD06-D44939824443}"/>
              </a:ext>
            </a:extLst>
          </p:cNvPr>
          <p:cNvSpPr txBox="1"/>
          <p:nvPr/>
        </p:nvSpPr>
        <p:spPr>
          <a:xfrm>
            <a:off x="0" y="214621"/>
            <a:ext cx="2787924"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University of Chicago MRSEC </a:t>
            </a:r>
          </a:p>
          <a:p>
            <a:r>
              <a:rPr lang="en-US" sz="1400" b="1" dirty="0">
                <a:latin typeface="Arial" panose="020B0604020202020204" pitchFamily="34" charset="0"/>
                <a:cs typeface="Arial" panose="020B0604020202020204" pitchFamily="34" charset="0"/>
              </a:rPr>
              <a:t>DMR-</a:t>
            </a:r>
            <a:r>
              <a:rPr lang="en-US" sz="1400" b="1" dirty="0">
                <a:effectLst/>
                <a:latin typeface="Arial" panose="020B0604020202020204" pitchFamily="34" charset="0"/>
                <a:ea typeface="MS Mincho" panose="02020609040205080304" pitchFamily="49" charset="-128"/>
                <a:cs typeface="Arial" panose="020B0604020202020204" pitchFamily="34" charset="0"/>
              </a:rPr>
              <a:t>2011854</a:t>
            </a:r>
            <a:endParaRPr lang="en-US" sz="1400" b="1" dirty="0">
              <a:latin typeface="Arial" panose="020B0604020202020204" pitchFamily="34" charset="0"/>
              <a:cs typeface="Arial" panose="020B0604020202020204" pitchFamily="34" charset="0"/>
            </a:endParaRPr>
          </a:p>
        </p:txBody>
      </p:sp>
      <p:sp>
        <p:nvSpPr>
          <p:cNvPr id="4" name="Text Box 28">
            <a:extLst>
              <a:ext uri="{FF2B5EF4-FFF2-40B4-BE49-F238E27FC236}">
                <a16:creationId xmlns:a16="http://schemas.microsoft.com/office/drawing/2014/main" id="{20D3C3A8-3DBF-C704-4979-FC4E0C7077E1}"/>
              </a:ext>
            </a:extLst>
          </p:cNvPr>
          <p:cNvSpPr txBox="1">
            <a:spLocks noChangeArrowheads="1"/>
          </p:cNvSpPr>
          <p:nvPr/>
        </p:nvSpPr>
        <p:spPr bwMode="auto">
          <a:xfrm>
            <a:off x="153389" y="1476912"/>
            <a:ext cx="676736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For biological organisms, training is well established as a means of achieving and maintaining targeted levels of performance. In similarly applying training to non-living materials key requirements are the ability of the material to adapt to external cues as well as to retain some memory once the cues are removed.  With additional memories more complex responses can then be trained-in. </a:t>
            </a:r>
          </a:p>
          <a:p>
            <a:pPr algn="just" eaLnBrk="1" hangingPunct="1"/>
            <a:endParaRPr lang="en-US" dirty="0"/>
          </a:p>
          <a:p>
            <a:pPr algn="just" eaLnBrk="1" hangingPunct="1"/>
            <a:r>
              <a:rPr lang="en-US" sz="1400" dirty="0" err="1"/>
              <a:t>Hojin</a:t>
            </a:r>
            <a:r>
              <a:rPr lang="en-US" sz="1400" dirty="0"/>
              <a:t> Kim, a postdoctoral scholar working jointly with the Jaeger and Rowan labs, and graduate student Samantha Livermore in Jaeger’s group demonstrated the basic principle with a class of dense suspensions that exhibit two different memories depending on the applied shear stress. Training at appropriately chosen stress levels can then produce strikingly different outcomes, such as a mechanical resistance that evolves under repeated impact by either stiffening or softening. </a:t>
            </a:r>
          </a:p>
          <a:p>
            <a:pPr algn="just" eaLnBrk="1" hangingPunct="1"/>
            <a:endParaRPr lang="en-US" dirty="0"/>
          </a:p>
          <a:p>
            <a:pPr algn="just" eaLnBrk="1" hangingPunct="1"/>
            <a:r>
              <a:rPr lang="en-US" sz="1400" dirty="0"/>
              <a:t>Such behavior, usually associated with mechanical metamaterials, suggests that dense suspensions with multiple memories can be viewed as trainable rheological </a:t>
            </a:r>
            <a:r>
              <a:rPr lang="en-US" sz="1400" dirty="0" err="1"/>
              <a:t>metafluids</a:t>
            </a:r>
            <a:r>
              <a:rPr lang="en-US" sz="1400" dirty="0"/>
              <a:t>. Memory-forming </a:t>
            </a:r>
            <a:r>
              <a:rPr lang="en-US" sz="1400" dirty="0" err="1"/>
              <a:t>metafluids</a:t>
            </a:r>
            <a:r>
              <a:rPr lang="en-US" sz="1400" dirty="0"/>
              <a:t> could find applications wherever trainable, and in-situ re-trainable, levels of viscosity or energy dissipation are required.</a:t>
            </a:r>
          </a:p>
          <a:p>
            <a:pPr algn="just" eaLnBrk="1" hangingPunct="1"/>
            <a:endParaRPr lang="en-US" dirty="0"/>
          </a:p>
          <a:p>
            <a:pPr algn="just" eaLnBrk="1" hangingPunct="1"/>
            <a:r>
              <a:rPr lang="en-US" sz="1400" dirty="0" err="1"/>
              <a:t>Hojin</a:t>
            </a:r>
            <a:r>
              <a:rPr lang="en-US" sz="1400" dirty="0"/>
              <a:t> Kim, Samantha M. Livermore, Stuart J. Rowan, and Heinrich M. Jaeger, Dense suspensions as trainable rheological </a:t>
            </a:r>
            <a:r>
              <a:rPr lang="en-US" sz="1400" dirty="0" err="1"/>
              <a:t>metafluids</a:t>
            </a:r>
            <a:r>
              <a:rPr lang="en-US" sz="1400" dirty="0"/>
              <a:t>, under review (2025).</a:t>
            </a:r>
          </a:p>
          <a:p>
            <a:pPr algn="just" eaLnBrk="1" hangingPunct="1"/>
            <a:r>
              <a:rPr lang="en-US" sz="1400" dirty="0"/>
              <a:t>https://</a:t>
            </a:r>
            <a:r>
              <a:rPr lang="en-US" sz="1400" dirty="0" err="1"/>
              <a:t>arxiv.org</a:t>
            </a:r>
            <a:r>
              <a:rPr lang="en-US" sz="1400" dirty="0"/>
              <a:t>/pdf/2503.09063</a:t>
            </a:r>
          </a:p>
        </p:txBody>
      </p:sp>
      <p:sp>
        <p:nvSpPr>
          <p:cNvPr id="3" name="Rectangle 37" descr="(A) Diagrams of suspension of fumed silica particles functionalized with dynamic covalent chemistry. (B) Diagrams of training protocol and outcomes for different training velocities. (C &amp; D) Graphs of trained-in resistance as function of training cycle and velocity.">
            <a:extLst>
              <a:ext uri="{FF2B5EF4-FFF2-40B4-BE49-F238E27FC236}">
                <a16:creationId xmlns:a16="http://schemas.microsoft.com/office/drawing/2014/main" id="{896C1791-F5E8-BF0C-6F3D-39C9C68611C6}"/>
              </a:ext>
            </a:extLst>
          </p:cNvPr>
          <p:cNvSpPr>
            <a:spLocks noChangeArrowheads="1"/>
          </p:cNvSpPr>
          <p:nvPr/>
        </p:nvSpPr>
        <p:spPr bwMode="auto">
          <a:xfrm>
            <a:off x="7089605" y="1498186"/>
            <a:ext cx="4844030" cy="45939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Rectangle 21">
            <a:extLst>
              <a:ext uri="{FF2B5EF4-FFF2-40B4-BE49-F238E27FC236}">
                <a16:creationId xmlns:a16="http://schemas.microsoft.com/office/drawing/2014/main" id="{225E511B-61EF-27B7-2F6B-B760F610E815}"/>
              </a:ext>
            </a:extLst>
          </p:cNvPr>
          <p:cNvSpPr/>
          <p:nvPr/>
        </p:nvSpPr>
        <p:spPr>
          <a:xfrm>
            <a:off x="9777725" y="3863869"/>
            <a:ext cx="236666" cy="1932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descr="(A) Diagrams of suspension of fumed silica particles functionalized with dynamic covalent chemistry. (B) Diagram of training protocol and outcomes for different training velocities. (C &amp; D) Graphs of trained-in resistance as function of training cycle and velocity.">
            <a:extLst>
              <a:ext uri="{FF2B5EF4-FFF2-40B4-BE49-F238E27FC236}">
                <a16:creationId xmlns:a16="http://schemas.microsoft.com/office/drawing/2014/main" id="{8AAD5B43-22CA-A41C-C5C0-881AAF2ACCF1}"/>
              </a:ext>
            </a:extLst>
          </p:cNvPr>
          <p:cNvSpPr txBox="1"/>
          <p:nvPr/>
        </p:nvSpPr>
        <p:spPr>
          <a:xfrm>
            <a:off x="7187829" y="5471975"/>
            <a:ext cx="4800971" cy="577081"/>
          </a:xfrm>
          <a:prstGeom prst="rect">
            <a:avLst/>
          </a:prstGeom>
          <a:noFill/>
        </p:spPr>
        <p:txBody>
          <a:bodyPr wrap="square" rtlCol="0">
            <a:spAutoFit/>
          </a:bodyPr>
          <a:lstStyle/>
          <a:p>
            <a:r>
              <a:rPr lang="en-US" sz="1050" dirty="0"/>
              <a:t>(A) Suspension of fumed silica particles functionalized with dynamic covalent chemistry. (B) Training protocol and outcomes for different training velocities. (C &amp; D) Trained-in resistance as function of training cycle and velocity.</a:t>
            </a:r>
          </a:p>
        </p:txBody>
      </p:sp>
      <p:sp>
        <p:nvSpPr>
          <p:cNvPr id="27" name="Rectangle 26">
            <a:extLst>
              <a:ext uri="{FF2B5EF4-FFF2-40B4-BE49-F238E27FC236}">
                <a16:creationId xmlns:a16="http://schemas.microsoft.com/office/drawing/2014/main" id="{8DBAD01A-5523-9C81-7F4C-D06F5BB08891}"/>
              </a:ext>
            </a:extLst>
          </p:cNvPr>
          <p:cNvSpPr/>
          <p:nvPr/>
        </p:nvSpPr>
        <p:spPr>
          <a:xfrm>
            <a:off x="8126233" y="1884459"/>
            <a:ext cx="278296" cy="198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diagram of a graph&#10;&#10;AI-generated content may be incorrect.">
            <a:extLst>
              <a:ext uri="{FF2B5EF4-FFF2-40B4-BE49-F238E27FC236}">
                <a16:creationId xmlns:a16="http://schemas.microsoft.com/office/drawing/2014/main" id="{2DC62232-BDED-7CC2-E2F7-FD97183D0E33}"/>
              </a:ext>
            </a:extLst>
          </p:cNvPr>
          <p:cNvPicPr>
            <a:picLocks noChangeAspect="1"/>
          </p:cNvPicPr>
          <p:nvPr/>
        </p:nvPicPr>
        <p:blipFill>
          <a:blip r:embed="rId4">
            <a:extLst>
              <a:ext uri="{28A0092B-C50C-407E-A947-70E740481C1C}">
                <a14:useLocalDpi xmlns:a14="http://schemas.microsoft.com/office/drawing/2010/main"/>
              </a:ext>
            </a:extLst>
          </a:blip>
          <a:srcRect r="-2"/>
          <a:stretch/>
        </p:blipFill>
        <p:spPr>
          <a:xfrm>
            <a:off x="9771133" y="1807171"/>
            <a:ext cx="2101997" cy="3679154"/>
          </a:xfrm>
          <a:prstGeom prst="rect">
            <a:avLst/>
          </a:prstGeom>
        </p:spPr>
      </p:pic>
      <p:pic>
        <p:nvPicPr>
          <p:cNvPr id="13" name="Picture 12" descr="A diagram of a graph&#10;&#10;AI-generated content may be incorrect.">
            <a:extLst>
              <a:ext uri="{FF2B5EF4-FFF2-40B4-BE49-F238E27FC236}">
                <a16:creationId xmlns:a16="http://schemas.microsoft.com/office/drawing/2014/main" id="{BA14D2BE-7DB7-9AC5-BB9A-AD50080B52B4}"/>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488594" y="4696573"/>
            <a:ext cx="1920239" cy="545133"/>
          </a:xfrm>
          <a:prstGeom prst="rect">
            <a:avLst/>
          </a:prstGeom>
        </p:spPr>
      </p:pic>
      <p:pic>
        <p:nvPicPr>
          <p:cNvPr id="18" name="Picture 17" descr="A diagram of a stress reaction&#10;&#10;AI-generated content may be incorrect.">
            <a:extLst>
              <a:ext uri="{FF2B5EF4-FFF2-40B4-BE49-F238E27FC236}">
                <a16:creationId xmlns:a16="http://schemas.microsoft.com/office/drawing/2014/main" id="{DC212FB2-1957-2195-353F-17C65C890F1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212362" y="1590260"/>
            <a:ext cx="2508147" cy="1679300"/>
          </a:xfrm>
          <a:prstGeom prst="rect">
            <a:avLst/>
          </a:prstGeom>
        </p:spPr>
      </p:pic>
      <p:pic>
        <p:nvPicPr>
          <p:cNvPr id="19" name="Picture 18" descr="A diagram of a graph&#10;&#10;AI-generated content may be incorrect.">
            <a:extLst>
              <a:ext uri="{FF2B5EF4-FFF2-40B4-BE49-F238E27FC236}">
                <a16:creationId xmlns:a16="http://schemas.microsoft.com/office/drawing/2014/main" id="{4EE1BEDA-05FF-9E31-F4F8-394A27CD1366}"/>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7504852" y="3422417"/>
            <a:ext cx="1906436" cy="774465"/>
          </a:xfrm>
          <a:prstGeom prst="rect">
            <a:avLst/>
          </a:prstGeom>
        </p:spPr>
      </p:pic>
      <p:sp>
        <p:nvSpPr>
          <p:cNvPr id="20" name="TextBox 19">
            <a:extLst>
              <a:ext uri="{FF2B5EF4-FFF2-40B4-BE49-F238E27FC236}">
                <a16:creationId xmlns:a16="http://schemas.microsoft.com/office/drawing/2014/main" id="{2AEEFAFC-D707-FF46-8242-EB792EA950F9}"/>
              </a:ext>
            </a:extLst>
          </p:cNvPr>
          <p:cNvSpPr txBox="1"/>
          <p:nvPr/>
        </p:nvSpPr>
        <p:spPr>
          <a:xfrm>
            <a:off x="7061981" y="1575581"/>
            <a:ext cx="304892" cy="307777"/>
          </a:xfrm>
          <a:prstGeom prst="rect">
            <a:avLst/>
          </a:prstGeom>
          <a:noFill/>
        </p:spPr>
        <p:txBody>
          <a:bodyPr wrap="none" rtlCol="0">
            <a:spAutoFit/>
          </a:bodyPr>
          <a:lstStyle/>
          <a:p>
            <a:r>
              <a:rPr lang="en-US" dirty="0"/>
              <a:t>A</a:t>
            </a:r>
          </a:p>
        </p:txBody>
      </p:sp>
      <p:sp>
        <p:nvSpPr>
          <p:cNvPr id="21" name="TextBox 20">
            <a:extLst>
              <a:ext uri="{FF2B5EF4-FFF2-40B4-BE49-F238E27FC236}">
                <a16:creationId xmlns:a16="http://schemas.microsoft.com/office/drawing/2014/main" id="{492848B5-088E-5A5A-89C6-C22A9373063A}"/>
              </a:ext>
            </a:extLst>
          </p:cNvPr>
          <p:cNvSpPr txBox="1"/>
          <p:nvPr/>
        </p:nvSpPr>
        <p:spPr>
          <a:xfrm>
            <a:off x="7115908" y="3331698"/>
            <a:ext cx="304892" cy="307777"/>
          </a:xfrm>
          <a:prstGeom prst="rect">
            <a:avLst/>
          </a:prstGeom>
          <a:noFill/>
        </p:spPr>
        <p:txBody>
          <a:bodyPr wrap="none" rtlCol="0">
            <a:spAutoFit/>
          </a:bodyPr>
          <a:lstStyle/>
          <a:p>
            <a:r>
              <a:rPr lang="en-US" dirty="0"/>
              <a:t>B</a:t>
            </a:r>
          </a:p>
        </p:txBody>
      </p:sp>
      <p:sp>
        <p:nvSpPr>
          <p:cNvPr id="23" name="TextBox 22">
            <a:extLst>
              <a:ext uri="{FF2B5EF4-FFF2-40B4-BE49-F238E27FC236}">
                <a16:creationId xmlns:a16="http://schemas.microsoft.com/office/drawing/2014/main" id="{86895FCB-1530-A26B-8101-D87F6CB32A76}"/>
              </a:ext>
            </a:extLst>
          </p:cNvPr>
          <p:cNvSpPr txBox="1"/>
          <p:nvPr/>
        </p:nvSpPr>
        <p:spPr>
          <a:xfrm>
            <a:off x="9703949" y="1912935"/>
            <a:ext cx="314510" cy="307777"/>
          </a:xfrm>
          <a:prstGeom prst="rect">
            <a:avLst/>
          </a:prstGeom>
          <a:solidFill>
            <a:schemeClr val="bg1"/>
          </a:solidFill>
        </p:spPr>
        <p:txBody>
          <a:bodyPr wrap="none" rtlCol="0">
            <a:spAutoFit/>
          </a:bodyPr>
          <a:lstStyle/>
          <a:p>
            <a:r>
              <a:rPr lang="en-US" dirty="0"/>
              <a:t>C</a:t>
            </a:r>
          </a:p>
        </p:txBody>
      </p:sp>
      <p:sp>
        <p:nvSpPr>
          <p:cNvPr id="25" name="Rectangle 24">
            <a:extLst>
              <a:ext uri="{FF2B5EF4-FFF2-40B4-BE49-F238E27FC236}">
                <a16:creationId xmlns:a16="http://schemas.microsoft.com/office/drawing/2014/main" id="{68B1C84A-68A7-8DBD-A445-A0D031BB2059}"/>
              </a:ext>
            </a:extLst>
          </p:cNvPr>
          <p:cNvSpPr/>
          <p:nvPr/>
        </p:nvSpPr>
        <p:spPr>
          <a:xfrm>
            <a:off x="9625476" y="3633324"/>
            <a:ext cx="295359" cy="1982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485CFD0-30F5-396A-9B2D-7D71B3D23B42}"/>
              </a:ext>
            </a:extLst>
          </p:cNvPr>
          <p:cNvSpPr txBox="1"/>
          <p:nvPr/>
        </p:nvSpPr>
        <p:spPr>
          <a:xfrm>
            <a:off x="9702600" y="3473349"/>
            <a:ext cx="314510" cy="307777"/>
          </a:xfrm>
          <a:prstGeom prst="rect">
            <a:avLst/>
          </a:prstGeom>
          <a:noFill/>
        </p:spPr>
        <p:txBody>
          <a:bodyPr wrap="none" rtlCol="0">
            <a:spAutoFit/>
          </a:bodyPr>
          <a:lstStyle/>
          <a:p>
            <a:r>
              <a:rPr lang="en-US" dirty="0"/>
              <a:t>D</a:t>
            </a:r>
          </a:p>
        </p:txBody>
      </p:sp>
      <p:pic>
        <p:nvPicPr>
          <p:cNvPr id="11" name="Picture 10" descr="A diagram of a graph&#10;&#10;AI-generated content may be incorrect.">
            <a:extLst>
              <a:ext uri="{FF2B5EF4-FFF2-40B4-BE49-F238E27FC236}">
                <a16:creationId xmlns:a16="http://schemas.microsoft.com/office/drawing/2014/main" id="{7CC61608-C8FC-E5CA-7B07-8147A44C15B5}"/>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7434817" y="4134241"/>
            <a:ext cx="1968137" cy="548640"/>
          </a:xfrm>
          <a:prstGeom prst="rect">
            <a:avLst/>
          </a:prstGeom>
        </p:spPr>
      </p:pic>
      <p:sp>
        <p:nvSpPr>
          <p:cNvPr id="28" name="TextBox 27">
            <a:extLst>
              <a:ext uri="{FF2B5EF4-FFF2-40B4-BE49-F238E27FC236}">
                <a16:creationId xmlns:a16="http://schemas.microsoft.com/office/drawing/2014/main" id="{B1A61409-E79A-07ED-EA8A-7E84FEC1A09F}"/>
              </a:ext>
            </a:extLst>
          </p:cNvPr>
          <p:cNvSpPr txBox="1"/>
          <p:nvPr/>
        </p:nvSpPr>
        <p:spPr>
          <a:xfrm>
            <a:off x="8221509" y="5203179"/>
            <a:ext cx="534121"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Time (s)</a:t>
            </a:r>
          </a:p>
        </p:txBody>
      </p:sp>
      <p:sp>
        <p:nvSpPr>
          <p:cNvPr id="29" name="TextBox 28">
            <a:extLst>
              <a:ext uri="{FF2B5EF4-FFF2-40B4-BE49-F238E27FC236}">
                <a16:creationId xmlns:a16="http://schemas.microsoft.com/office/drawing/2014/main" id="{8DEF5489-83CC-0BCE-2FD4-A3953C131ED8}"/>
              </a:ext>
            </a:extLst>
          </p:cNvPr>
          <p:cNvSpPr txBox="1"/>
          <p:nvPr/>
        </p:nvSpPr>
        <p:spPr>
          <a:xfrm rot="16200000">
            <a:off x="7099414" y="4538283"/>
            <a:ext cx="583814"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Force (N)</a:t>
            </a:r>
          </a:p>
        </p:txBody>
      </p:sp>
      <p:sp>
        <p:nvSpPr>
          <p:cNvPr id="30" name="TextBox 29">
            <a:extLst>
              <a:ext uri="{FF2B5EF4-FFF2-40B4-BE49-F238E27FC236}">
                <a16:creationId xmlns:a16="http://schemas.microsoft.com/office/drawing/2014/main" id="{9B6F0BB5-28C7-3841-91AA-170A84C95528}"/>
              </a:ext>
            </a:extLst>
          </p:cNvPr>
          <p:cNvSpPr txBox="1"/>
          <p:nvPr/>
        </p:nvSpPr>
        <p:spPr>
          <a:xfrm>
            <a:off x="10007265" y="1593277"/>
            <a:ext cx="1938351" cy="253916"/>
          </a:xfrm>
          <a:prstGeom prst="rect">
            <a:avLst/>
          </a:prstGeom>
          <a:noFill/>
        </p:spPr>
        <p:txBody>
          <a:bodyPr wrap="none" rtlCol="0">
            <a:spAutoFit/>
          </a:bodyPr>
          <a:lstStyle/>
          <a:p>
            <a:r>
              <a:rPr lang="en-US" sz="1050" dirty="0">
                <a:latin typeface="Times New Roman" panose="02020603050405020304" pitchFamily="18" charset="0"/>
                <a:cs typeface="Times New Roman" panose="02020603050405020304" pitchFamily="18" charset="0"/>
              </a:rPr>
              <a:t>Trained-in suspension resistance</a:t>
            </a:r>
          </a:p>
        </p:txBody>
      </p:sp>
      <p:sp>
        <p:nvSpPr>
          <p:cNvPr id="32" name="Rectangle 31">
            <a:extLst>
              <a:ext uri="{FF2B5EF4-FFF2-40B4-BE49-F238E27FC236}">
                <a16:creationId xmlns:a16="http://schemas.microsoft.com/office/drawing/2014/main" id="{0061EFAF-471A-936E-BF88-9D56F7326AAF}"/>
              </a:ext>
            </a:extLst>
          </p:cNvPr>
          <p:cNvSpPr/>
          <p:nvPr/>
        </p:nvSpPr>
        <p:spPr>
          <a:xfrm>
            <a:off x="10259507" y="3422758"/>
            <a:ext cx="1369427" cy="1441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6349ECC-A635-138C-1E6A-342659DFF589}"/>
              </a:ext>
            </a:extLst>
          </p:cNvPr>
          <p:cNvSpPr txBox="1"/>
          <p:nvPr/>
        </p:nvSpPr>
        <p:spPr>
          <a:xfrm>
            <a:off x="10579637" y="3366235"/>
            <a:ext cx="777777"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Training cycle</a:t>
            </a:r>
          </a:p>
        </p:txBody>
      </p:sp>
      <p:sp>
        <p:nvSpPr>
          <p:cNvPr id="33" name="Rectangle 32">
            <a:extLst>
              <a:ext uri="{FF2B5EF4-FFF2-40B4-BE49-F238E27FC236}">
                <a16:creationId xmlns:a16="http://schemas.microsoft.com/office/drawing/2014/main" id="{A740012F-96DD-DA9C-D85B-890487CD4D33}"/>
              </a:ext>
            </a:extLst>
          </p:cNvPr>
          <p:cNvSpPr/>
          <p:nvPr/>
        </p:nvSpPr>
        <p:spPr>
          <a:xfrm>
            <a:off x="8282963" y="2528134"/>
            <a:ext cx="1369427" cy="110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8693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1922</TotalTime>
  <Words>399</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Noto Sans Symbols</vt:lpstr>
      <vt:lpstr>Helvetica Neue</vt:lpstr>
      <vt:lpstr>Arial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Elizabeth Koprucki</cp:lastModifiedBy>
  <cp:revision>16</cp:revision>
  <dcterms:modified xsi:type="dcterms:W3CDTF">2025-05-13T23:58:15Z</dcterms:modified>
</cp:coreProperties>
</file>