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1" autoAdjust="0"/>
    <p:restoredTop sz="77563" autoAdjust="0"/>
  </p:normalViewPr>
  <p:slideViewPr>
    <p:cSldViewPr snapToGrid="0" snapToObjects="1">
      <p:cViewPr>
        <p:scale>
          <a:sx n="105" d="100"/>
          <a:sy n="105" d="100"/>
        </p:scale>
        <p:origin x="280" y="-8"/>
      </p:cViewPr>
      <p:guideLst/>
    </p:cSldViewPr>
  </p:slideViewPr>
  <p:notesTextViewPr>
    <p:cViewPr>
      <p:scale>
        <a:sx n="3" d="2"/>
        <a:sy n="3" d="2"/>
      </p:scale>
      <p:origin x="0" y="-1056"/>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5/6/25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5/6/25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b="0" dirty="0">
                <a:solidFill>
                  <a:schemeClr val="tx1"/>
                </a:solidFill>
                <a:latin typeface="+mn-lt"/>
              </a:rPr>
              <a:t>We explained the origin of the solidification observed in contractile mixtures of motors and microtubules. </a:t>
            </a:r>
            <a:r>
              <a:rPr lang="en-US" sz="1200" b="1" dirty="0">
                <a:solidFill>
                  <a:schemeClr val="tx1"/>
                </a:solidFill>
                <a:latin typeface="+mn-lt"/>
              </a:rPr>
              <a:t>Duclos</a:t>
            </a:r>
            <a:r>
              <a:rPr lang="en-US" sz="1200" b="0" dirty="0">
                <a:solidFill>
                  <a:schemeClr val="tx1"/>
                </a:solidFill>
                <a:latin typeface="+mn-lt"/>
              </a:rPr>
              <a:t> performed experiments with simple mixtures of kinesin and microtubules. </a:t>
            </a:r>
            <a:r>
              <a:rPr lang="en-US" sz="1200" b="1" dirty="0" err="1">
                <a:solidFill>
                  <a:schemeClr val="tx1"/>
                </a:solidFill>
                <a:latin typeface="+mn-lt"/>
              </a:rPr>
              <a:t>Dogic</a:t>
            </a:r>
            <a:r>
              <a:rPr lang="en-US" sz="1200" b="0" dirty="0">
                <a:solidFill>
                  <a:schemeClr val="tx1"/>
                </a:solidFill>
                <a:latin typeface="+mn-lt"/>
              </a:rPr>
              <a:t> and </a:t>
            </a:r>
            <a:r>
              <a:rPr lang="en-US" sz="1200" b="1" dirty="0" err="1">
                <a:solidFill>
                  <a:schemeClr val="tx1"/>
                </a:solidFill>
                <a:latin typeface="+mn-lt"/>
              </a:rPr>
              <a:t>Fraden</a:t>
            </a:r>
            <a:r>
              <a:rPr lang="en-US" sz="1200" b="0" dirty="0">
                <a:solidFill>
                  <a:schemeClr val="tx1"/>
                </a:solidFill>
                <a:latin typeface="+mn-lt"/>
              </a:rPr>
              <a:t> performed experiments with contractile asters whose core was composed of actin filaments. </a:t>
            </a:r>
            <a:r>
              <a:rPr lang="en-US" sz="1200" b="1" dirty="0">
                <a:solidFill>
                  <a:schemeClr val="tx1"/>
                </a:solidFill>
                <a:latin typeface="+mn-lt"/>
              </a:rPr>
              <a:t>Baskaran</a:t>
            </a:r>
            <a:r>
              <a:rPr lang="en-US" sz="1200" b="0" dirty="0">
                <a:solidFill>
                  <a:schemeClr val="tx1"/>
                </a:solidFill>
                <a:latin typeface="+mn-lt"/>
              </a:rPr>
              <a:t> and </a:t>
            </a:r>
            <a:r>
              <a:rPr lang="en-US" sz="1200" b="1" dirty="0">
                <a:solidFill>
                  <a:schemeClr val="tx1"/>
                </a:solidFill>
                <a:latin typeface="+mn-lt"/>
              </a:rPr>
              <a:t>Hagan</a:t>
            </a:r>
            <a:r>
              <a:rPr lang="en-US" sz="1200" b="0" dirty="0">
                <a:solidFill>
                  <a:schemeClr val="tx1"/>
                </a:solidFill>
                <a:latin typeface="+mn-lt"/>
              </a:rPr>
              <a:t> performed computer simulations.</a:t>
            </a: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b="0" dirty="0">
                <a:solidFill>
                  <a:schemeClr val="tx1"/>
                </a:solidFill>
                <a:latin typeface="+mn-lt"/>
              </a:rPr>
              <a:t>This is important because 1. it helps better understand how the mechanical properties of active gels depends on the kinetics of its constitutive building blocks. 2. It also establishes fundamental design principles for building stable contractile materials from energy-consuming proteins.</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The goal of the IRG is to design, measure and control active stresses to generate autonomous and programmable active materials that mimic living cells. The results presented here help understand how one should design motor-microtubule interactions to build dynamical structures endowed with life like properties. It is an essential step towards spatiotemporal control of emergent dynamics in active matter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200" b="0" i="0" dirty="0">
                <a:solidFill>
                  <a:srgbClr val="000000"/>
                </a:solidFill>
                <a:effectLst/>
                <a:latin typeface="Calibri" panose="020F0502020204030204" pitchFamily="34" charset="0"/>
                <a:cs typeface="Calibri" panose="020F0502020204030204" pitchFamily="34" charset="0"/>
              </a:rPr>
              <a:t>Najma, B., Ghosh, S., </a:t>
            </a:r>
            <a:r>
              <a:rPr lang="en-US" sz="1200" dirty="0" err="1">
                <a:solidFill>
                  <a:srgbClr val="000000"/>
                </a:solidFill>
                <a:latin typeface="Calibri" panose="020F0502020204030204" pitchFamily="34" charset="0"/>
                <a:cs typeface="Calibri" panose="020F0502020204030204" pitchFamily="34" charset="0"/>
              </a:rPr>
              <a:t>Amey</a:t>
            </a:r>
            <a:r>
              <a:rPr lang="en-US" sz="1200" dirty="0">
                <a:solidFill>
                  <a:srgbClr val="000000"/>
                </a:solidFill>
                <a:latin typeface="Calibri" panose="020F0502020204030204" pitchFamily="34" charset="0"/>
                <a:cs typeface="Calibri" panose="020F0502020204030204" pitchFamily="34" charset="0"/>
              </a:rPr>
              <a:t>, C., Foster P. J.</a:t>
            </a:r>
            <a:r>
              <a:rPr lang="en-US" sz="1200" b="0" i="0" dirty="0">
                <a:solidFill>
                  <a:srgbClr val="000000"/>
                </a:solidFill>
                <a:effectLst/>
                <a:latin typeface="Calibri" panose="020F0502020204030204" pitchFamily="34" charset="0"/>
                <a:cs typeface="Calibri" panose="020F0502020204030204" pitchFamily="34" charset="0"/>
              </a:rPr>
              <a:t>, </a:t>
            </a:r>
            <a:r>
              <a:rPr lang="en-US" sz="1200" b="1" i="0" dirty="0">
                <a:solidFill>
                  <a:srgbClr val="000000"/>
                </a:solidFill>
                <a:effectLst/>
                <a:latin typeface="Calibri" panose="020F0502020204030204" pitchFamily="34" charset="0"/>
                <a:cs typeface="Calibri" panose="020F0502020204030204" pitchFamily="34" charset="0"/>
              </a:rPr>
              <a:t>Hagan, M. F., Baskaran, A</a:t>
            </a:r>
            <a:r>
              <a:rPr lang="en-US" sz="1200" b="0" i="0" dirty="0">
                <a:solidFill>
                  <a:srgbClr val="000000"/>
                </a:solidFill>
                <a:effectLst/>
                <a:latin typeface="Calibri" panose="020F0502020204030204" pitchFamily="34" charset="0"/>
                <a:cs typeface="Calibri" panose="020F0502020204030204" pitchFamily="34" charset="0"/>
              </a:rPr>
              <a:t>., &amp; </a:t>
            </a:r>
            <a:r>
              <a:rPr lang="en-US" sz="1200" b="1" i="0" dirty="0">
                <a:solidFill>
                  <a:srgbClr val="000000"/>
                </a:solidFill>
                <a:effectLst/>
                <a:latin typeface="Calibri" panose="020F0502020204030204" pitchFamily="34" charset="0"/>
                <a:cs typeface="Calibri" panose="020F0502020204030204" pitchFamily="34" charset="0"/>
              </a:rPr>
              <a:t>Duclos, G. </a:t>
            </a:r>
            <a:r>
              <a:rPr lang="en-US" sz="1200" b="0" i="0" dirty="0">
                <a:solidFill>
                  <a:srgbClr val="000000"/>
                </a:solidFill>
                <a:effectLst/>
                <a:latin typeface="Calibri" panose="020F0502020204030204" pitchFamily="34" charset="0"/>
                <a:cs typeface="Calibri" panose="020F0502020204030204" pitchFamily="34" charset="0"/>
              </a:rPr>
              <a:t>(2025). </a:t>
            </a:r>
            <a:r>
              <a:rPr lang="en-US" sz="1200" b="1" i="0" dirty="0">
                <a:solidFill>
                  <a:srgbClr val="000000"/>
                </a:solidFill>
                <a:effectLst/>
                <a:latin typeface="Calibri" panose="020F0502020204030204" pitchFamily="34" charset="0"/>
                <a:cs typeface="Calibri" panose="020F0502020204030204" pitchFamily="34" charset="0"/>
              </a:rPr>
              <a:t>Arrested coalescence, aging, and stability of asters composed of microtubules and kinesin motors. </a:t>
            </a:r>
            <a:r>
              <a:rPr lang="en-US" sz="1200" b="0" i="0" dirty="0">
                <a:solidFill>
                  <a:srgbClr val="000000"/>
                </a:solidFill>
                <a:effectLst/>
                <a:latin typeface="Calibri" panose="020F0502020204030204" pitchFamily="34" charset="0"/>
                <a:cs typeface="Calibri" panose="020F0502020204030204" pitchFamily="34" charset="0"/>
              </a:rPr>
              <a:t>Phys. Rev. Research </a:t>
            </a:r>
            <a:r>
              <a:rPr lang="en-US" sz="1200" b="1" i="0" dirty="0">
                <a:solidFill>
                  <a:srgbClr val="000000"/>
                </a:solidFill>
                <a:effectLst/>
                <a:latin typeface="Calibri" panose="020F0502020204030204" pitchFamily="34" charset="0"/>
                <a:cs typeface="Calibri" panose="020F0502020204030204" pitchFamily="34" charset="0"/>
              </a:rPr>
              <a:t>7</a:t>
            </a:r>
            <a:r>
              <a:rPr lang="en-US" sz="1200" b="0" i="0" dirty="0">
                <a:solidFill>
                  <a:srgbClr val="000000"/>
                </a:solidFill>
                <a:effectLst/>
                <a:latin typeface="Calibri" panose="020F0502020204030204" pitchFamily="34" charset="0"/>
                <a:cs typeface="Calibri" panose="020F0502020204030204" pitchFamily="34" charset="0"/>
              </a:rPr>
              <a:t>, 013247 – </a:t>
            </a:r>
            <a:r>
              <a:rPr lang="en-US" sz="1200" b="1" i="0" dirty="0">
                <a:solidFill>
                  <a:srgbClr val="000000"/>
                </a:solidFill>
                <a:effectLst/>
                <a:latin typeface="Calibri" panose="020F0502020204030204" pitchFamily="34" charset="0"/>
                <a:cs typeface="Calibri" panose="020F0502020204030204" pitchFamily="34" charset="0"/>
              </a:rPr>
              <a:t>Published 6 March, 2025. </a:t>
            </a:r>
            <a:r>
              <a:rPr lang="en-US" sz="1200" b="0" i="0" dirty="0">
                <a:solidFill>
                  <a:srgbClr val="000000"/>
                </a:solidFill>
                <a:effectLst/>
                <a:latin typeface="Calibri" panose="020F0502020204030204" pitchFamily="34" charset="0"/>
                <a:cs typeface="Calibri" panose="020F0502020204030204" pitchFamily="34" charset="0"/>
              </a:rPr>
              <a:t>DOI: https://</a:t>
            </a:r>
            <a:r>
              <a:rPr lang="en-US" sz="1200" b="0" i="0" dirty="0" err="1">
                <a:solidFill>
                  <a:srgbClr val="000000"/>
                </a:solidFill>
                <a:effectLst/>
                <a:latin typeface="Calibri" panose="020F0502020204030204" pitchFamily="34" charset="0"/>
                <a:cs typeface="Calibri" panose="020F0502020204030204" pitchFamily="34" charset="0"/>
              </a:rPr>
              <a:t>doi.org</a:t>
            </a:r>
            <a:r>
              <a:rPr lang="en-US" sz="1200" b="0" i="0" dirty="0">
                <a:solidFill>
                  <a:srgbClr val="000000"/>
                </a:solidFill>
                <a:effectLst/>
                <a:latin typeface="Calibri" panose="020F0502020204030204" pitchFamily="34" charset="0"/>
                <a:cs typeface="Calibri" panose="020F0502020204030204" pitchFamily="34" charset="0"/>
              </a:rPr>
              <a:t>/10.1103/PhysRevResearch.7.013247</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5/6/25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8225844"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solidFill>
                  <a:srgbClr val="C00000"/>
                </a:solidFill>
                <a:latin typeface="Arial" panose="020B0604020202020204" pitchFamily="34" charset="0"/>
                <a:cs typeface="Arial" panose="020B0604020202020204" pitchFamily="34" charset="0"/>
              </a:rPr>
              <a:t>Solid-to-liquid transition in contractile active matter</a:t>
            </a:r>
          </a:p>
          <a:p>
            <a:endParaRPr lang="en-US" sz="2000" b="1" dirty="0">
              <a:solidFill>
                <a:srgbClr val="C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76944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Brandeis MRSEC </a:t>
            </a:r>
          </a:p>
          <a:p>
            <a:r>
              <a:rPr lang="en-US" sz="1400" b="1" dirty="0">
                <a:latin typeface="Arial" panose="020B0604020202020204" pitchFamily="34" charset="0"/>
                <a:cs typeface="Arial" panose="020B0604020202020204" pitchFamily="34" charset="0"/>
              </a:rPr>
              <a:t>DMR-MRSEC 2011846</a:t>
            </a:r>
            <a:r>
              <a:rPr lang="en-US" sz="1400" b="1" dirty="0">
                <a:solidFill>
                  <a:schemeClr val="bg1"/>
                </a:solidFill>
              </a:rPr>
              <a:t> </a:t>
            </a:r>
          </a:p>
          <a:p>
            <a:endParaRPr lang="en-US" sz="1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3FA201F-7E38-222E-3666-0F5295187A8C}"/>
              </a:ext>
            </a:extLst>
          </p:cNvPr>
          <p:cNvSpPr txBox="1"/>
          <p:nvPr/>
        </p:nvSpPr>
        <p:spPr>
          <a:xfrm>
            <a:off x="5251938" y="868602"/>
            <a:ext cx="6792281" cy="338554"/>
          </a:xfrm>
          <a:prstGeom prst="rect">
            <a:avLst/>
          </a:prstGeom>
          <a:noFill/>
        </p:spPr>
        <p:txBody>
          <a:bodyPr wrap="square" rtlCol="0">
            <a:spAutoFit/>
          </a:bodyPr>
          <a:lstStyle/>
          <a:p>
            <a:r>
              <a:rPr lang="en-US" sz="1600" b="1" baseline="30000" dirty="0"/>
              <a:t>1</a:t>
            </a:r>
            <a:r>
              <a:rPr lang="en-US" sz="1600" b="1" dirty="0"/>
              <a:t>Duclos, </a:t>
            </a:r>
            <a:r>
              <a:rPr lang="en-US" sz="1600" b="1" baseline="30000" dirty="0"/>
              <a:t>1</a:t>
            </a:r>
            <a:r>
              <a:rPr lang="en-US" sz="1600" b="1" dirty="0"/>
              <a:t>Baskaran, </a:t>
            </a:r>
            <a:r>
              <a:rPr lang="en-US" sz="1600" b="1" baseline="30000" dirty="0"/>
              <a:t>1</a:t>
            </a:r>
            <a:r>
              <a:rPr lang="en-US" sz="1600" b="1" dirty="0"/>
              <a:t>Hagan, </a:t>
            </a:r>
            <a:r>
              <a:rPr lang="en-US" sz="1600" b="1" baseline="30000" dirty="0"/>
              <a:t>2</a:t>
            </a:r>
            <a:r>
              <a:rPr lang="en-US" sz="1600" b="1" dirty="0"/>
              <a:t>Dogic, </a:t>
            </a:r>
            <a:r>
              <a:rPr lang="en-US" sz="1600" b="1" baseline="30000" dirty="0"/>
              <a:t>1</a:t>
            </a:r>
            <a:r>
              <a:rPr lang="en-US" sz="1600" b="1" dirty="0"/>
              <a:t>Fraden    </a:t>
            </a:r>
            <a:r>
              <a:rPr lang="en-US" sz="1600" b="1" baseline="30000" dirty="0"/>
              <a:t>1</a:t>
            </a:r>
            <a:r>
              <a:rPr lang="en-US" sz="1600" b="1" dirty="0"/>
              <a:t>Brandeis University </a:t>
            </a:r>
            <a:r>
              <a:rPr lang="en-US" sz="1600" b="1" baseline="30000" dirty="0"/>
              <a:t>2</a:t>
            </a:r>
            <a:r>
              <a:rPr lang="en-US" sz="1600" b="1" dirty="0"/>
              <a:t>UCSB</a:t>
            </a:r>
            <a:endParaRPr lang="en-US" sz="1600" b="1" baseline="30000" dirty="0"/>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242374" y="1313108"/>
            <a:ext cx="6573797"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formation of contractile asters composed of biopolymers is ubiquitous in living systems.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In vitro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it is unclear why asters coalescence is slowing down and why asters display either liquid-like or solid-like properties. Sometimes, asters only appear transiently. This knowledge gap is unexplained by current active matter theories and precludes the rational design of steady-state contractile materials. Here, MRSEC IRG2 members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Duclos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Baskaran,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Hagan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combined experiments and computer simulations to explain the origin of the arrested coalescence, aging, and stability of asters composed of microtubules and molecular motors. They identified the origin of asters’ solidification and developed alternative formulations to assemble liquid-like asters. Complementary work by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Dogic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Fraden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investigates how the mechanical contribution of actin filaments impacts the aster’s dynamics.</a:t>
            </a:r>
          </a:p>
          <a:p>
            <a:pPr algn="just" eaLnBrk="1" hangingPunct="1"/>
            <a:endParaRPr lang="en-US" sz="1400" dirty="0">
              <a:latin typeface="Calibri" panose="020F0502020204030204" pitchFamily="34" charset="0"/>
              <a:cs typeface="Calibri" panose="020F0502020204030204" pitchFamily="34" charset="0"/>
            </a:endParaRPr>
          </a:p>
          <a:p>
            <a:pPr algn="just" eaLnBrk="1" hangingPunct="1"/>
            <a:r>
              <a:rPr lang="en-US" sz="1400" u="sng" dirty="0">
                <a:effectLst/>
                <a:latin typeface="Calibri" panose="020F0502020204030204" pitchFamily="34" charset="0"/>
                <a:ea typeface="Times New Roman" panose="02020603050405020304" pitchFamily="18" charset="0"/>
                <a:cs typeface="Calibri" panose="020F0502020204030204" pitchFamily="34" charset="0"/>
              </a:rPr>
              <a:t>Citation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b="0" i="0" dirty="0">
                <a:solidFill>
                  <a:srgbClr val="000000"/>
                </a:solidFill>
                <a:effectLst/>
                <a:latin typeface="Calibri" panose="020F0502020204030204" pitchFamily="34" charset="0"/>
                <a:cs typeface="Calibri" panose="020F0502020204030204" pitchFamily="34" charset="0"/>
              </a:rPr>
              <a:t>Najma, B., Ghosh, S., </a:t>
            </a:r>
            <a:r>
              <a:rPr lang="en-US" sz="1400" dirty="0" err="1">
                <a:solidFill>
                  <a:srgbClr val="000000"/>
                </a:solidFill>
                <a:latin typeface="Calibri" panose="020F0502020204030204" pitchFamily="34" charset="0"/>
                <a:cs typeface="Calibri" panose="020F0502020204030204" pitchFamily="34" charset="0"/>
              </a:rPr>
              <a:t>Amey</a:t>
            </a:r>
            <a:r>
              <a:rPr lang="en-US" sz="1400" dirty="0">
                <a:solidFill>
                  <a:srgbClr val="000000"/>
                </a:solidFill>
                <a:latin typeface="Calibri" panose="020F0502020204030204" pitchFamily="34" charset="0"/>
                <a:cs typeface="Calibri" panose="020F0502020204030204" pitchFamily="34" charset="0"/>
              </a:rPr>
              <a:t>, C., Foster P. J.</a:t>
            </a:r>
            <a:r>
              <a:rPr lang="en-US" sz="1400" b="0" i="0" dirty="0">
                <a:solidFill>
                  <a:srgbClr val="000000"/>
                </a:solidFill>
                <a:effectLst/>
                <a:latin typeface="Calibri" panose="020F0502020204030204" pitchFamily="34" charset="0"/>
                <a:cs typeface="Calibri" panose="020F0502020204030204" pitchFamily="34" charset="0"/>
              </a:rPr>
              <a:t>, </a:t>
            </a:r>
            <a:r>
              <a:rPr lang="en-US" sz="1400" b="1" i="0" dirty="0">
                <a:solidFill>
                  <a:srgbClr val="000000"/>
                </a:solidFill>
                <a:effectLst/>
                <a:latin typeface="Calibri" panose="020F0502020204030204" pitchFamily="34" charset="0"/>
                <a:cs typeface="Calibri" panose="020F0502020204030204" pitchFamily="34" charset="0"/>
              </a:rPr>
              <a:t>Hagan, M. F., Baskaran, A</a:t>
            </a:r>
            <a:r>
              <a:rPr lang="en-US" sz="1400" b="0" i="0" dirty="0">
                <a:solidFill>
                  <a:srgbClr val="000000"/>
                </a:solidFill>
                <a:effectLst/>
                <a:latin typeface="Calibri" panose="020F0502020204030204" pitchFamily="34" charset="0"/>
                <a:cs typeface="Calibri" panose="020F0502020204030204" pitchFamily="34" charset="0"/>
              </a:rPr>
              <a:t>., &amp; </a:t>
            </a:r>
            <a:r>
              <a:rPr lang="en-US" sz="1400" b="1" i="0" dirty="0">
                <a:solidFill>
                  <a:srgbClr val="000000"/>
                </a:solidFill>
                <a:effectLst/>
                <a:latin typeface="Calibri" panose="020F0502020204030204" pitchFamily="34" charset="0"/>
                <a:cs typeface="Calibri" panose="020F0502020204030204" pitchFamily="34" charset="0"/>
              </a:rPr>
              <a:t>Duclos, G. </a:t>
            </a:r>
            <a:r>
              <a:rPr lang="en-US" sz="1400" b="0" i="0" dirty="0">
                <a:solidFill>
                  <a:srgbClr val="000000"/>
                </a:solidFill>
                <a:effectLst/>
                <a:latin typeface="Calibri" panose="020F0502020204030204" pitchFamily="34" charset="0"/>
                <a:cs typeface="Calibri" panose="020F0502020204030204" pitchFamily="34" charset="0"/>
              </a:rPr>
              <a:t>(2025). </a:t>
            </a:r>
            <a:r>
              <a:rPr lang="en-US" sz="1400" b="1" i="0" dirty="0">
                <a:solidFill>
                  <a:srgbClr val="000000"/>
                </a:solidFill>
                <a:effectLst/>
                <a:latin typeface="Calibri" panose="020F0502020204030204" pitchFamily="34" charset="0"/>
                <a:cs typeface="Calibri" panose="020F0502020204030204" pitchFamily="34" charset="0"/>
              </a:rPr>
              <a:t>Arrested coalescence, aging, and stability of asters composed of microtubules and kinesin motors. </a:t>
            </a:r>
            <a:r>
              <a:rPr lang="en-US" sz="1400" b="0" i="0" dirty="0">
                <a:solidFill>
                  <a:srgbClr val="000000"/>
                </a:solidFill>
                <a:effectLst/>
                <a:latin typeface="Calibri" panose="020F0502020204030204" pitchFamily="34" charset="0"/>
                <a:cs typeface="Calibri" panose="020F0502020204030204" pitchFamily="34" charset="0"/>
              </a:rPr>
              <a:t>Phys. Rev. Research </a:t>
            </a:r>
            <a:r>
              <a:rPr lang="en-US" sz="1400" b="1" i="0" dirty="0">
                <a:solidFill>
                  <a:srgbClr val="000000"/>
                </a:solidFill>
                <a:effectLst/>
                <a:latin typeface="Calibri" panose="020F0502020204030204" pitchFamily="34" charset="0"/>
                <a:cs typeface="Calibri" panose="020F0502020204030204" pitchFamily="34" charset="0"/>
              </a:rPr>
              <a:t>7</a:t>
            </a:r>
            <a:r>
              <a:rPr lang="en-US" sz="1400" b="0" i="0" dirty="0">
                <a:solidFill>
                  <a:srgbClr val="000000"/>
                </a:solidFill>
                <a:effectLst/>
                <a:latin typeface="Calibri" panose="020F0502020204030204" pitchFamily="34" charset="0"/>
                <a:cs typeface="Calibri" panose="020F0502020204030204" pitchFamily="34" charset="0"/>
              </a:rPr>
              <a:t>, 013247 – </a:t>
            </a:r>
            <a:r>
              <a:rPr lang="en-US" sz="1400" b="1" i="0" dirty="0">
                <a:solidFill>
                  <a:srgbClr val="000000"/>
                </a:solidFill>
                <a:effectLst/>
                <a:latin typeface="Calibri" panose="020F0502020204030204" pitchFamily="34" charset="0"/>
                <a:cs typeface="Calibri" panose="020F0502020204030204" pitchFamily="34" charset="0"/>
              </a:rPr>
              <a:t>Published 6 March, 2025. </a:t>
            </a:r>
            <a:r>
              <a:rPr lang="en-US" sz="1400" b="0" i="0" dirty="0">
                <a:solidFill>
                  <a:srgbClr val="000000"/>
                </a:solidFill>
                <a:effectLst/>
                <a:latin typeface="Calibri" panose="020F0502020204030204" pitchFamily="34" charset="0"/>
                <a:cs typeface="Calibri" panose="020F0502020204030204" pitchFamily="34" charset="0"/>
              </a:rPr>
              <a:t>DOI: https://</a:t>
            </a:r>
            <a:r>
              <a:rPr lang="en-US" sz="1400" b="0" i="0" dirty="0" err="1">
                <a:solidFill>
                  <a:srgbClr val="000000"/>
                </a:solidFill>
                <a:effectLst/>
                <a:latin typeface="Calibri" panose="020F0502020204030204" pitchFamily="34" charset="0"/>
                <a:cs typeface="Calibri" panose="020F0502020204030204" pitchFamily="34" charset="0"/>
              </a:rPr>
              <a:t>doi.org</a:t>
            </a:r>
            <a:r>
              <a:rPr lang="en-US" sz="1400" b="0" i="0" dirty="0">
                <a:solidFill>
                  <a:srgbClr val="000000"/>
                </a:solidFill>
                <a:effectLst/>
                <a:latin typeface="Calibri" panose="020F0502020204030204" pitchFamily="34" charset="0"/>
                <a:cs typeface="Calibri" panose="020F0502020204030204" pitchFamily="34" charset="0"/>
              </a:rPr>
              <a:t>/10.1103/PhysRevResearch.7.013247</a:t>
            </a:r>
            <a:endParaRPr lang="en-US" sz="1400" dirty="0">
              <a:latin typeface="Calibri" panose="020F0502020204030204" pitchFamily="34" charset="0"/>
              <a:cs typeface="Calibri" panose="020F0502020204030204" pitchFamily="34" charset="0"/>
            </a:endParaRP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884894" y="1603856"/>
            <a:ext cx="5204448" cy="43855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7" name="TextBox 6">
            <a:extLst>
              <a:ext uri="{FF2B5EF4-FFF2-40B4-BE49-F238E27FC236}">
                <a16:creationId xmlns:a16="http://schemas.microsoft.com/office/drawing/2014/main" id="{9D5099F3-3E9E-69B0-0728-3DD872C04C20}"/>
              </a:ext>
            </a:extLst>
          </p:cNvPr>
          <p:cNvSpPr txBox="1"/>
          <p:nvPr/>
        </p:nvSpPr>
        <p:spPr>
          <a:xfrm>
            <a:off x="7046259" y="4917955"/>
            <a:ext cx="4929237" cy="954107"/>
          </a:xfrm>
          <a:prstGeom prst="rect">
            <a:avLst/>
          </a:prstGeom>
          <a:noFill/>
        </p:spPr>
        <p:txBody>
          <a:bodyPr wrap="square" rtlCol="0">
            <a:spAutoFit/>
          </a:bodyPr>
          <a:lstStyle/>
          <a:p>
            <a:pPr algn="just"/>
            <a:r>
              <a:rPr lang="en-US" sz="1400" b="1" dirty="0">
                <a:solidFill>
                  <a:srgbClr val="000000"/>
                </a:solidFill>
                <a:effectLst/>
                <a:latin typeface="Calibri" panose="020F0502020204030204" pitchFamily="34" charset="0"/>
                <a:ea typeface="Times New Roman" panose="02020603050405020304" pitchFamily="18" charset="0"/>
              </a:rPr>
              <a:t>The unbinding rate of molecular motors to microtubules controls the mechanical properties of contractile asters. A-C) Computer simulations. D-E) analysis of the relaxation time of two coalescing asters.  </a:t>
            </a:r>
            <a:endParaRPr lang="en-US" sz="1400" dirty="0"/>
          </a:p>
        </p:txBody>
      </p:sp>
      <p:pic>
        <p:nvPicPr>
          <p:cNvPr id="12" name="Picture 11">
            <a:extLst>
              <a:ext uri="{FF2B5EF4-FFF2-40B4-BE49-F238E27FC236}">
                <a16:creationId xmlns:a16="http://schemas.microsoft.com/office/drawing/2014/main" id="{93397FD7-2383-6ED3-ECEC-A587A410410D}"/>
              </a:ext>
            </a:extLst>
          </p:cNvPr>
          <p:cNvPicPr>
            <a:picLocks noChangeAspect="1"/>
          </p:cNvPicPr>
          <p:nvPr/>
        </p:nvPicPr>
        <p:blipFill rotWithShape="1">
          <a:blip r:embed="rId4"/>
          <a:srcRect t="-1033" b="35827"/>
          <a:stretch/>
        </p:blipFill>
        <p:spPr>
          <a:xfrm>
            <a:off x="6985432" y="1603856"/>
            <a:ext cx="5058787" cy="3359705"/>
          </a:xfrm>
          <a:prstGeom prst="rect">
            <a:avLst/>
          </a:prstGeom>
        </p:spPr>
      </p:pic>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3136</TotalTime>
  <Words>545</Words>
  <Application>Microsoft Macintosh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Guillaume</cp:lastModifiedBy>
  <cp:revision>277</cp:revision>
  <cp:lastPrinted>2018-03-20T12:31:18Z</cp:lastPrinted>
  <dcterms:created xsi:type="dcterms:W3CDTF">2017-10-05T17:34:54Z</dcterms:created>
  <dcterms:modified xsi:type="dcterms:W3CDTF">2025-05-06T15:32:25Z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