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3" autoAdjust="0"/>
    <p:restoredTop sz="78367"/>
  </p:normalViewPr>
  <p:slideViewPr>
    <p:cSldViewPr snapToGrid="0" snapToObjects="1">
      <p:cViewPr varScale="1">
        <p:scale>
          <a:sx n="94" d="100"/>
          <a:sy n="94" d="100"/>
        </p:scale>
        <p:origin x="247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0B5467-2DF2-B542-AA92-6EC44552EF5B}" type="datetimeFigureOut">
              <a:rPr lang="en-US" smtClean="0"/>
              <a:t>5/15/23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7AAEE07-5A85-F94A-B8B4-CDE52AF35BDA}" type="slidenum">
              <a:rPr lang="en-US" smtClean="0"/>
              <a:t>‹#›</a:t>
            </a:fld>
            <a:endParaRPr lang="en-US"/>
          </a:p>
        </p:txBody>
      </p:sp>
    </p:spTree>
    <p:extLst>
      <p:ext uri="{BB962C8B-B14F-4D97-AF65-F5344CB8AC3E}">
        <p14:creationId xmlns:p14="http://schemas.microsoft.com/office/powerpoint/2010/main" val="211540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Dogic</a:t>
            </a:r>
            <a:r>
              <a:rPr lang="en-US" sz="1200"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Fraden</a:t>
            </a:r>
            <a:r>
              <a:rPr lang="en-US" sz="1200" kern="1200" dirty="0">
                <a:solidFill>
                  <a:schemeClr val="tx1"/>
                </a:solidFill>
                <a:effectLst/>
                <a:latin typeface="+mn-lt"/>
                <a:ea typeface="+mn-ea"/>
                <a:cs typeface="+mn-cs"/>
              </a:rPr>
              <a:t> had taken the first steps in building an composite system of extensile MT fluids interdigitated with viscoelastic actin network. This system exhibited dramatically different active stress organization as a function of actin concentration </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Specifically, they showed that the viscoelasticity of the passive network controls the nature of the self-organized active stresses and can even induce a transition from extensile to contractile stresses. At intermediate concentration. Building on this work, </a:t>
            </a:r>
            <a:r>
              <a:rPr lang="en-US" sz="1200" b="1" kern="1200" dirty="0" err="1">
                <a:solidFill>
                  <a:schemeClr val="tx1"/>
                </a:solidFill>
                <a:effectLst/>
                <a:latin typeface="+mn-lt"/>
                <a:ea typeface="+mn-ea"/>
                <a:cs typeface="+mn-cs"/>
              </a:rPr>
              <a:t>Dogic</a:t>
            </a:r>
            <a:r>
              <a:rPr lang="en-US" sz="1200"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Fraden</a:t>
            </a:r>
            <a:r>
              <a:rPr lang="en-US" sz="1200" kern="1200" dirty="0">
                <a:solidFill>
                  <a:schemeClr val="tx1"/>
                </a:solidFill>
                <a:effectLst/>
                <a:latin typeface="+mn-lt"/>
                <a:ea typeface="+mn-ea"/>
                <a:cs typeface="+mn-cs"/>
              </a:rPr>
              <a:t> developed an Actin-MT composite, where the Actin is now cross-linked  compared to the entangled polymer network used in the previous study. This system exhibits a wide range of emergent stress organization, the most dramatic of which is the system sized self-organized elastic shear waves (</a:t>
            </a:r>
            <a:r>
              <a:rPr lang="en-US" sz="1200" b="1" kern="1200" dirty="0">
                <a:solidFill>
                  <a:schemeClr val="tx1"/>
                </a:solidFill>
                <a:effectLst/>
                <a:latin typeface="+mn-lt"/>
                <a:ea typeface="+mn-ea"/>
                <a:cs typeface="+mn-cs"/>
              </a:rPr>
              <a:t>Fig 1</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Chakraborty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Baskaran</a:t>
            </a:r>
            <a:r>
              <a:rPr lang="en-US" sz="1200" kern="1200" dirty="0">
                <a:solidFill>
                  <a:schemeClr val="tx1"/>
                </a:solidFill>
                <a:effectLst/>
                <a:latin typeface="+mn-lt"/>
                <a:ea typeface="+mn-ea"/>
                <a:cs typeface="+mn-cs"/>
              </a:rPr>
              <a:t> developed a continuum theory of an active elastic material which predicts the amplitude and wavelength of the wave as a function of the shear modulus and activity of the material. By combining the theory with systematic measurements of the dynamic structure factor from the experiment, they will map the mechanical properties of the material to its molecular composition, thereby identifying design principles that will allow the construction of active solids with pre-determined stress organization. Further, </a:t>
            </a:r>
            <a:r>
              <a:rPr lang="en-US" sz="1200" b="1" kern="1200" dirty="0" err="1">
                <a:solidFill>
                  <a:schemeClr val="tx1"/>
                </a:solidFill>
                <a:effectLst/>
                <a:latin typeface="+mn-lt"/>
                <a:ea typeface="+mn-ea"/>
                <a:cs typeface="+mn-cs"/>
              </a:rPr>
              <a:t>Charkraborty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Ramaswamy</a:t>
            </a:r>
            <a:r>
              <a:rPr lang="en-US" sz="1200" kern="1200" dirty="0">
                <a:solidFill>
                  <a:schemeClr val="tx1"/>
                </a:solidFill>
                <a:effectLst/>
                <a:latin typeface="+mn-lt"/>
                <a:ea typeface="+mn-ea"/>
                <a:cs typeface="+mn-cs"/>
              </a:rPr>
              <a:t> are developing a multi-scale theory that combines a microscopic kinematic model for activity with elasticity theory for an amorphous material to understand the possible emergent behaviors that can be obtained when active force dipoles are coupled by an elastic medium. The outcomes of this study will guide future experiment design.</a:t>
            </a:r>
            <a:r>
              <a:rPr lang="en-US" dirty="0">
                <a:effectLst/>
              </a:rPr>
              <a:t> </a:t>
            </a:r>
            <a:endParaRPr lang="en-US" dirty="0"/>
          </a:p>
        </p:txBody>
      </p:sp>
      <p:sp>
        <p:nvSpPr>
          <p:cNvPr id="4" name="Slide Number Placeholder 3"/>
          <p:cNvSpPr>
            <a:spLocks noGrp="1"/>
          </p:cNvSpPr>
          <p:nvPr>
            <p:ph type="sldNum" sz="quarter" idx="5"/>
          </p:nvPr>
        </p:nvSpPr>
        <p:spPr/>
        <p:txBody>
          <a:bodyPr/>
          <a:lstStyle/>
          <a:p>
            <a:fld id="{F7AAEE07-5A85-F94A-B8B4-CDE52AF35BDA}" type="slidenum">
              <a:rPr lang="en-US" smtClean="0"/>
              <a:t>1</a:t>
            </a:fld>
            <a:endParaRPr lang="en-US"/>
          </a:p>
        </p:txBody>
      </p:sp>
    </p:spTree>
    <p:extLst>
      <p:ext uri="{BB962C8B-B14F-4D97-AF65-F5344CB8AC3E}">
        <p14:creationId xmlns:p14="http://schemas.microsoft.com/office/powerpoint/2010/main" val="2250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422" y="110532"/>
            <a:ext cx="4692577" cy="803867"/>
          </a:xfrm>
        </p:spPr>
        <p:txBody>
          <a:bodyPr anchor="ctr"/>
          <a:lstStyle/>
          <a:p>
            <a:r>
              <a:rPr lang="en-US" sz="1800" b="1" dirty="0">
                <a:solidFill>
                  <a:schemeClr val="tx1"/>
                </a:solidFill>
              </a:rPr>
              <a:t>Active composite materials</a:t>
            </a:r>
          </a:p>
        </p:txBody>
      </p:sp>
      <p:sp>
        <p:nvSpPr>
          <p:cNvPr id="7" name="Rectangle 6"/>
          <p:cNvSpPr/>
          <p:nvPr/>
        </p:nvSpPr>
        <p:spPr>
          <a:xfrm>
            <a:off x="4371035" y="1014661"/>
            <a:ext cx="4692577" cy="461665"/>
          </a:xfrm>
          <a:prstGeom prst="rect">
            <a:avLst/>
          </a:prstGeom>
        </p:spPr>
        <p:txBody>
          <a:bodyPr wrap="square" anchor="ctr">
            <a:spAutoFit/>
          </a:bodyPr>
          <a:lstStyle/>
          <a:p>
            <a:r>
              <a:rPr lang="en-US" sz="1200" b="1" baseline="30000" dirty="0">
                <a:solidFill>
                  <a:schemeClr val="bg1"/>
                </a:solidFill>
              </a:rPr>
              <a:t>1</a:t>
            </a:r>
            <a:r>
              <a:rPr lang="en-US" sz="1200" b="1" dirty="0">
                <a:solidFill>
                  <a:schemeClr val="bg1"/>
                </a:solidFill>
              </a:rPr>
              <a:t>Fraden, </a:t>
            </a:r>
            <a:r>
              <a:rPr lang="en-US" sz="1200" b="1" baseline="30000" dirty="0">
                <a:solidFill>
                  <a:schemeClr val="bg1"/>
                </a:solidFill>
              </a:rPr>
              <a:t>2</a:t>
            </a:r>
            <a:r>
              <a:rPr lang="en-US" sz="1200" b="1" dirty="0">
                <a:solidFill>
                  <a:schemeClr val="bg1"/>
                </a:solidFill>
              </a:rPr>
              <a:t>Dogic , </a:t>
            </a:r>
            <a:r>
              <a:rPr lang="en-US" sz="1200" b="1" baseline="30000" dirty="0">
                <a:solidFill>
                  <a:schemeClr val="bg1"/>
                </a:solidFill>
              </a:rPr>
              <a:t>1</a:t>
            </a:r>
            <a:r>
              <a:rPr lang="en-US" sz="1200" b="1" dirty="0">
                <a:solidFill>
                  <a:schemeClr val="bg1"/>
                </a:solidFill>
              </a:rPr>
              <a:t>Baskaran, </a:t>
            </a:r>
            <a:r>
              <a:rPr lang="en-US" sz="1200" b="1" baseline="30000" dirty="0">
                <a:solidFill>
                  <a:schemeClr val="bg1"/>
                </a:solidFill>
              </a:rPr>
              <a:t>1</a:t>
            </a:r>
            <a:r>
              <a:rPr lang="en-US" sz="1200" b="1" dirty="0">
                <a:solidFill>
                  <a:schemeClr val="bg1"/>
                </a:solidFill>
              </a:rPr>
              <a:t>Chakraborty, </a:t>
            </a:r>
            <a:r>
              <a:rPr lang="en-US" sz="1200" b="1" baseline="30000" dirty="0">
                <a:solidFill>
                  <a:schemeClr val="bg1"/>
                </a:solidFill>
              </a:rPr>
              <a:t>3</a:t>
            </a:r>
            <a:r>
              <a:rPr lang="en-US" sz="1200" b="1" dirty="0">
                <a:solidFill>
                  <a:schemeClr val="bg1"/>
                </a:solidFill>
              </a:rPr>
              <a:t>Ramaswamy</a:t>
            </a:r>
            <a:br>
              <a:rPr lang="en-US" sz="1200" b="1" dirty="0">
                <a:solidFill>
                  <a:schemeClr val="bg1"/>
                </a:solidFill>
              </a:rPr>
            </a:br>
            <a:r>
              <a:rPr lang="en-US" sz="1200" b="1" dirty="0">
                <a:solidFill>
                  <a:schemeClr val="bg1"/>
                </a:solidFill>
              </a:rPr>
              <a:t> </a:t>
            </a:r>
            <a:r>
              <a:rPr lang="en-US" sz="1200" b="1" baseline="30000" dirty="0">
                <a:solidFill>
                  <a:schemeClr val="bg1"/>
                </a:solidFill>
              </a:rPr>
              <a:t>1</a:t>
            </a:r>
            <a:r>
              <a:rPr lang="en-US" sz="1200" b="1" dirty="0">
                <a:solidFill>
                  <a:schemeClr val="bg1"/>
                </a:solidFill>
              </a:rPr>
              <a:t>Brandeis University, </a:t>
            </a:r>
            <a:r>
              <a:rPr lang="en-US" sz="1200" b="1" baseline="30000" dirty="0">
                <a:solidFill>
                  <a:schemeClr val="bg1"/>
                </a:solidFill>
              </a:rPr>
              <a:t>2</a:t>
            </a:r>
            <a:r>
              <a:rPr lang="en-US" sz="1200" b="1" dirty="0">
                <a:solidFill>
                  <a:schemeClr val="bg1"/>
                </a:solidFill>
              </a:rPr>
              <a:t>UCSB, </a:t>
            </a:r>
            <a:r>
              <a:rPr lang="en-US" sz="1200" b="1" baseline="30000" dirty="0">
                <a:solidFill>
                  <a:schemeClr val="bg1"/>
                </a:solidFill>
              </a:rPr>
              <a:t>3</a:t>
            </a:r>
            <a:r>
              <a:rPr lang="en-US" sz="1200" b="1" dirty="0">
                <a:solidFill>
                  <a:schemeClr val="bg1"/>
                </a:solidFill>
              </a:rPr>
              <a:t>Indian Institute of Science </a:t>
            </a:r>
            <a:endParaRPr lang="en-US" sz="1200" b="1" baseline="30000"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2011846</a:t>
            </a:r>
          </a:p>
        </p:txBody>
      </p:sp>
      <p:sp>
        <p:nvSpPr>
          <p:cNvPr id="9" name="Text Box 28"/>
          <p:cNvSpPr txBox="1">
            <a:spLocks noChangeArrowheads="1"/>
          </p:cNvSpPr>
          <p:nvPr/>
        </p:nvSpPr>
        <p:spPr bwMode="auto">
          <a:xfrm>
            <a:off x="250747" y="1759879"/>
            <a:ext cx="40767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dirty="0"/>
              <a:t>Active composites obtained by merging a conventional soft matter actin gel with energy consuming microtubule bundles that generate active stresses leads to emergent properties not present in the individual systems. Here, the system exhibits coherent large scale self-driven oscillations, which neither the actin gel nor microtubule bundles will do on their own. The Center will exploit this phenomena to build autonomous soft robots with lifelike attributes.</a:t>
            </a:r>
          </a:p>
        </p:txBody>
      </p:sp>
      <p:sp>
        <p:nvSpPr>
          <p:cNvPr id="11" name="Rectangle 37" descr="MT-actin composites (A) lead to novel states (B) that exhibit coexistence of extensile and contractile fluids (C). Actin polymerization propels beads (A) which, when confined to flow chambers (B), exhibit collective motion &#13;&#10;"/>
          <p:cNvSpPr>
            <a:spLocks noChangeArrowheads="1"/>
          </p:cNvSpPr>
          <p:nvPr/>
        </p:nvSpPr>
        <p:spPr bwMode="auto">
          <a:xfrm>
            <a:off x="4639209" y="1759879"/>
            <a:ext cx="4076700" cy="3767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696686" cy="276999"/>
          </a:xfrm>
          <a:prstGeom prst="rect">
            <a:avLst/>
          </a:prstGeom>
        </p:spPr>
        <p:txBody>
          <a:bodyPr wrap="square" anchor="ctr">
            <a:spAutoFit/>
          </a:bodyPr>
          <a:lstStyle/>
          <a:p>
            <a:r>
              <a:rPr lang="en-US" sz="1200" b="1">
                <a:solidFill>
                  <a:srgbClr val="002060"/>
                </a:solidFill>
              </a:rPr>
              <a:t>2023</a:t>
            </a:r>
            <a:endParaRPr lang="en-US" sz="1200" b="1" dirty="0">
              <a:solidFill>
                <a:srgbClr val="002060"/>
              </a:solidFill>
            </a:endParaRPr>
          </a:p>
        </p:txBody>
      </p:sp>
      <p:sp>
        <p:nvSpPr>
          <p:cNvPr id="5" name="TextBox 4">
            <a:extLst>
              <a:ext uri="{FF2B5EF4-FFF2-40B4-BE49-F238E27FC236}">
                <a16:creationId xmlns:a16="http://schemas.microsoft.com/office/drawing/2014/main" id="{54831B1E-740F-AC92-80B7-7342336BF4DE}"/>
              </a:ext>
            </a:extLst>
          </p:cNvPr>
          <p:cNvSpPr txBox="1"/>
          <p:nvPr/>
        </p:nvSpPr>
        <p:spPr>
          <a:xfrm>
            <a:off x="4663798" y="4335483"/>
            <a:ext cx="4019550" cy="1233223"/>
          </a:xfrm>
          <a:prstGeom prst="rect">
            <a:avLst/>
          </a:prstGeom>
          <a:noFill/>
        </p:spPr>
        <p:txBody>
          <a:bodyPr wrap="square" rtlCol="0">
            <a:spAutoFit/>
          </a:bodyPr>
          <a:lstStyle/>
          <a:p>
            <a:pPr algn="just">
              <a:lnSpc>
                <a:spcPct val="107000"/>
              </a:lnSpc>
              <a:spcAft>
                <a:spcPts val="800"/>
              </a:spcAft>
            </a:pPr>
            <a:r>
              <a:rPr lang="en-US" sz="1400" b="1" dirty="0">
                <a:solidFill>
                  <a:srgbClr val="000000"/>
                </a:solidFill>
                <a:latin typeface="Arial" panose="020B0604020202020204" pitchFamily="34" charset="0"/>
                <a:ea typeface="Calibri" panose="020F0502020204030204" pitchFamily="34" charset="0"/>
                <a:cs typeface="Mangal" panose="02040503050203030202" pitchFamily="18" charset="0"/>
              </a:rPr>
              <a:t>Top</a:t>
            </a:r>
            <a:r>
              <a:rPr lang="en-US" sz="1400" dirty="0">
                <a:solidFill>
                  <a:srgbClr val="000000"/>
                </a:solidFill>
                <a:latin typeface="Arial" panose="020B0604020202020204" pitchFamily="34" charset="0"/>
                <a:ea typeface="Calibri" panose="020F0502020204030204" pitchFamily="34" charset="0"/>
                <a:cs typeface="Mangal" panose="02040503050203030202" pitchFamily="18" charset="0"/>
              </a:rPr>
              <a:t>: Schematic of the active elastomer composed of </a:t>
            </a:r>
            <a:r>
              <a:rPr lang="en-US" sz="1400" dirty="0" err="1">
                <a:solidFill>
                  <a:srgbClr val="000000"/>
                </a:solidFill>
                <a:latin typeface="Arial" panose="020B0604020202020204" pitchFamily="34" charset="0"/>
                <a:ea typeface="Calibri" panose="020F0502020204030204" pitchFamily="34" charset="0"/>
                <a:cs typeface="Mangal" panose="02040503050203030202" pitchFamily="18" charset="0"/>
              </a:rPr>
              <a:t>Fascin</a:t>
            </a:r>
            <a:r>
              <a:rPr lang="en-US" sz="1400" dirty="0">
                <a:solidFill>
                  <a:srgbClr val="000000"/>
                </a:solidFill>
                <a:latin typeface="Arial" panose="020B0604020202020204" pitchFamily="34" charset="0"/>
                <a:ea typeface="Calibri" panose="020F0502020204030204" pitchFamily="34" charset="0"/>
                <a:cs typeface="Mangal" panose="02040503050203030202" pitchFamily="18" charset="0"/>
              </a:rPr>
              <a:t>-bundled actin with intercalating microtubule bundles. </a:t>
            </a:r>
            <a:r>
              <a:rPr lang="en-US" sz="1400" b="1" dirty="0">
                <a:solidFill>
                  <a:srgbClr val="000000"/>
                </a:solidFill>
                <a:latin typeface="Arial" panose="020B0604020202020204" pitchFamily="34" charset="0"/>
                <a:ea typeface="Calibri" panose="020F0502020204030204" pitchFamily="34" charset="0"/>
                <a:cs typeface="Mangal" panose="02040503050203030202" pitchFamily="18" charset="0"/>
              </a:rPr>
              <a:t>Bottom</a:t>
            </a:r>
            <a:r>
              <a:rPr lang="en-US" sz="1400" dirty="0">
                <a:solidFill>
                  <a:srgbClr val="000000"/>
                </a:solidFill>
                <a:latin typeface="Arial" panose="020B0604020202020204" pitchFamily="34" charset="0"/>
                <a:ea typeface="Calibri" panose="020F0502020204030204" pitchFamily="34" charset="0"/>
                <a:cs typeface="Mangal" panose="02040503050203030202" pitchFamily="18" charset="0"/>
              </a:rPr>
              <a:t>: Visual representation of the system-sized elastic shear waves that emerge in this material.</a:t>
            </a:r>
            <a:endParaRPr lang="en-US" sz="2000" dirty="0">
              <a:latin typeface="Calibri" panose="020F0502020204030204" pitchFamily="34" charset="0"/>
              <a:ea typeface="Calibri" panose="020F0502020204030204" pitchFamily="34" charset="0"/>
              <a:cs typeface="Mangal" panose="02040503050203030202" pitchFamily="18" charset="0"/>
            </a:endParaRPr>
          </a:p>
        </p:txBody>
      </p:sp>
      <p:pic>
        <p:nvPicPr>
          <p:cNvPr id="14" name="Picture 13" descr="Top row is a schematic of the intercalating gels. In purple are the filamentous microtubules and in green the actin. The bottom row are two fluorescent microphotographs of the experiments. Two photographs are shown of the large scale oscillations at times of maximum amplitude and opposite phase.">
            <a:extLst>
              <a:ext uri="{FF2B5EF4-FFF2-40B4-BE49-F238E27FC236}">
                <a16:creationId xmlns:a16="http://schemas.microsoft.com/office/drawing/2014/main" id="{E48FE753-BF53-4AB2-AD24-5146291E5ED9}"/>
              </a:ext>
            </a:extLst>
          </p:cNvPr>
          <p:cNvPicPr>
            <a:picLocks noChangeAspect="1"/>
          </p:cNvPicPr>
          <p:nvPr/>
        </p:nvPicPr>
        <p:blipFill rotWithShape="1">
          <a:blip r:embed="rId3">
            <a:extLst>
              <a:ext uri="{28A0092B-C50C-407E-A947-70E740481C1C}">
                <a14:useLocalDpi xmlns:a14="http://schemas.microsoft.com/office/drawing/2010/main" val="0"/>
              </a:ext>
            </a:extLst>
          </a:blip>
          <a:srcRect b="36666"/>
          <a:stretch/>
        </p:blipFill>
        <p:spPr>
          <a:xfrm>
            <a:off x="4652977" y="1787310"/>
            <a:ext cx="4053788" cy="2566461"/>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14578</TotalTime>
  <Words>402</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Active composite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Seth Fraden</cp:lastModifiedBy>
  <cp:revision>30</cp:revision>
  <cp:lastPrinted>2016-08-01T15:14:13Z</cp:lastPrinted>
  <dcterms:created xsi:type="dcterms:W3CDTF">2016-07-19T18:16:54Z</dcterms:created>
  <dcterms:modified xsi:type="dcterms:W3CDTF">2023-05-15T15:57:17Z</dcterms:modified>
  <cp:category/>
</cp:coreProperties>
</file>