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68" autoAdjust="0"/>
    <p:restoredTop sz="78881" autoAdjust="0"/>
  </p:normalViewPr>
  <p:slideViewPr>
    <p:cSldViewPr snapToGrid="0" snapToObjects="1">
      <p:cViewPr>
        <p:scale>
          <a:sx n="88" d="100"/>
          <a:sy n="88" d="100"/>
        </p:scale>
        <p:origin x="280" y="-16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A combined experimental and mathematical study from PPs Rogers and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Grason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develops economical design approaches for creating multiscale, multicomponent two-dimensional crystalline materials by self-assembly. This study develops new design approaches for specifying the mutual interactions between many interacting subunit species such that they self-assemble into a user-specified two-dimensional tiling with high yield. By enumerating and assembling a wide variety of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tilings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with increasing unit-cell size and complexity, the authors identify economical design rules for targeting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tilings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with the largest unit-cell sizes using the minimum number of components. 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importance of this result is that it develops a systematic way to design and synthesize multiscale two-dimensional crystalline materials with large, complex unit cells via self-assembly. Because they can arrange metal semiconductor nanoparticles in two-dimensional arrays with a variety of user-programmed spacings, including spacings as large as the wavelength of visible light, these materials could find applications in photonics and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plasmonics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One of the two thrusts of IRG1 focuses on economical routes to self-limitation in equilibrium, self-assembled materials. This result helps to achieve the goals of IRG1 by elucidating how symmetry can be exploited to self-assemble crystalline materials with the largest, multicomponent unit cell using the minimum number of distinct components. Furthermore, this design algorithm can also be used to design periodic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tilings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 for other self-limiting architectures, like cylindrical tubules and icosahedral shells.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</a:rPr>
              <a:t>D Hayakawa, TE 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Videb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</a:t>
            </a:r>
            <a:r>
              <a:rPr lang="en-US" sz="1200" b="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, GM Grason, WB Rogers,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“Symmetry-guided inverse design of self-assembling multiscale DNA origami 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tilings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Nano </a:t>
            </a:r>
            <a:r>
              <a:rPr lang="en-U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 18 (29) 19169-19178; https://</a:t>
            </a:r>
            <a:r>
              <a:rPr lang="en-US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/10.1021/acsnano.4c04515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653274" y="112987"/>
            <a:ext cx="8487925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Symmetry-guided inverse design of self-assembling multiscale DNA origami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Brandeis University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DMR-2011846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6522517" y="870556"/>
            <a:ext cx="475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 Hayakawa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TE Videbæk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GM Grason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WB Rogers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19" y="1122488"/>
            <a:ext cx="477623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Triangular subunits with chemically specific interactions self-assemble into two-dimensional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tilings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large unit cells comprised of many unique subunit species, which could find applications in photonics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plasmonics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New design algorithms show how to define the mutual interactions between the various particle species to produce a user-specified complex crystal with a multicomponent unit cell by exploiting symmetry. Experiments using DNA-origami subunits verify this design approach and produce two-dimensional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tilings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unit-cell dimensions approaching the wavelength of visible light, as quantified by electron microscopy. An investigation of the design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ecomomy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i.e., the number of unique subunits required to produce a tiling with a given unit-cell area, reveals a set of economical design rules to guide future experiments.</a:t>
            </a:r>
          </a:p>
          <a:p>
            <a:pPr eaLnBrk="1" hangingPunct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Hayakawa, TE 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Videbæk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Grason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WB Rogers, “Symmetry-guided inverse design of self-assembling multiscale DNA origami 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tilings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Nano </a:t>
            </a:r>
            <a:r>
              <a:rPr lang="en-US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 18 (29) 19169-19178.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3856"/>
            <a:ext cx="6297369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F1705-797A-A971-8D40-CF5B50D86971}"/>
              </a:ext>
            </a:extLst>
          </p:cNvPr>
          <p:cNvSpPr txBox="1"/>
          <p:nvPr/>
        </p:nvSpPr>
        <p:spPr>
          <a:xfrm>
            <a:off x="8113648" y="1223987"/>
            <a:ext cx="3822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Brandeis University,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Mass Amherst</a:t>
            </a:r>
          </a:p>
        </p:txBody>
      </p:sp>
      <p:sp>
        <p:nvSpPr>
          <p:cNvPr id="36" name="Star">
            <a:extLst>
              <a:ext uri="{FF2B5EF4-FFF2-40B4-BE49-F238E27FC236}">
                <a16:creationId xmlns:a16="http://schemas.microsoft.com/office/drawing/2014/main" id="{8CD8DE1E-7107-FED5-FCBB-7F008CCBF0D6}"/>
              </a:ext>
            </a:extLst>
          </p:cNvPr>
          <p:cNvSpPr/>
          <p:nvPr/>
        </p:nvSpPr>
        <p:spPr>
          <a:xfrm>
            <a:off x="7971630" y="4973186"/>
            <a:ext cx="295417" cy="28095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807882-59E0-79C2-B3DB-945E5A0295FE}"/>
              </a:ext>
            </a:extLst>
          </p:cNvPr>
          <p:cNvSpPr txBox="1"/>
          <p:nvPr/>
        </p:nvSpPr>
        <p:spPr>
          <a:xfrm>
            <a:off x="7544974" y="4610899"/>
            <a:ext cx="114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dimer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22970A-47CA-B64A-E011-4BC3CB3E6F32}"/>
              </a:ext>
            </a:extLst>
          </p:cNvPr>
          <p:cNvSpPr txBox="1"/>
          <p:nvPr/>
        </p:nvSpPr>
        <p:spPr>
          <a:xfrm>
            <a:off x="6947418" y="3990494"/>
            <a:ext cx="114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pentamer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568488-CB30-A873-B2BB-94246C8FDBE6}"/>
              </a:ext>
            </a:extLst>
          </p:cNvPr>
          <p:cNvSpPr txBox="1"/>
          <p:nvPr/>
        </p:nvSpPr>
        <p:spPr>
          <a:xfrm rot="5400000">
            <a:off x="9760000" y="23078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16-color tubule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55BE3-878B-C556-37E6-36401447C267}"/>
              </a:ext>
            </a:extLst>
          </p:cNvPr>
          <p:cNvSpPr txBox="1"/>
          <p:nvPr/>
        </p:nvSpPr>
        <p:spPr>
          <a:xfrm rot="5400000">
            <a:off x="10886151" y="1661913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200 nm</a:t>
            </a:r>
          </a:p>
        </p:txBody>
      </p:sp>
      <p:pic>
        <p:nvPicPr>
          <p:cNvPr id="14" name="Picture 13" descr="Electron micrograph and corresponding fast Fourier transform of a multiscale tiling assembled from 12 distinct subunit species; two species are identified by gold nanoparticles and false colored blue and red">
            <a:extLst>
              <a:ext uri="{FF2B5EF4-FFF2-40B4-BE49-F238E27FC236}">
                <a16:creationId xmlns:a16="http://schemas.microsoft.com/office/drawing/2014/main" id="{6CAAB940-5C4D-3E88-8121-486BD0B64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799" y="2173594"/>
            <a:ext cx="2918406" cy="1629993"/>
          </a:xfrm>
          <a:prstGeom prst="rect">
            <a:avLst/>
          </a:prstGeom>
        </p:spPr>
      </p:pic>
      <p:grpSp>
        <p:nvGrpSpPr>
          <p:cNvPr id="21" name="Group 20" descr="An overview of the inverse design method for choosing the subunit-subunit interactions required to assemble a user-specified unit cell geometry and symmetry">
            <a:extLst>
              <a:ext uri="{FF2B5EF4-FFF2-40B4-BE49-F238E27FC236}">
                <a16:creationId xmlns:a16="http://schemas.microsoft.com/office/drawing/2014/main" id="{DD4B44C8-B8DF-5E47-A853-53A155332189}"/>
              </a:ext>
            </a:extLst>
          </p:cNvPr>
          <p:cNvGrpSpPr/>
          <p:nvPr/>
        </p:nvGrpSpPr>
        <p:grpSpPr>
          <a:xfrm>
            <a:off x="5733419" y="4096588"/>
            <a:ext cx="6092213" cy="1840609"/>
            <a:chOff x="5541512" y="3917548"/>
            <a:chExt cx="6509369" cy="19666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09EE1-BCAA-550E-854E-570A01450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729"/>
            <a:stretch/>
          </p:blipFill>
          <p:spPr>
            <a:xfrm>
              <a:off x="5541512" y="4005845"/>
              <a:ext cx="1708051" cy="1878345"/>
            </a:xfrm>
            <a:prstGeom prst="rect">
              <a:avLst/>
            </a:prstGeom>
          </p:spPr>
        </p:pic>
        <p:pic>
          <p:nvPicPr>
            <p:cNvPr id="20" name="Picture 19" descr="A blue and pink diamond pattern&#10;&#10;Description automatically generated">
              <a:extLst>
                <a:ext uri="{FF2B5EF4-FFF2-40B4-BE49-F238E27FC236}">
                  <a16:creationId xmlns:a16="http://schemas.microsoft.com/office/drawing/2014/main" id="{606C4404-A7B3-FB26-30E7-19C7CE0D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9562" y="3917548"/>
              <a:ext cx="4801319" cy="1543773"/>
            </a:xfrm>
            <a:prstGeom prst="rect">
              <a:avLst/>
            </a:prstGeom>
          </p:spPr>
        </p:pic>
      </p:grpSp>
      <p:grpSp>
        <p:nvGrpSpPr>
          <p:cNvPr id="28" name="Group 27" descr="Illustration of an example multiscale tiling assembling from many distinct subunit species">
            <a:extLst>
              <a:ext uri="{FF2B5EF4-FFF2-40B4-BE49-F238E27FC236}">
                <a16:creationId xmlns:a16="http://schemas.microsoft.com/office/drawing/2014/main" id="{38915069-412B-A23E-D20C-B0CAD6CA436E}"/>
              </a:ext>
            </a:extLst>
          </p:cNvPr>
          <p:cNvGrpSpPr/>
          <p:nvPr/>
        </p:nvGrpSpPr>
        <p:grpSpPr>
          <a:xfrm>
            <a:off x="5914888" y="1935161"/>
            <a:ext cx="2946045" cy="1747790"/>
            <a:chOff x="5747657" y="1637116"/>
            <a:chExt cx="3235080" cy="19192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7AF63D-F813-AB3F-ACDA-8B1E8F628198}"/>
                </a:ext>
              </a:extLst>
            </p:cNvPr>
            <p:cNvGrpSpPr/>
            <p:nvPr/>
          </p:nvGrpSpPr>
          <p:grpSpPr>
            <a:xfrm>
              <a:off x="5747657" y="1637116"/>
              <a:ext cx="3170882" cy="1919265"/>
              <a:chOff x="5747657" y="1637116"/>
              <a:chExt cx="3170882" cy="1919265"/>
            </a:xfrm>
          </p:grpSpPr>
          <p:pic>
            <p:nvPicPr>
              <p:cNvPr id="5" name="Picture 4" descr="A hexagon with different colored triangles&#10;&#10;Description automatically generated">
                <a:extLst>
                  <a:ext uri="{FF2B5EF4-FFF2-40B4-BE49-F238E27FC236}">
                    <a16:creationId xmlns:a16="http://schemas.microsoft.com/office/drawing/2014/main" id="{5F9DCC25-2D5D-3578-8CE0-E099708F1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7657" y="1670707"/>
                <a:ext cx="3170882" cy="1885674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75307C9-E3D1-EDEA-9D29-4C7796CAFAD5}"/>
                  </a:ext>
                </a:extLst>
              </p:cNvPr>
              <p:cNvSpPr/>
              <p:nvPr/>
            </p:nvSpPr>
            <p:spPr>
              <a:xfrm>
                <a:off x="5750808" y="1637116"/>
                <a:ext cx="146409" cy="1764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F72D12-12FB-3A93-614D-259767DBF4EA}"/>
                </a:ext>
              </a:extLst>
            </p:cNvPr>
            <p:cNvSpPr/>
            <p:nvPr/>
          </p:nvSpPr>
          <p:spPr>
            <a:xfrm>
              <a:off x="8836328" y="2106086"/>
              <a:ext cx="146409" cy="176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05D3B25-8AC2-20F8-1015-CBDDD073A695}"/>
              </a:ext>
            </a:extLst>
          </p:cNvPr>
          <p:cNvSpPr txBox="1"/>
          <p:nvPr/>
        </p:nvSpPr>
        <p:spPr>
          <a:xfrm>
            <a:off x="5914888" y="1637116"/>
            <a:ext cx="2887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multiscale tiling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0994A-08B5-0167-986F-1131092461BB}"/>
              </a:ext>
            </a:extLst>
          </p:cNvPr>
          <p:cNvSpPr txBox="1"/>
          <p:nvPr/>
        </p:nvSpPr>
        <p:spPr>
          <a:xfrm>
            <a:off x="9013807" y="1617833"/>
            <a:ext cx="141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micrograph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E0F400-F9AC-FEAE-AEF3-E6E98B1720BD}"/>
              </a:ext>
            </a:extLst>
          </p:cNvPr>
          <p:cNvSpPr txBox="1"/>
          <p:nvPr/>
        </p:nvSpPr>
        <p:spPr>
          <a:xfrm>
            <a:off x="10420002" y="1597343"/>
            <a:ext cx="141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Fourier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636713-E623-A73F-44F2-BDD593DED062}"/>
              </a:ext>
            </a:extLst>
          </p:cNvPr>
          <p:cNvCxnSpPr>
            <a:cxnSpLocks/>
          </p:cNvCxnSpPr>
          <p:nvPr/>
        </p:nvCxnSpPr>
        <p:spPr>
          <a:xfrm>
            <a:off x="5998803" y="4022456"/>
            <a:ext cx="57641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17A9BA6-8A86-2C37-279E-A0067DF96DD3}"/>
              </a:ext>
            </a:extLst>
          </p:cNvPr>
          <p:cNvSpPr txBox="1"/>
          <p:nvPr/>
        </p:nvSpPr>
        <p:spPr>
          <a:xfrm>
            <a:off x="5994400" y="3705972"/>
            <a:ext cx="576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inverse-design process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7D4AC1-68BC-2EB2-FC76-BC58CFB98400}"/>
              </a:ext>
            </a:extLst>
          </p:cNvPr>
          <p:cNvSpPr txBox="1"/>
          <p:nvPr/>
        </p:nvSpPr>
        <p:spPr>
          <a:xfrm>
            <a:off x="5989606" y="5470927"/>
            <a:ext cx="131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 cell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0F3F3D-FA9A-7DAA-BC96-6A54AD6BE83E}"/>
              </a:ext>
            </a:extLst>
          </p:cNvPr>
          <p:cNvSpPr txBox="1"/>
          <p:nvPr/>
        </p:nvSpPr>
        <p:spPr>
          <a:xfrm>
            <a:off x="7358679" y="5470927"/>
            <a:ext cx="131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symmetries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B96336-D137-439B-602E-200A45372229}"/>
              </a:ext>
            </a:extLst>
          </p:cNvPr>
          <p:cNvSpPr txBox="1"/>
          <p:nvPr/>
        </p:nvSpPr>
        <p:spPr>
          <a:xfrm>
            <a:off x="8860933" y="5470927"/>
            <a:ext cx="131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23DCB6-F764-04FB-6967-41FCE6D73BB8}"/>
              </a:ext>
            </a:extLst>
          </p:cNvPr>
          <p:cNvSpPr txBox="1"/>
          <p:nvPr/>
        </p:nvSpPr>
        <p:spPr>
          <a:xfrm>
            <a:off x="10482588" y="5470927"/>
            <a:ext cx="131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3359</TotalTime>
  <Words>533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Helvetica Neue Medium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Ben  Rogers</cp:lastModifiedBy>
  <cp:revision>341</cp:revision>
  <cp:lastPrinted>2018-03-20T12:31:18Z</cp:lastPrinted>
  <dcterms:created xsi:type="dcterms:W3CDTF">2017-10-05T17:34:54Z</dcterms:created>
  <dcterms:modified xsi:type="dcterms:W3CDTF">2025-05-06T02:59:50Z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