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470" autoAdjust="0"/>
    <p:restoredTop sz="80136" autoAdjust="0"/>
  </p:normalViewPr>
  <p:slideViewPr>
    <p:cSldViewPr snapToGrid="0">
      <p:cViewPr varScale="1">
        <p:scale>
          <a:sx n="97" d="100"/>
          <a:sy n="97" d="100"/>
        </p:scale>
        <p:origin x="2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E5B04-34E8-4823-9104-9C99B018B3EF}" type="datetimeFigureOut">
              <a:rPr lang="en-US" smtClean="0"/>
              <a:t>5/8/22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9205E-FEF6-4AB3-8CD1-275D9423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The COVID-19 pandemic highlights the need for platform technologies enabling rapid development of vaccines for emerging viral diseases. The current vaccines target the SARS-CoV-2 spike (S) protein and thus far have shown tremendous efficacy. However, the need for cold-chain distribution, a prime-boost administration schedule, and the emergence of variants of concern (VOCs) call for diligence in novel SARS-CoV-2 vaccine approaches. We studied 13 peptide epitopes from SARS-CoV-2 and identified three neutralizing epitopes that are highly conserved among the VOCs. Monovalent and trivalent COVID-19 vaccine candidates were formulated by chemical conjugation of the peptide epitopes to cowpea mosaic virus (CPMV) nanoparticles and virus-like particles (VLPs) derived from bacteriophage Qβ. Efficacy of this approach was validated first using soluble vaccine candidates as solo or trivalent mixtures and subcutaneous prime-boost injection. The high thermal stability of our vaccine candidates allowed for formulation into single-dose injectable slow-release polymer implants, manufactured by melt extrusion, as well as microneedle (MN) patches, obtained through casting into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micromolds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for prime-boost self-administration. Immunization of mice yielded high titers of antibodies against the target epitope and S protein, and data confirms that antibodies block receptor binding and neutralize SARS-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CoV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and SARS-CoV-2 against infection of human cells. We present a nanotechnology vaccine platform that is stable outside the cold-chain and can be formulated into delivery devices enabling single administration or self-administration. CPMV or Qβ VLPs could be stockpiled, and epitopes exchanged to target new mutants or emergent diseases as the need arises.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205E-FEF6-4AB3-8CD1-275D94230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0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8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F4916-9AB2-4184-98A8-CE63B765DF25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003" y="42181"/>
            <a:ext cx="5645564" cy="803867"/>
          </a:xfrm>
        </p:spPr>
        <p:txBody>
          <a:bodyPr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IRG2: Equitable COVID-19 Vaccines Through Materials Science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983883"/>
            <a:ext cx="469257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Nicole Steinmetz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, Jonathan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Pokorski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University of California San Diego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UC San Diego MRSEC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DMR- 2011921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31467"/>
            <a:ext cx="7896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6A08CF-9595-4E76-AB4A-F9ACE3689265}"/>
              </a:ext>
            </a:extLst>
          </p:cNvPr>
          <p:cNvSpPr txBox="1"/>
          <p:nvPr/>
        </p:nvSpPr>
        <p:spPr>
          <a:xfrm>
            <a:off x="8932338" y="4386054"/>
            <a:ext cx="21166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4BD63-5766-4A28-BDBB-317A34CAED52}"/>
              </a:ext>
            </a:extLst>
          </p:cNvPr>
          <p:cNvSpPr txBox="1"/>
          <p:nvPr/>
        </p:nvSpPr>
        <p:spPr>
          <a:xfrm>
            <a:off x="3340003" y="6207381"/>
            <a:ext cx="599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Chung Y.H., Church D.,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Koellhoffer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E.C.,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Osota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E., Shukla S., Rybicki E.P., Pokorski J.K., Steinmetz N.F. (2021) </a:t>
            </a:r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Nature Reviews Materials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Ortega-Rivera, O.A., Shin, M.D., Chen, A.,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Beiss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V., Moreno-Gonzalez, M.A., Lopez-Ramirez, M.A., Reynoso, M., Wang., H., Hurst, B.L., Wang, J., Pokorski, J.P., and Steinmetz N.F. (2021) </a:t>
            </a:r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J. Am. Chem. Soc.</a:t>
            </a:r>
          </a:p>
        </p:txBody>
      </p:sp>
      <p:pic>
        <p:nvPicPr>
          <p:cNvPr id="10" name="Image" descr="Figures: Equitable COVID-19 Vaccines Through Materials Science Image shows process flow, starting with SARS-CoV-2 spike (S) protein, generation of candidate epitopes. We studied 13 peptide epitopes from SARS-CoV-2 and identified three neutralizing epitopes that are highly conserved among the VOCs. Lower image shows generation of monovalent and trivalent COVID-19 vaccine candidates formulated by chemical conjugation of the peptide epitopes to cowpea mosaic virus (CPMV) nanoparticles and virus-like particles (VLPs) derived from bacteriophage Qβ. ">
            <a:extLst>
              <a:ext uri="{FF2B5EF4-FFF2-40B4-BE49-F238E27FC236}">
                <a16:creationId xmlns:a16="http://schemas.microsoft.com/office/drawing/2014/main" id="{2F1A7E29-8B72-4F2D-AE71-56C6B2DB6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29" t="11425" r="9670" b="5747"/>
          <a:stretch/>
        </p:blipFill>
        <p:spPr>
          <a:xfrm>
            <a:off x="152400" y="1398643"/>
            <a:ext cx="4967111" cy="369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Figures: Equitable COVID-19 Vaccines Through Materials Science.  Images show (top) a PLGA-based implant fixture, and (bottom) a micro needle patch.">
            <a:extLst>
              <a:ext uri="{FF2B5EF4-FFF2-40B4-BE49-F238E27FC236}">
                <a16:creationId xmlns:a16="http://schemas.microsoft.com/office/drawing/2014/main" id="{A15A8E33-853B-4445-BDC6-63C7FA09E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03" b="52386"/>
          <a:stretch/>
        </p:blipFill>
        <p:spPr>
          <a:xfrm>
            <a:off x="6850633" y="1658252"/>
            <a:ext cx="2081705" cy="312104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C39219A-6833-4CC9-ABBB-99C64ABB56EB}"/>
              </a:ext>
            </a:extLst>
          </p:cNvPr>
          <p:cNvSpPr/>
          <p:nvPr/>
        </p:nvSpPr>
        <p:spPr>
          <a:xfrm>
            <a:off x="5346697" y="2312767"/>
            <a:ext cx="1276749" cy="707886"/>
          </a:xfrm>
          <a:prstGeom prst="rightArrow">
            <a:avLst/>
          </a:prstGeom>
          <a:solidFill>
            <a:srgbClr val="2526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F28EB97-6646-4DF2-BC8C-32AB91F06C16}"/>
              </a:ext>
            </a:extLst>
          </p:cNvPr>
          <p:cNvSpPr/>
          <p:nvPr/>
        </p:nvSpPr>
        <p:spPr>
          <a:xfrm>
            <a:off x="5346697" y="3862834"/>
            <a:ext cx="1276749" cy="707886"/>
          </a:xfrm>
          <a:prstGeom prst="rightArrow">
            <a:avLst/>
          </a:prstGeom>
          <a:solidFill>
            <a:srgbClr val="2526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E165F-EF08-4D48-8AED-01CBD058FE86}"/>
              </a:ext>
            </a:extLst>
          </p:cNvPr>
          <p:cNvSpPr txBox="1"/>
          <p:nvPr/>
        </p:nvSpPr>
        <p:spPr>
          <a:xfrm>
            <a:off x="547216" y="5090212"/>
            <a:ext cx="8280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Bioinformatics was used to generate vaccines from stable viral nanoparticles that do not require cold-chain transportation or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Polymer processing allowed manufacture of devices configured for single- </a:t>
            </a:r>
            <a:r>
              <a:rPr lang="en-US" sz="1600"/>
              <a:t>or self-administration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DE96A-9211-4D72-AEFF-4C22EF62D10F}"/>
              </a:ext>
            </a:extLst>
          </p:cNvPr>
          <p:cNvSpPr txBox="1"/>
          <p:nvPr/>
        </p:nvSpPr>
        <p:spPr>
          <a:xfrm>
            <a:off x="5119510" y="1823859"/>
            <a:ext cx="144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Polymer Melt Processing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C20015-C7E7-4F03-9BEA-ACCB3ECCA03E}"/>
              </a:ext>
            </a:extLst>
          </p:cNvPr>
          <p:cNvSpPr txBox="1"/>
          <p:nvPr/>
        </p:nvSpPr>
        <p:spPr>
          <a:xfrm>
            <a:off x="5106011" y="3401383"/>
            <a:ext cx="153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Polymer Solvent Casting</a:t>
            </a:r>
          </a:p>
        </p:txBody>
      </p:sp>
    </p:spTree>
    <p:extLst>
      <p:ext uri="{BB962C8B-B14F-4D97-AF65-F5344CB8AC3E}">
        <p14:creationId xmlns:p14="http://schemas.microsoft.com/office/powerpoint/2010/main" val="20539276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447</Words>
  <Application>Microsoft Macintosh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BlinkMacSystemFont</vt:lpstr>
      <vt:lpstr>Calibri</vt:lpstr>
      <vt:lpstr>Calibri Light</vt:lpstr>
      <vt:lpstr>News Gothic MT</vt:lpstr>
      <vt:lpstr>Wingdings 2</vt:lpstr>
      <vt:lpstr>Office Theme</vt:lpstr>
      <vt:lpstr>Breeze</vt:lpstr>
      <vt:lpstr>IRG2: Equitable COVID-19 Vaccines Through Materials Science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Magnetism</dc:title>
  <dc:creator>Pena Martin, Pamela A</dc:creator>
  <cp:lastModifiedBy>Sailor, Michael</cp:lastModifiedBy>
  <cp:revision>80</cp:revision>
  <dcterms:created xsi:type="dcterms:W3CDTF">2019-04-12T18:29:11Z</dcterms:created>
  <dcterms:modified xsi:type="dcterms:W3CDTF">2022-05-08T21:53:09Z</dcterms:modified>
</cp:coreProperties>
</file>