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5"/>
  </p:sldMasterIdLst>
  <p:notesMasterIdLst>
    <p:notesMasterId r:id="rId7"/>
  </p:notesMasterIdLst>
  <p:handoutMasterIdLst>
    <p:handoutMasterId r:id="rId8"/>
  </p:handoutMasterIdLst>
  <p:sldIdLst>
    <p:sldId id="387" r:id="rId6"/>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00"/>
    <a:srgbClr val="CFAEC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61" autoAdjust="0"/>
    <p:restoredTop sz="73129" autoAdjust="0"/>
  </p:normalViewPr>
  <p:slideViewPr>
    <p:cSldViewPr snapToGrid="0" snapToObjects="1">
      <p:cViewPr varScale="1">
        <p:scale>
          <a:sx n="55" d="100"/>
          <a:sy n="55" d="100"/>
        </p:scale>
        <p:origin x="758" y="38"/>
      </p:cViewPr>
      <p:guideLst/>
    </p:cSldViewPr>
  </p:slideViewPr>
  <p:notesTextViewPr>
    <p:cViewPr>
      <p:scale>
        <a:sx n="3" d="2"/>
        <a:sy n="3" d="2"/>
      </p:scale>
      <p:origin x="0" y="-725"/>
    </p:cViewPr>
  </p:notesTextViewPr>
  <p:sorterViewPr>
    <p:cViewPr>
      <p:scale>
        <a:sx n="70" d="100"/>
        <a:sy n="70" d="100"/>
      </p:scale>
      <p:origin x="0" y="-408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E0CAD82-A0C8-4D0A-ABD4-C7506DA867C4}"/>
              </a:ext>
            </a:extLst>
          </p:cNvPr>
          <p:cNvSpPr>
            <a:spLocks noGrp="1"/>
          </p:cNvSpPr>
          <p:nvPr>
            <p:ph type="hdr" sz="quarter"/>
          </p:nvPr>
        </p:nvSpPr>
        <p:spPr>
          <a:xfrm>
            <a:off x="1" y="0"/>
            <a:ext cx="3038475" cy="466726"/>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E30B8966-CA86-4F8B-A1DC-E4B27EA05F1C}"/>
              </a:ext>
            </a:extLst>
          </p:cNvPr>
          <p:cNvSpPr>
            <a:spLocks noGrp="1"/>
          </p:cNvSpPr>
          <p:nvPr>
            <p:ph type="dt" sz="quarter" idx="1"/>
          </p:nvPr>
        </p:nvSpPr>
        <p:spPr>
          <a:xfrm>
            <a:off x="3970338" y="0"/>
            <a:ext cx="3038475" cy="466726"/>
          </a:xfrm>
          <a:prstGeom prst="rect">
            <a:avLst/>
          </a:prstGeom>
        </p:spPr>
        <p:txBody>
          <a:bodyPr vert="horz" lIns="91440" tIns="45720" rIns="91440" bIns="45720" rtlCol="0"/>
          <a:lstStyle>
            <a:lvl1pPr algn="r">
              <a:defRPr sz="1200"/>
            </a:lvl1pPr>
          </a:lstStyle>
          <a:p>
            <a:fld id="{0C772AFE-C766-4234-802D-4743A0E558C8}" type="datetimeFigureOut">
              <a:rPr lang="en-US" smtClean="0"/>
              <a:t>12/15/2024</a:t>
            </a:fld>
            <a:endParaRPr lang="en-US" dirty="0"/>
          </a:p>
        </p:txBody>
      </p:sp>
      <p:sp>
        <p:nvSpPr>
          <p:cNvPr id="4" name="Footer Placeholder 3">
            <a:extLst>
              <a:ext uri="{FF2B5EF4-FFF2-40B4-BE49-F238E27FC236}">
                <a16:creationId xmlns:a16="http://schemas.microsoft.com/office/drawing/2014/main" id="{2CF46503-97A3-4D9E-9B73-906CF497EAD5}"/>
              </a:ext>
            </a:extLst>
          </p:cNvPr>
          <p:cNvSpPr>
            <a:spLocks noGrp="1"/>
          </p:cNvSpPr>
          <p:nvPr>
            <p:ph type="ftr" sz="quarter" idx="2"/>
          </p:nvPr>
        </p:nvSpPr>
        <p:spPr>
          <a:xfrm>
            <a:off x="1" y="8829676"/>
            <a:ext cx="3038475" cy="466726"/>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16424FD7-5E8B-4800-B492-5643BF03B6C9}"/>
              </a:ext>
            </a:extLst>
          </p:cNvPr>
          <p:cNvSpPr>
            <a:spLocks noGrp="1"/>
          </p:cNvSpPr>
          <p:nvPr>
            <p:ph type="sldNum" sz="quarter" idx="3"/>
          </p:nvPr>
        </p:nvSpPr>
        <p:spPr>
          <a:xfrm>
            <a:off x="3970338" y="8829676"/>
            <a:ext cx="3038475" cy="466726"/>
          </a:xfrm>
          <a:prstGeom prst="rect">
            <a:avLst/>
          </a:prstGeom>
        </p:spPr>
        <p:txBody>
          <a:bodyPr vert="horz" lIns="91440" tIns="45720" rIns="91440" bIns="45720" rtlCol="0" anchor="b"/>
          <a:lstStyle>
            <a:lvl1pPr algn="r">
              <a:defRPr sz="1200"/>
            </a:lvl1pPr>
          </a:lstStyle>
          <a:p>
            <a:fld id="{C91CB36C-FB73-4403-8335-B2E006F35C81}" type="slidenum">
              <a:rPr lang="en-US" smtClean="0"/>
              <a:t>‹#›</a:t>
            </a:fld>
            <a:endParaRPr lang="en-US" dirty="0"/>
          </a:p>
        </p:txBody>
      </p:sp>
    </p:spTree>
    <p:extLst>
      <p:ext uri="{BB962C8B-B14F-4D97-AF65-F5344CB8AC3E}">
        <p14:creationId xmlns:p14="http://schemas.microsoft.com/office/powerpoint/2010/main" val="29589279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1"/>
            <a:ext cx="3037840" cy="466434"/>
          </a:xfrm>
          <a:prstGeom prst="rect">
            <a:avLst/>
          </a:prstGeom>
        </p:spPr>
        <p:txBody>
          <a:bodyPr vert="horz" lIns="93177" tIns="46589" rIns="93177" bIns="46589" rtlCol="0"/>
          <a:lstStyle>
            <a:lvl1pPr algn="r">
              <a:defRPr sz="1200"/>
            </a:lvl1pPr>
          </a:lstStyle>
          <a:p>
            <a:fld id="{18FB3966-F140-43F2-BB90-69495BF7B5CD}" type="datetimeFigureOut">
              <a:rPr lang="en-US" smtClean="0"/>
              <a:t>12/15/2024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3"/>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17D0DCA-A90A-4D9A-9651-03AC7085FB63}" type="slidenum">
              <a:rPr lang="en-US" smtClean="0"/>
              <a:t>‹#›</a:t>
            </a:fld>
            <a:endParaRPr lang="en-US" dirty="0"/>
          </a:p>
        </p:txBody>
      </p:sp>
    </p:spTree>
    <p:extLst>
      <p:ext uri="{BB962C8B-B14F-4D97-AF65-F5344CB8AC3E}">
        <p14:creationId xmlns:p14="http://schemas.microsoft.com/office/powerpoint/2010/main" val="40548231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doi.org/10.1103/PhysRevMaterials.8.024803"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solidFill>
                  <a:schemeClr val="tx1"/>
                </a:solidFill>
                <a:latin typeface="+mn-lt"/>
              </a:rPr>
              <a:t>What Has Been Achieved: </a:t>
            </a:r>
            <a:r>
              <a:rPr lang="en-US" sz="1800" b="0" i="0" u="none" strike="noStrike" baseline="0" dirty="0">
                <a:solidFill>
                  <a:srgbClr val="000000"/>
                </a:solidFill>
                <a:latin typeface="Arial" panose="020B0604020202020204" pitchFamily="34" charset="0"/>
              </a:rPr>
              <a:t>Heteroanionic Stabilization of Ni1+ with Nonplanar Coordination </a:t>
            </a:r>
            <a:endParaRPr lang="en-US" sz="1200" b="0" dirty="0">
              <a:solidFill>
                <a:schemeClr val="tx1"/>
              </a:solidFill>
              <a:latin typeface="+mn-lt"/>
            </a:endParaRPr>
          </a:p>
          <a:p>
            <a:pPr defTabSz="914400">
              <a:defRPr sz="1400">
                <a:latin typeface="Helvetica Neue"/>
                <a:ea typeface="Helvetica Neue"/>
                <a:cs typeface="Helvetica Neue"/>
                <a:sym typeface="Helvetica Neue"/>
              </a:defRPr>
            </a:pPr>
            <a:r>
              <a:rPr lang="en-US" sz="1200" b="1" dirty="0">
                <a:solidFill>
                  <a:schemeClr val="tx1"/>
                </a:solidFill>
                <a:latin typeface="+mn-lt"/>
              </a:rPr>
              <a:t>Importance of the Achievement: </a:t>
            </a:r>
            <a:r>
              <a:rPr lang="en-US" sz="1200" b="0" dirty="0">
                <a:solidFill>
                  <a:schemeClr val="tx1"/>
                </a:solidFill>
                <a:latin typeface="+mn-lt"/>
              </a:rPr>
              <a:t>The square-planar geometric requirement proposed by Anisimov in 1999, and pursued over the last three decades of nickelate research to stabilize Ni</a:t>
            </a:r>
            <a:r>
              <a:rPr lang="en-US" sz="1200" b="0" baseline="30000" dirty="0">
                <a:solidFill>
                  <a:schemeClr val="tx1"/>
                </a:solidFill>
                <a:latin typeface="+mn-lt"/>
              </a:rPr>
              <a:t>1+</a:t>
            </a:r>
            <a:r>
              <a:rPr lang="en-US" sz="1200" b="0" dirty="0">
                <a:solidFill>
                  <a:schemeClr val="tx1"/>
                </a:solidFill>
                <a:latin typeface="+mn-lt"/>
              </a:rPr>
              <a:t>, can be inherently circumvented in oxyfluorides.</a:t>
            </a:r>
          </a:p>
          <a:p>
            <a:pPr marL="0" marR="0" lvl="0" indent="0" algn="l" defTabSz="914400" rtl="0" eaLnBrk="1" fontAlgn="auto" latinLnBrk="0" hangingPunct="1">
              <a:lnSpc>
                <a:spcPct val="100000"/>
              </a:lnSpc>
              <a:spcBef>
                <a:spcPts val="0"/>
              </a:spcBef>
              <a:spcAft>
                <a:spcPts val="0"/>
              </a:spcAft>
              <a:buClrTx/>
              <a:buSzTx/>
              <a:buFontTx/>
              <a:buNone/>
              <a:tabLst/>
              <a:defRPr sz="1400">
                <a:latin typeface="Helvetica Neue"/>
                <a:ea typeface="Helvetica Neue"/>
                <a:cs typeface="Helvetica Neue"/>
                <a:sym typeface="Helvetica Neue"/>
              </a:defRPr>
            </a:pPr>
            <a:r>
              <a:rPr lang="en-US" sz="1200" b="1" dirty="0">
                <a:solidFill>
                  <a:schemeClr val="tx1"/>
                </a:solidFill>
                <a:latin typeface="+mn-lt"/>
              </a:rPr>
              <a:t>How is the achievement related to the IRG, and how does it help it achieve its goals? </a:t>
            </a:r>
            <a:r>
              <a:rPr lang="en-US" sz="1200" dirty="0">
                <a:solidFill>
                  <a:schemeClr val="tx1"/>
                </a:solidFill>
                <a:latin typeface="+mn-lt"/>
              </a:rPr>
              <a:t>The new coordination and oxidation state are enabled by the heteroanionic elements. Beyond reporting on the electronic properties of these novel compounds, multiple synthesis pathways are reported to obtain the targeted product with the non-square planar geometry.</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dirty="0">
                <a:solidFill>
                  <a:schemeClr val="tx1"/>
                </a:solidFill>
                <a:latin typeface="+mn-lt"/>
              </a:rPr>
              <a:t>Where the findings are published: </a:t>
            </a:r>
            <a:r>
              <a:rPr lang="en-US" sz="1800" b="0" i="1" u="none" strike="noStrike" dirty="0">
                <a:solidFill>
                  <a:srgbClr val="000000"/>
                </a:solidFill>
                <a:effectLst/>
                <a:highlight>
                  <a:srgbClr val="FFF2CC"/>
                </a:highlight>
                <a:latin typeface="Aptos Narrow" panose="020B0004020202020204" pitchFamily="34" charset="0"/>
              </a:rPr>
              <a:t>Phys. Rev. Materials</a:t>
            </a:r>
            <a:r>
              <a:rPr lang="en-US" sz="1800" b="0" i="0" u="none" strike="noStrike" dirty="0">
                <a:solidFill>
                  <a:srgbClr val="000000"/>
                </a:solidFill>
                <a:effectLst/>
                <a:highlight>
                  <a:srgbClr val="FFF2CC"/>
                </a:highlight>
                <a:latin typeface="Aptos Narrow" panose="020B0004020202020204" pitchFamily="34" charset="0"/>
              </a:rPr>
              <a:t>,</a:t>
            </a:r>
            <a:r>
              <a:rPr lang="en-US" sz="1800" b="0" i="1" u="none" strike="noStrike" dirty="0">
                <a:solidFill>
                  <a:srgbClr val="000000"/>
                </a:solidFill>
                <a:effectLst/>
                <a:highlight>
                  <a:srgbClr val="FFF2CC"/>
                </a:highlight>
                <a:latin typeface="Aptos Narrow" panose="020B0004020202020204" pitchFamily="34" charset="0"/>
              </a:rPr>
              <a:t> </a:t>
            </a:r>
            <a:r>
              <a:rPr lang="en-US" sz="1800" b="1" i="0" u="none" strike="noStrike" dirty="0">
                <a:solidFill>
                  <a:srgbClr val="000000"/>
                </a:solidFill>
                <a:effectLst/>
                <a:highlight>
                  <a:srgbClr val="FFF2CC"/>
                </a:highlight>
                <a:latin typeface="Aptos Narrow" panose="020B0004020202020204" pitchFamily="34" charset="0"/>
              </a:rPr>
              <a:t>8</a:t>
            </a:r>
            <a:r>
              <a:rPr lang="en-US" sz="1800" b="0" i="0" u="none" strike="noStrike" dirty="0">
                <a:solidFill>
                  <a:srgbClr val="000000"/>
                </a:solidFill>
                <a:effectLst/>
                <a:highlight>
                  <a:srgbClr val="FFF2CC"/>
                </a:highlight>
                <a:latin typeface="Aptos Narrow" panose="020B0004020202020204" pitchFamily="34" charset="0"/>
              </a:rPr>
              <a:t>, 024803 (2024). </a:t>
            </a:r>
            <a:r>
              <a:rPr lang="en-US" sz="1800" b="0" i="0" u="sng" strike="noStrike" dirty="0">
                <a:solidFill>
                  <a:srgbClr val="0563C1"/>
                </a:solidFill>
                <a:effectLst/>
                <a:highlight>
                  <a:srgbClr val="E2EFDA"/>
                </a:highlight>
                <a:latin typeface="Aptos Narrow" panose="020B0004020202020204" pitchFamily="34" charset="0"/>
                <a:hlinkClick r:id="rId3"/>
              </a:rPr>
              <a:t>https://doi.org/10.1103/PhysRevMaterials.8.024803</a:t>
            </a:r>
            <a:r>
              <a:rPr lang="en-US" dirty="0"/>
              <a:t> </a:t>
            </a:r>
          </a:p>
        </p:txBody>
      </p:sp>
      <p:sp>
        <p:nvSpPr>
          <p:cNvPr id="4" name="Slide Number Placeholder 3"/>
          <p:cNvSpPr>
            <a:spLocks noGrp="1"/>
          </p:cNvSpPr>
          <p:nvPr>
            <p:ph type="sldNum" sz="quarter" idx="5"/>
          </p:nvPr>
        </p:nvSpPr>
        <p:spPr/>
        <p:txBody>
          <a:bodyPr/>
          <a:lstStyle/>
          <a:p>
            <a:fld id="{B17D0DCA-A90A-4D9A-9651-03AC7085FB63}" type="slidenum">
              <a:rPr lang="en-US" smtClean="0"/>
              <a:t>1</a:t>
            </a:fld>
            <a:endParaRPr lang="en-US" dirty="0"/>
          </a:p>
        </p:txBody>
      </p:sp>
    </p:spTree>
    <p:extLst>
      <p:ext uri="{BB962C8B-B14F-4D97-AF65-F5344CB8AC3E}">
        <p14:creationId xmlns:p14="http://schemas.microsoft.com/office/powerpoint/2010/main" val="2487004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sz="2000"/>
            </a:lvl1pPr>
          </a:lstStyle>
          <a:p>
            <a:fld id="{A3C91C77-9858-7D47-A426-16DA4062646D}" type="slidenum">
              <a:rPr lang="en-US" smtClean="0"/>
              <a:pPr/>
              <a:t>‹#›</a:t>
            </a:fld>
            <a:endParaRPr lang="en-US" dirty="0"/>
          </a:p>
        </p:txBody>
      </p:sp>
      <p:sp>
        <p:nvSpPr>
          <p:cNvPr id="7" name="hcSlideMaster.Title SlideHeader">
            <a:extLst>
              <a:ext uri="{FF2B5EF4-FFF2-40B4-BE49-F238E27FC236}">
                <a16:creationId xmlns:a16="http://schemas.microsoft.com/office/drawing/2014/main" id="{D55EAFC1-6677-C402-F523-AA055515E857}"/>
              </a:ext>
            </a:extLst>
          </p:cNvPr>
          <p:cNvSpPr txBox="1"/>
          <p:nvPr userDrawn="1"/>
        </p:nvSpPr>
        <p:spPr>
          <a:xfrm>
            <a:off x="0" y="0"/>
            <a:ext cx="12192000" cy="369332"/>
          </a:xfrm>
          <a:prstGeom prst="rect">
            <a:avLst/>
          </a:prstGeom>
          <a:noFill/>
        </p:spPr>
        <p:txBody>
          <a:bodyPr vert="horz" rtlCol="0">
            <a:spAutoFit/>
          </a:bodyPr>
          <a:lstStyle/>
          <a:p>
            <a:endParaRPr lang="en-US" dirty="0"/>
          </a:p>
        </p:txBody>
      </p:sp>
      <p:sp>
        <p:nvSpPr>
          <p:cNvPr id="8" name="hcTitle SlideHeader">
            <a:extLst>
              <a:ext uri="{FF2B5EF4-FFF2-40B4-BE49-F238E27FC236}">
                <a16:creationId xmlns:a16="http://schemas.microsoft.com/office/drawing/2014/main" id="{9B41BAF7-2C55-9AAA-EA0B-CFCEEDA335E1}"/>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4044680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hcSlideMaster.Title and ContentHeader">
            <a:extLst>
              <a:ext uri="{FF2B5EF4-FFF2-40B4-BE49-F238E27FC236}">
                <a16:creationId xmlns:a16="http://schemas.microsoft.com/office/drawing/2014/main" id="{935B9966-9F10-34D3-B98C-E010585E9047}"/>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36077072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TITUS">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67172BC-940E-4A2E-8CD8-C0B883DE9C6B}"/>
              </a:ext>
            </a:extLst>
          </p:cNvPr>
          <p:cNvSpPr txBox="1"/>
          <p:nvPr userDrawn="1"/>
        </p:nvSpPr>
        <p:spPr>
          <a:xfrm>
            <a:off x="1" y="3483"/>
            <a:ext cx="12217051" cy="805955"/>
          </a:xfrm>
          <a:prstGeom prst="rect">
            <a:avLst/>
          </a:prstGeom>
          <a:gradFill>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400" b="1" dirty="0">
              <a:solidFill>
                <a:srgbClr val="0BC564"/>
              </a:solidFill>
              <a:latin typeface="Sitka Subheading" panose="02000505000000020004" pitchFamily="2" charset="0"/>
            </a:endParaRPr>
          </a:p>
        </p:txBody>
      </p:sp>
      <p:sp>
        <p:nvSpPr>
          <p:cNvPr id="3" name="Content Placeholder 2"/>
          <p:cNvSpPr>
            <a:spLocks noGrp="1"/>
          </p:cNvSpPr>
          <p:nvPr>
            <p:ph idx="1"/>
          </p:nvPr>
        </p:nvSpPr>
        <p:spPr>
          <a:xfrm>
            <a:off x="505332" y="1334133"/>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243697"/>
            <a:ext cx="12192000" cy="653979"/>
            <a:chOff x="0" y="6243697"/>
            <a:chExt cx="12192000" cy="653979"/>
          </a:xfrm>
        </p:grpSpPr>
        <p:sp>
          <p:nvSpPr>
            <p:cNvPr id="9" name="Rectangle 8">
              <a:extLst>
                <a:ext uri="{FF2B5EF4-FFF2-40B4-BE49-F238E27FC236}">
                  <a16:creationId xmlns:a16="http://schemas.microsoft.com/office/drawing/2014/main" id="{CB81B90C-32BC-4424-9FC3-8820F4F831FD}"/>
                </a:ext>
              </a:extLst>
            </p:cNvPr>
            <p:cNvSpPr/>
            <p:nvPr/>
          </p:nvSpPr>
          <p:spPr>
            <a:xfrm>
              <a:off x="0" y="6243697"/>
              <a:ext cx="12192000" cy="653979"/>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28326" y="6272178"/>
              <a:ext cx="2200675" cy="547540"/>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640136" y="6470393"/>
              <a:ext cx="4693357" cy="230832"/>
            </a:xfrm>
            <a:prstGeom prst="rect">
              <a:avLst/>
            </a:prstGeom>
            <a:noFill/>
          </p:spPr>
          <p:txBody>
            <a:bodyPr wrap="square" lIns="91440" tIns="45720" rIns="91440" bIns="45720">
              <a:spAutoFit/>
            </a:bodyPr>
            <a:lstStyle/>
            <a:p>
              <a:pPr algn="ctr"/>
              <a:r>
                <a:rPr lang="en-US" sz="900" b="0" i="1" dirty="0">
                  <a:ln w="0"/>
                  <a:solidFill>
                    <a:schemeClr val="accent1"/>
                  </a:solidFill>
                  <a:effectLst/>
                  <a:latin typeface="Arial" panose="020B0604020202020204" pitchFamily="34" charset="0"/>
                  <a:cs typeface="Arial" panose="020B0604020202020204" pitchFamily="34" charset="0"/>
                </a:rPr>
                <a:t>Where Materials Begin and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80999" y="6257889"/>
              <a:ext cx="616493" cy="61993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sz="2000" dirty="0">
              <a:solidFill>
                <a:schemeClr val="tx1"/>
              </a:solidFill>
            </a:endParaRPr>
          </a:p>
        </p:txBody>
      </p:sp>
      <p:sp>
        <p:nvSpPr>
          <p:cNvPr id="18" name="Rectangle 17">
            <a:extLst>
              <a:ext uri="{FF2B5EF4-FFF2-40B4-BE49-F238E27FC236}">
                <a16:creationId xmlns:a16="http://schemas.microsoft.com/office/drawing/2014/main" id="{6DB8D7F3-969C-475E-B572-7EC9EB537821}"/>
              </a:ext>
            </a:extLst>
          </p:cNvPr>
          <p:cNvSpPr/>
          <p:nvPr userDrawn="1"/>
        </p:nvSpPr>
        <p:spPr>
          <a:xfrm>
            <a:off x="0" y="262753"/>
            <a:ext cx="2765425" cy="416411"/>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ight Triangle 18">
            <a:extLst>
              <a:ext uri="{FF2B5EF4-FFF2-40B4-BE49-F238E27FC236}">
                <a16:creationId xmlns:a16="http://schemas.microsoft.com/office/drawing/2014/main" id="{5DB0C155-8A7C-43CC-9880-AC3AE5A1C484}"/>
              </a:ext>
            </a:extLst>
          </p:cNvPr>
          <p:cNvSpPr/>
          <p:nvPr userDrawn="1"/>
        </p:nvSpPr>
        <p:spPr>
          <a:xfrm>
            <a:off x="2762250" y="261462"/>
            <a:ext cx="457269" cy="417701"/>
          </a:xfrm>
          <a:prstGeom prst="rtTriangle">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0" name="Group 19">
            <a:extLst>
              <a:ext uri="{FF2B5EF4-FFF2-40B4-BE49-F238E27FC236}">
                <a16:creationId xmlns:a16="http://schemas.microsoft.com/office/drawing/2014/main" id="{5D4ECD3F-7969-485E-B278-53AC0106BB8A}"/>
              </a:ext>
            </a:extLst>
          </p:cNvPr>
          <p:cNvGrpSpPr/>
          <p:nvPr userDrawn="1"/>
        </p:nvGrpSpPr>
        <p:grpSpPr>
          <a:xfrm>
            <a:off x="4707584" y="807282"/>
            <a:ext cx="7484416" cy="444970"/>
            <a:chOff x="4707584" y="910048"/>
            <a:chExt cx="7484416" cy="444970"/>
          </a:xfrm>
          <a:solidFill>
            <a:schemeClr val="accent4">
              <a:lumMod val="40000"/>
              <a:lumOff val="60000"/>
            </a:schemeClr>
          </a:solidFill>
        </p:grpSpPr>
        <p:sp>
          <p:nvSpPr>
            <p:cNvPr id="21" name="Rectangle 20">
              <a:extLst>
                <a:ext uri="{FF2B5EF4-FFF2-40B4-BE49-F238E27FC236}">
                  <a16:creationId xmlns:a16="http://schemas.microsoft.com/office/drawing/2014/main" id="{025E91AE-8319-479A-ADB1-63FB2919E1FE}"/>
                </a:ext>
              </a:extLst>
            </p:cNvPr>
            <p:cNvSpPr/>
            <p:nvPr/>
          </p:nvSpPr>
          <p:spPr>
            <a:xfrm>
              <a:off x="5164853" y="910048"/>
              <a:ext cx="7027147" cy="44496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Right Triangle 21">
              <a:extLst>
                <a:ext uri="{FF2B5EF4-FFF2-40B4-BE49-F238E27FC236}">
                  <a16:creationId xmlns:a16="http://schemas.microsoft.com/office/drawing/2014/main" id="{F552B3A4-7B10-43CC-A171-543453CE49FF}"/>
                </a:ext>
              </a:extLst>
            </p:cNvPr>
            <p:cNvSpPr/>
            <p:nvPr/>
          </p:nvSpPr>
          <p:spPr>
            <a:xfrm rot="10800000">
              <a:off x="4707584" y="910048"/>
              <a:ext cx="457269" cy="444970"/>
            </a:xfrm>
            <a:prstGeom prst="rtTriangl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Tree>
    <p:extLst>
      <p:ext uri="{BB962C8B-B14F-4D97-AF65-F5344CB8AC3E}">
        <p14:creationId xmlns:p14="http://schemas.microsoft.com/office/powerpoint/2010/main" val="13839075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4515" y="152008"/>
            <a:ext cx="10962967" cy="566719"/>
          </a:xfrm>
        </p:spPr>
        <p:txBody>
          <a:bodyPr>
            <a:normAutofit/>
          </a:bodyPr>
          <a:lstStyle>
            <a:lvl1pPr algn="ctr">
              <a:defRPr sz="2800" b="0">
                <a:solidFill>
                  <a:srgbClr val="C00000"/>
                </a:solidFill>
                <a:latin typeface="Arial" panose="020B0604020202020204" pitchFamily="34" charset="0"/>
                <a:cs typeface="Arial" panose="020B0604020202020204" pitchFamily="34" charset="0"/>
              </a:defRPr>
            </a:lvl1pPr>
          </a:lstStyle>
          <a:p>
            <a:r>
              <a:rPr lang="en-US" dirty="0"/>
              <a:t>Click to edit Master title style</a:t>
            </a:r>
          </a:p>
        </p:txBody>
      </p:sp>
      <p:sp>
        <p:nvSpPr>
          <p:cNvPr id="3" name="Content Placeholder 2"/>
          <p:cNvSpPr>
            <a:spLocks noGrp="1"/>
          </p:cNvSpPr>
          <p:nvPr>
            <p:ph idx="1"/>
          </p:nvPr>
        </p:nvSpPr>
        <p:spPr>
          <a:xfrm>
            <a:off x="614514" y="1211301"/>
            <a:ext cx="10962967" cy="4351338"/>
          </a:xfrm>
        </p:spPr>
        <p:txBody>
          <a:bodyPr/>
          <a:lstStyle>
            <a:lvl1pPr marL="341313" indent="-341313">
              <a:buClr>
                <a:schemeClr val="accent4">
                  <a:lumMod val="75000"/>
                </a:schemeClr>
              </a:buClr>
              <a:buFont typeface="Wingdings" panose="05000000000000000000" pitchFamily="2" charset="2"/>
              <a:buChar char="Ø"/>
              <a:defRPr sz="2400"/>
            </a:lvl1pPr>
            <a:lvl2pPr marL="742950" indent="-285750">
              <a:buClr>
                <a:srgbClr val="00B050"/>
              </a:buClr>
              <a:buSzPct val="88000"/>
              <a:buFont typeface="Wingdings" panose="05000000000000000000" pitchFamily="2" charset="2"/>
              <a:buChar char="v"/>
              <a:defRPr sz="2000">
                <a:solidFill>
                  <a:srgbClr val="0070C0"/>
                </a:solidFill>
              </a:defRPr>
            </a:lvl2pPr>
            <a:lvl3pPr>
              <a:defRPr sz="18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3C91C77-9858-7D47-A426-16DA4062646D}" type="slidenum">
              <a:rPr lang="en-US" smtClean="0"/>
              <a:t>‹#›</a:t>
            </a:fld>
            <a:endParaRPr lang="en-US" dirty="0"/>
          </a:p>
        </p:txBody>
      </p:sp>
      <p:grpSp>
        <p:nvGrpSpPr>
          <p:cNvPr id="8" name="Group 7">
            <a:extLst>
              <a:ext uri="{FF2B5EF4-FFF2-40B4-BE49-F238E27FC236}">
                <a16:creationId xmlns:a16="http://schemas.microsoft.com/office/drawing/2014/main" id="{A6FE884D-58A3-4184-AB17-66534DCC4DB6}"/>
              </a:ext>
            </a:extLst>
          </p:cNvPr>
          <p:cNvGrpSpPr/>
          <p:nvPr userDrawn="1"/>
        </p:nvGrpSpPr>
        <p:grpSpPr>
          <a:xfrm>
            <a:off x="0" y="6163799"/>
            <a:ext cx="12192000" cy="733878"/>
            <a:chOff x="0" y="6163799"/>
            <a:chExt cx="12192000" cy="733878"/>
          </a:xfrm>
        </p:grpSpPr>
        <p:sp>
          <p:nvSpPr>
            <p:cNvPr id="9" name="Rectangle 8">
              <a:extLst>
                <a:ext uri="{FF2B5EF4-FFF2-40B4-BE49-F238E27FC236}">
                  <a16:creationId xmlns:a16="http://schemas.microsoft.com/office/drawing/2014/main" id="{CB81B90C-32BC-4424-9FC3-8820F4F831FD}"/>
                </a:ext>
              </a:extLst>
            </p:cNvPr>
            <p:cNvSpPr/>
            <p:nvPr/>
          </p:nvSpPr>
          <p:spPr>
            <a:xfrm>
              <a:off x="0" y="6163799"/>
              <a:ext cx="12192000" cy="733878"/>
            </a:xfrm>
            <a:prstGeom prst="rect">
              <a:avLst/>
            </a:prstGeom>
            <a:gradFill>
              <a:gsLst>
                <a:gs pos="0">
                  <a:schemeClr val="accent1">
                    <a:lumMod val="5000"/>
                    <a:lumOff val="95000"/>
                  </a:schemeClr>
                </a:gs>
                <a:gs pos="100000">
                  <a:srgbClr val="CFAECF"/>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latin typeface="Times New Roman" panose="02020603050405020304" pitchFamily="18" charset="0"/>
                <a:cs typeface="Times New Roman" panose="02020603050405020304" pitchFamily="18" charset="0"/>
              </a:endParaRPr>
            </a:p>
          </p:txBody>
        </p:sp>
        <p:pic>
          <p:nvPicPr>
            <p:cNvPr id="10" name="Picture 9">
              <a:extLst>
                <a:ext uri="{FF2B5EF4-FFF2-40B4-BE49-F238E27FC236}">
                  <a16:creationId xmlns:a16="http://schemas.microsoft.com/office/drawing/2014/main" id="{D1D30BB6-D616-40CE-B2FB-BBE33F3A23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04694" y="6201502"/>
              <a:ext cx="2445810" cy="608531"/>
            </a:xfrm>
            <a:prstGeom prst="rect">
              <a:avLst/>
            </a:prstGeom>
          </p:spPr>
        </p:pic>
        <p:sp>
          <p:nvSpPr>
            <p:cNvPr id="11" name="Rectangle 10">
              <a:extLst>
                <a:ext uri="{FF2B5EF4-FFF2-40B4-BE49-F238E27FC236}">
                  <a16:creationId xmlns:a16="http://schemas.microsoft.com/office/drawing/2014/main" id="{B1D12693-52E7-4A60-B43B-D0DFA28FF4B8}"/>
                </a:ext>
              </a:extLst>
            </p:cNvPr>
            <p:cNvSpPr/>
            <p:nvPr/>
          </p:nvSpPr>
          <p:spPr>
            <a:xfrm>
              <a:off x="3921219" y="6374350"/>
              <a:ext cx="4693357" cy="369332"/>
            </a:xfrm>
            <a:prstGeom prst="rect">
              <a:avLst/>
            </a:prstGeom>
            <a:noFill/>
          </p:spPr>
          <p:txBody>
            <a:bodyPr wrap="square" lIns="91440" tIns="45720" rIns="91440" bIns="45720">
              <a:spAutoFit/>
            </a:bodyPr>
            <a:lstStyle/>
            <a:p>
              <a:pPr algn="ctr"/>
              <a:r>
                <a:rPr lang="en-US" b="1"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Where Materials Begin &amp; Society Benefits</a:t>
              </a:r>
            </a:p>
          </p:txBody>
        </p:sp>
        <p:pic>
          <p:nvPicPr>
            <p:cNvPr id="12" name="Picture 6" descr="G:\Apodaca Work Current\NSF logo\NEW NSF Logo Design\Final\BitmapLogo_NOLayers_F.png">
              <a:extLst>
                <a:ext uri="{FF2B5EF4-FFF2-40B4-BE49-F238E27FC236}">
                  <a16:creationId xmlns:a16="http://schemas.microsoft.com/office/drawing/2014/main" id="{F15D63B7-D6AC-4D16-A3FF-67A9EA8A3FBD}"/>
                </a:ext>
              </a:extLst>
            </p:cNvPr>
            <p:cNvPicPr>
              <a:picLocks noChangeAspect="1" noChangeArrowheads="1"/>
            </p:cNvPicPr>
            <p:nvPr/>
          </p:nvPicPr>
          <p:blipFill>
            <a:blip r:embed="rId3" cstate="print"/>
            <a:srcRect/>
            <a:stretch>
              <a:fillRect/>
            </a:stretch>
          </p:blipFill>
          <p:spPr bwMode="auto">
            <a:xfrm>
              <a:off x="350381" y="6201502"/>
              <a:ext cx="647112" cy="650727"/>
            </a:xfrm>
            <a:prstGeom prst="rect">
              <a:avLst/>
            </a:prstGeom>
            <a:noFill/>
            <a:ln w="9525">
              <a:noFill/>
              <a:miter lim="800000"/>
              <a:headEnd/>
              <a:tailEnd/>
            </a:ln>
          </p:spPr>
        </p:pic>
      </p:grpSp>
      <p:sp>
        <p:nvSpPr>
          <p:cNvPr id="13" name="Slide Number Placeholder 6">
            <a:extLst>
              <a:ext uri="{FF2B5EF4-FFF2-40B4-BE49-F238E27FC236}">
                <a16:creationId xmlns:a16="http://schemas.microsoft.com/office/drawing/2014/main" id="{F1879F59-781A-49BB-BF9A-CCA5B51EF70B}"/>
              </a:ext>
            </a:extLst>
          </p:cNvPr>
          <p:cNvSpPr txBox="1">
            <a:spLocks/>
          </p:cNvSpPr>
          <p:nvPr userDrawn="1"/>
        </p:nvSpPr>
        <p:spPr>
          <a:xfrm>
            <a:off x="8763000" y="6356350"/>
            <a:ext cx="2743200"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5B52E7C3-15CD-4B7F-B5C0-8618139B0E1C}" type="slidenum">
              <a:rPr lang="en-US" sz="2000" smtClean="0">
                <a:solidFill>
                  <a:schemeClr val="tx1"/>
                </a:solidFill>
              </a:rPr>
              <a:t>‹#›</a:t>
            </a:fld>
            <a:endParaRPr lang="en-US" sz="2000" dirty="0">
              <a:solidFill>
                <a:schemeClr val="tx1"/>
              </a:solidFill>
            </a:endParaRPr>
          </a:p>
        </p:txBody>
      </p:sp>
      <p:sp>
        <p:nvSpPr>
          <p:cNvPr id="15" name="TextBox 14">
            <a:extLst>
              <a:ext uri="{FF2B5EF4-FFF2-40B4-BE49-F238E27FC236}">
                <a16:creationId xmlns:a16="http://schemas.microsoft.com/office/drawing/2014/main" id="{DC6F2311-A370-47F6-8671-AADFADC6F053}"/>
              </a:ext>
            </a:extLst>
          </p:cNvPr>
          <p:cNvSpPr txBox="1"/>
          <p:nvPr userDrawn="1"/>
        </p:nvSpPr>
        <p:spPr>
          <a:xfrm>
            <a:off x="25052" y="-3562"/>
            <a:ext cx="12192000" cy="131031"/>
          </a:xfrm>
          <a:prstGeom prst="rect">
            <a:avLst/>
          </a:prstGeom>
          <a:gradFill>
            <a:gsLst>
              <a:gs pos="0">
                <a:schemeClr val="accent6"/>
              </a:gs>
              <a:gs pos="35000">
                <a:schemeClr val="accent1">
                  <a:lumMod val="0"/>
                  <a:lumOff val="100000"/>
                </a:schemeClr>
              </a:gs>
              <a:gs pos="100000">
                <a:schemeClr val="accent1">
                  <a:lumMod val="100000"/>
                </a:schemeClr>
              </a:gs>
            </a:gsLst>
            <a:path path="circle">
              <a:fillToRect l="50000" t="-80000" r="50000" b="180000"/>
            </a:path>
          </a:gradFill>
        </p:spPr>
        <p:txBody>
          <a:bodyPr wrap="square" rtlCol="0">
            <a:spAutoFit/>
          </a:bodyPr>
          <a:lstStyle/>
          <a:p>
            <a:endParaRPr lang="en-US" sz="400" dirty="0"/>
          </a:p>
        </p:txBody>
      </p:sp>
      <p:sp>
        <p:nvSpPr>
          <p:cNvPr id="7" name="hcSlideMaster.1_Title and ContentHeader">
            <a:extLst>
              <a:ext uri="{FF2B5EF4-FFF2-40B4-BE49-F238E27FC236}">
                <a16:creationId xmlns:a16="http://schemas.microsoft.com/office/drawing/2014/main" id="{0F10F7D9-9545-70EC-36A7-C1567C3AB29E}"/>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4305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1FBA00-CEC0-FF45-A57B-8470651015F1}" type="datetimeFigureOut">
              <a:rPr lang="en-US" smtClean="0"/>
              <a:t>12/15/2024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3C91C77-9858-7D47-A426-16DA4062646D}" type="slidenum">
              <a:rPr lang="en-US" smtClean="0"/>
              <a:t>‹#›</a:t>
            </a:fld>
            <a:endParaRPr lang="en-US" dirty="0"/>
          </a:p>
        </p:txBody>
      </p:sp>
      <p:sp>
        <p:nvSpPr>
          <p:cNvPr id="5" name="hcSlideMaster.BlankHeader">
            <a:extLst>
              <a:ext uri="{FF2B5EF4-FFF2-40B4-BE49-F238E27FC236}">
                <a16:creationId xmlns:a16="http://schemas.microsoft.com/office/drawing/2014/main" id="{F41EB265-4203-FF1B-9937-8E54D3A8607C}"/>
              </a:ext>
            </a:extLst>
          </p:cNvPr>
          <p:cNvSpPr txBox="1"/>
          <p:nvPr userDrawn="1"/>
        </p:nvSpPr>
        <p:spPr>
          <a:xfrm>
            <a:off x="0" y="0"/>
            <a:ext cx="12192000" cy="369332"/>
          </a:xfrm>
          <a:prstGeom prst="rect">
            <a:avLst/>
          </a:prstGeom>
          <a:noFill/>
        </p:spPr>
        <p:txBody>
          <a:bodyPr vert="horz" rtlCol="0">
            <a:spAutoFit/>
          </a:bodyPr>
          <a:lstStyle/>
          <a:p>
            <a:endParaRPr lang="en-US" dirty="0"/>
          </a:p>
        </p:txBody>
      </p:sp>
    </p:spTree>
    <p:extLst>
      <p:ext uri="{BB962C8B-B14F-4D97-AF65-F5344CB8AC3E}">
        <p14:creationId xmlns:p14="http://schemas.microsoft.com/office/powerpoint/2010/main" val="59318070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1FBA00-CEC0-FF45-A57B-8470651015F1}" type="datetimeFigureOut">
              <a:rPr lang="en-US" smtClean="0"/>
              <a:t>12/15/2024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C91C77-9858-7D47-A426-16DA4062646D}" type="slidenum">
              <a:rPr lang="en-US" smtClean="0"/>
              <a:t>‹#›</a:t>
            </a:fld>
            <a:endParaRPr lang="en-US" dirty="0"/>
          </a:p>
        </p:txBody>
      </p:sp>
    </p:spTree>
    <p:extLst>
      <p:ext uri="{BB962C8B-B14F-4D97-AF65-F5344CB8AC3E}">
        <p14:creationId xmlns:p14="http://schemas.microsoft.com/office/powerpoint/2010/main" val="158463274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85" r:id="rId3"/>
    <p:sldLayoutId id="2147483684" r:id="rId4"/>
    <p:sldLayoutId id="2147483679"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3.xml"/><Relationship Id="rId5" Type="http://schemas.openxmlformats.org/officeDocument/2006/relationships/image" Target="../media/image5.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6F59F56C-CEF7-F252-EC1B-9B65C3815178}"/>
              </a:ext>
            </a:extLst>
          </p:cNvPr>
          <p:cNvSpPr txBox="1">
            <a:spLocks/>
          </p:cNvSpPr>
          <p:nvPr/>
        </p:nvSpPr>
        <p:spPr>
          <a:xfrm>
            <a:off x="3444299" y="123377"/>
            <a:ext cx="8124243" cy="56671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000" b="1" dirty="0">
                <a:solidFill>
                  <a:srgbClr val="C00000"/>
                </a:solidFill>
                <a:latin typeface="Arial" panose="020B0604020202020204" pitchFamily="34" charset="0"/>
                <a:cs typeface="Arial" panose="020B0604020202020204" pitchFamily="34" charset="0"/>
              </a:rPr>
              <a:t>Heteroanionic Stabilization of Ni</a:t>
            </a:r>
            <a:r>
              <a:rPr lang="en-US" sz="2000" b="1" baseline="30000" dirty="0">
                <a:solidFill>
                  <a:srgbClr val="C00000"/>
                </a:solidFill>
                <a:latin typeface="Arial" panose="020B0604020202020204" pitchFamily="34" charset="0"/>
                <a:cs typeface="Arial" panose="020B0604020202020204" pitchFamily="34" charset="0"/>
              </a:rPr>
              <a:t>1+</a:t>
            </a:r>
            <a:r>
              <a:rPr lang="en-US" sz="2000" b="1" dirty="0">
                <a:solidFill>
                  <a:srgbClr val="C00000"/>
                </a:solidFill>
                <a:latin typeface="Arial" panose="020B0604020202020204" pitchFamily="34" charset="0"/>
                <a:cs typeface="Arial" panose="020B0604020202020204" pitchFamily="34" charset="0"/>
              </a:rPr>
              <a:t> with Nonplanar Coordination </a:t>
            </a:r>
          </a:p>
        </p:txBody>
      </p:sp>
      <p:sp>
        <p:nvSpPr>
          <p:cNvPr id="9" name="TextBox 8">
            <a:extLst>
              <a:ext uri="{FF2B5EF4-FFF2-40B4-BE49-F238E27FC236}">
                <a16:creationId xmlns:a16="http://schemas.microsoft.com/office/drawing/2014/main" id="{7AC7D99B-1EFC-61F2-9703-F085A3591D9E}"/>
              </a:ext>
            </a:extLst>
          </p:cNvPr>
          <p:cNvSpPr txBox="1"/>
          <p:nvPr/>
        </p:nvSpPr>
        <p:spPr>
          <a:xfrm>
            <a:off x="147781" y="200554"/>
            <a:ext cx="2666780" cy="553998"/>
          </a:xfrm>
          <a:prstGeom prst="rect">
            <a:avLst/>
          </a:prstGeom>
          <a:noFill/>
        </p:spPr>
        <p:txBody>
          <a:bodyPr wrap="square" rtlCol="0">
            <a:spAutoFit/>
          </a:bodyPr>
          <a:lstStyle/>
          <a:p>
            <a:r>
              <a:rPr lang="en-US" sz="1400" b="1" dirty="0">
                <a:latin typeface="Arial" panose="020B0604020202020204" pitchFamily="34" charset="0"/>
                <a:cs typeface="Arial" panose="020B0604020202020204" pitchFamily="34" charset="0"/>
              </a:rPr>
              <a:t>Northwestern MRSEC </a:t>
            </a:r>
          </a:p>
          <a:p>
            <a:r>
              <a:rPr lang="en-US" sz="1400" b="1" dirty="0">
                <a:latin typeface="Arial" panose="020B0604020202020204" pitchFamily="34" charset="0"/>
                <a:cs typeface="Arial" panose="020B0604020202020204" pitchFamily="34" charset="0"/>
              </a:rPr>
              <a:t>DMR-1720139</a:t>
            </a:r>
            <a:r>
              <a:rPr lang="en-US" sz="1600" b="1" dirty="0">
                <a:latin typeface="Arial" panose="020B0604020202020204" pitchFamily="34" charset="0"/>
                <a:cs typeface="Arial" panose="020B0604020202020204" pitchFamily="34" charset="0"/>
              </a:rPr>
              <a:t>	</a:t>
            </a:r>
          </a:p>
        </p:txBody>
      </p:sp>
      <p:sp>
        <p:nvSpPr>
          <p:cNvPr id="10" name="TextBox 9">
            <a:extLst>
              <a:ext uri="{FF2B5EF4-FFF2-40B4-BE49-F238E27FC236}">
                <a16:creationId xmlns:a16="http://schemas.microsoft.com/office/drawing/2014/main" id="{A3FA201F-7E38-222E-3666-0F5295187A8C}"/>
              </a:ext>
            </a:extLst>
          </p:cNvPr>
          <p:cNvSpPr txBox="1"/>
          <p:nvPr/>
        </p:nvSpPr>
        <p:spPr>
          <a:xfrm>
            <a:off x="6247639" y="886651"/>
            <a:ext cx="4017446" cy="338554"/>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IRG-2, Northwestern University MRSEC</a:t>
            </a:r>
          </a:p>
        </p:txBody>
      </p:sp>
      <p:sp>
        <p:nvSpPr>
          <p:cNvPr id="11" name="Text Box 28">
            <a:extLst>
              <a:ext uri="{FF2B5EF4-FFF2-40B4-BE49-F238E27FC236}">
                <a16:creationId xmlns:a16="http://schemas.microsoft.com/office/drawing/2014/main" id="{497B452A-7E74-750D-1BF9-14450F9B5C39}"/>
              </a:ext>
            </a:extLst>
          </p:cNvPr>
          <p:cNvSpPr txBox="1">
            <a:spLocks noChangeArrowheads="1"/>
          </p:cNvSpPr>
          <p:nvPr/>
        </p:nvSpPr>
        <p:spPr bwMode="auto">
          <a:xfrm>
            <a:off x="247754" y="1149130"/>
            <a:ext cx="6353258"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r>
              <a:rPr lang="en-US" sz="1600" b="1" i="1" dirty="0"/>
              <a:t>Achievements</a:t>
            </a:r>
          </a:p>
          <a:p>
            <a:pPr marL="285750" indent="-285750" eaLnBrk="1" hangingPunct="1">
              <a:buClr>
                <a:srgbClr val="C00000"/>
              </a:buClr>
              <a:buFont typeface="Arial" panose="020B0604020202020204" pitchFamily="34" charset="0"/>
              <a:buChar char="•"/>
            </a:pPr>
            <a:r>
              <a:rPr lang="en-US" sz="1600" dirty="0"/>
              <a:t>Electronic structure calculations predict two new layered nickelate oxyfluoride materials derived from the Ruddlesden-Popper structure.</a:t>
            </a:r>
          </a:p>
          <a:p>
            <a:pPr marL="285750" indent="-285750" eaLnBrk="1" hangingPunct="1">
              <a:buClr>
                <a:srgbClr val="C00000"/>
              </a:buClr>
              <a:buFont typeface="Arial" panose="020B0604020202020204" pitchFamily="34" charset="0"/>
              <a:buChar char="•"/>
            </a:pPr>
            <a:r>
              <a:rPr lang="en-US" sz="1600" dirty="0"/>
              <a:t>The designed materials host Ni</a:t>
            </a:r>
            <a:r>
              <a:rPr lang="en-US" sz="1600" baseline="30000" dirty="0"/>
              <a:t>1+</a:t>
            </a:r>
            <a:r>
              <a:rPr lang="en-US" sz="1600" dirty="0"/>
              <a:t> in 4-coordinate square planar and 5-coordinate square pyramidal geometries, the latter enabled by the heteroanionic ligands. </a:t>
            </a:r>
          </a:p>
          <a:p>
            <a:pPr marL="285750" indent="-285750" eaLnBrk="1" hangingPunct="1">
              <a:buClr>
                <a:srgbClr val="C00000"/>
              </a:buClr>
              <a:buFont typeface="Arial" panose="020B0604020202020204" pitchFamily="34" charset="0"/>
              <a:buChar char="•"/>
            </a:pPr>
            <a:r>
              <a:rPr lang="en-US" sz="1600" dirty="0"/>
              <a:t>Predicted chemical reactions with high thermodynamic driving forces to guide the synthesis of these materials.</a:t>
            </a:r>
          </a:p>
          <a:p>
            <a:pPr marL="285750" indent="-285750" eaLnBrk="1" hangingPunct="1">
              <a:buClr>
                <a:srgbClr val="C00000"/>
              </a:buClr>
              <a:buFont typeface="Arial" panose="020B0604020202020204" pitchFamily="34" charset="0"/>
              <a:buChar char="•"/>
            </a:pPr>
            <a:endParaRPr lang="en-US" sz="1600" dirty="0"/>
          </a:p>
          <a:p>
            <a:pPr eaLnBrk="1" hangingPunct="1">
              <a:buClr>
                <a:srgbClr val="C00000"/>
              </a:buClr>
            </a:pPr>
            <a:r>
              <a:rPr lang="en-US" sz="1600" b="1" i="1" dirty="0"/>
              <a:t>Significance. </a:t>
            </a:r>
            <a:r>
              <a:rPr lang="en-US" sz="1600" dirty="0"/>
              <a:t>These new materials closely resemble undoped cuprate superconductors in their electronic structure. The approach of using heteroanionic materials (combining oxygen and fluorine) offers a new strategy for realizing cuprate-like physics in nickelates, which could lead to the discovery of new superconducting materials.</a:t>
            </a:r>
          </a:p>
          <a:p>
            <a:pPr marL="285750" indent="-285750" eaLnBrk="1" hangingPunct="1">
              <a:buClr>
                <a:srgbClr val="C00000"/>
              </a:buClr>
              <a:buFont typeface="Arial" panose="020B0604020202020204" pitchFamily="34" charset="0"/>
              <a:buChar char="•"/>
            </a:pPr>
            <a:endParaRPr lang="en-US" sz="1600" dirty="0"/>
          </a:p>
          <a:p>
            <a:pPr eaLnBrk="1" hangingPunct="1">
              <a:buClr>
                <a:srgbClr val="C00000"/>
              </a:buClr>
            </a:pPr>
            <a:r>
              <a:rPr lang="en-US" sz="1600" b="1" i="1" dirty="0"/>
              <a:t>Relationship to IRG-2. </a:t>
            </a:r>
            <a:r>
              <a:rPr lang="en-US" sz="1600" dirty="0"/>
              <a:t>The work establishes a promising new direction for the search of nickelate superconductors with potentially higher critical temperatures and offers heteroanionic synthesis strategies for experimental verification.</a:t>
            </a:r>
          </a:p>
        </p:txBody>
      </p:sp>
      <p:pic>
        <p:nvPicPr>
          <p:cNvPr id="19" name="Picture 18">
            <a:extLst>
              <a:ext uri="{FF2B5EF4-FFF2-40B4-BE49-F238E27FC236}">
                <a16:creationId xmlns:a16="http://schemas.microsoft.com/office/drawing/2014/main" id="{3807BB26-4F6B-EEA1-E89E-33CFB931E873}"/>
              </a:ext>
            </a:extLst>
          </p:cNvPr>
          <p:cNvPicPr>
            <a:picLocks noChangeAspect="1"/>
          </p:cNvPicPr>
          <p:nvPr/>
        </p:nvPicPr>
        <p:blipFill>
          <a:blip r:embed="rId3"/>
          <a:stretch>
            <a:fillRect/>
          </a:stretch>
        </p:blipFill>
        <p:spPr>
          <a:xfrm rot="5400000">
            <a:off x="10076981" y="5449001"/>
            <a:ext cx="811215" cy="2088783"/>
          </a:xfrm>
          <a:prstGeom prst="rect">
            <a:avLst/>
          </a:prstGeom>
        </p:spPr>
      </p:pic>
      <p:sp>
        <p:nvSpPr>
          <p:cNvPr id="24" name="flSlide132Footer" descr="  ">
            <a:extLst>
              <a:ext uri="{FF2B5EF4-FFF2-40B4-BE49-F238E27FC236}">
                <a16:creationId xmlns:a16="http://schemas.microsoft.com/office/drawing/2014/main" id="{B923A301-1B35-76BE-D5D0-B71DB711A487}"/>
              </a:ext>
            </a:extLst>
          </p:cNvPr>
          <p:cNvSpPr txBox="1"/>
          <p:nvPr/>
        </p:nvSpPr>
        <p:spPr>
          <a:xfrm>
            <a:off x="0" y="6537960"/>
            <a:ext cx="242374" cy="223138"/>
          </a:xfrm>
          <a:prstGeom prst="rect">
            <a:avLst/>
          </a:prstGeom>
          <a:noFill/>
        </p:spPr>
        <p:txBody>
          <a:bodyPr vert="horz" wrap="none" rtlCol="0">
            <a:spAutoFit/>
          </a:bodyPr>
          <a:lstStyle/>
          <a:p>
            <a:r>
              <a:rPr lang="en-US" sz="850" dirty="0">
                <a:solidFill>
                  <a:srgbClr val="000000"/>
                </a:solidFill>
                <a:latin typeface="Microsoft Sans Serif" panose="020B0604020202020204" pitchFamily="34" charset="0"/>
              </a:rPr>
              <a:t>  </a:t>
            </a:r>
          </a:p>
        </p:txBody>
      </p:sp>
      <p:sp>
        <p:nvSpPr>
          <p:cNvPr id="25" name="hcSlide132Header">
            <a:extLst>
              <a:ext uri="{FF2B5EF4-FFF2-40B4-BE49-F238E27FC236}">
                <a16:creationId xmlns:a16="http://schemas.microsoft.com/office/drawing/2014/main" id="{D1B9DD72-0991-8E27-8B97-CE240360EC1C}"/>
              </a:ext>
            </a:extLst>
          </p:cNvPr>
          <p:cNvSpPr txBox="1"/>
          <p:nvPr/>
        </p:nvSpPr>
        <p:spPr>
          <a:xfrm>
            <a:off x="5994400" y="0"/>
            <a:ext cx="184731" cy="369332"/>
          </a:xfrm>
          <a:prstGeom prst="rect">
            <a:avLst/>
          </a:prstGeom>
          <a:noFill/>
        </p:spPr>
        <p:txBody>
          <a:bodyPr vert="horz" wrap="none" rtlCol="0">
            <a:spAutoFit/>
          </a:bodyPr>
          <a:lstStyle/>
          <a:p>
            <a:endParaRPr lang="en-US" dirty="0"/>
          </a:p>
        </p:txBody>
      </p:sp>
      <p:pic>
        <p:nvPicPr>
          <p:cNvPr id="4" name="Picture 3" descr="A table showing which polyhedral units are supported by a given ligand identity.&#10;">
            <a:extLst>
              <a:ext uri="{FF2B5EF4-FFF2-40B4-BE49-F238E27FC236}">
                <a16:creationId xmlns:a16="http://schemas.microsoft.com/office/drawing/2014/main" id="{991E5789-04F3-E1E0-6A64-9E8CCEE4948B}"/>
              </a:ext>
            </a:extLst>
          </p:cNvPr>
          <p:cNvPicPr>
            <a:picLocks noChangeAspect="1"/>
          </p:cNvPicPr>
          <p:nvPr/>
        </p:nvPicPr>
        <p:blipFill>
          <a:blip r:embed="rId4"/>
          <a:stretch>
            <a:fillRect/>
          </a:stretch>
        </p:blipFill>
        <p:spPr>
          <a:xfrm>
            <a:off x="7052192" y="1394050"/>
            <a:ext cx="4668813" cy="1957129"/>
          </a:xfrm>
          <a:prstGeom prst="rect">
            <a:avLst/>
          </a:prstGeom>
        </p:spPr>
      </p:pic>
      <p:pic>
        <p:nvPicPr>
          <p:cNvPr id="7" name="Picture 6" descr="Fermi surface of a nickelate oxyfluoride.&#10;">
            <a:extLst>
              <a:ext uri="{FF2B5EF4-FFF2-40B4-BE49-F238E27FC236}">
                <a16:creationId xmlns:a16="http://schemas.microsoft.com/office/drawing/2014/main" id="{7B292F26-ECB9-E5AD-40A1-BF3E53A33FC4}"/>
              </a:ext>
            </a:extLst>
          </p:cNvPr>
          <p:cNvPicPr>
            <a:picLocks noChangeAspect="1"/>
          </p:cNvPicPr>
          <p:nvPr/>
        </p:nvPicPr>
        <p:blipFill rotWithShape="1">
          <a:blip r:embed="rId5"/>
          <a:srcRect l="57046" t="53102"/>
          <a:stretch/>
        </p:blipFill>
        <p:spPr>
          <a:xfrm>
            <a:off x="8256362" y="3351179"/>
            <a:ext cx="2260472" cy="2419251"/>
          </a:xfrm>
          <a:prstGeom prst="rect">
            <a:avLst/>
          </a:prstGeom>
        </p:spPr>
      </p:pic>
      <p:sp>
        <p:nvSpPr>
          <p:cNvPr id="17" name="TextBox 16">
            <a:extLst>
              <a:ext uri="{FF2B5EF4-FFF2-40B4-BE49-F238E27FC236}">
                <a16:creationId xmlns:a16="http://schemas.microsoft.com/office/drawing/2014/main" id="{6C1420D9-8B5E-0D7B-B9C9-1433F35DC5CC}"/>
              </a:ext>
            </a:extLst>
          </p:cNvPr>
          <p:cNvSpPr txBox="1"/>
          <p:nvPr/>
        </p:nvSpPr>
        <p:spPr>
          <a:xfrm>
            <a:off x="6987109" y="5739652"/>
            <a:ext cx="4798979" cy="369332"/>
          </a:xfrm>
          <a:prstGeom prst="rect">
            <a:avLst/>
          </a:prstGeom>
          <a:noFill/>
        </p:spPr>
        <p:txBody>
          <a:bodyPr wrap="square">
            <a:spAutoFit/>
          </a:bodyPr>
          <a:lstStyle/>
          <a:p>
            <a:pPr algn="ctr"/>
            <a:r>
              <a:rPr lang="en-US" i="1" dirty="0">
                <a:latin typeface="Arial" panose="020B0604020202020204" pitchFamily="34" charset="0"/>
                <a:cs typeface="Arial" panose="020B0604020202020204" pitchFamily="34" charset="0"/>
              </a:rPr>
              <a:t>Physical Review Materials,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024803 (2024).</a:t>
            </a:r>
          </a:p>
        </p:txBody>
      </p:sp>
    </p:spTree>
    <p:extLst>
      <p:ext uri="{BB962C8B-B14F-4D97-AF65-F5344CB8AC3E}">
        <p14:creationId xmlns:p14="http://schemas.microsoft.com/office/powerpoint/2010/main" val="38660260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Document" ma:contentTypeID="0x010100B0512B57F4824049A203048478E41222" ma:contentTypeVersion="12" ma:contentTypeDescription="Create a new document." ma:contentTypeScope="" ma:versionID="1883c66dcd6366c61a2b4851098dfcb3">
  <xsd:schema xmlns:xsd="http://www.w3.org/2001/XMLSchema" xmlns:xs="http://www.w3.org/2001/XMLSchema" xmlns:p="http://schemas.microsoft.com/office/2006/metadata/properties" xmlns:ns1="http://schemas.microsoft.com/sharepoint/v3" xmlns:ns2="b8ab0317-dde0-4bf5-9b45-08b51094b5fc" xmlns:ns3="97492cdc-996c-4152-a5dd-5ec79d17639a" xmlns:ns4="efce84db-8738-4c7b-9bdc-65b9500871f6" targetNamespace="http://schemas.microsoft.com/office/2006/metadata/properties" ma:root="true" ma:fieldsID="734bdbef0de013e125426a08b7dae556" ns1:_="" ns2:_="" ns3:_="" ns4:_="">
    <xsd:import namespace="http://schemas.microsoft.com/sharepoint/v3"/>
    <xsd:import namespace="b8ab0317-dde0-4bf5-9b45-08b51094b5fc"/>
    <xsd:import namespace="97492cdc-996c-4152-a5dd-5ec79d17639a"/>
    <xsd:import namespace="efce84db-8738-4c7b-9bdc-65b9500871f6"/>
    <xsd:element name="properties">
      <xsd:complexType>
        <xsd:sequence>
          <xsd:element name="documentManagement">
            <xsd:complexType>
              <xsd:all>
                <xsd:element ref="ns2:_dlc_DocId" minOccurs="0"/>
                <xsd:element ref="ns2:_dlc_DocIdUrl" minOccurs="0"/>
                <xsd:element ref="ns2:_dlc_DocIdPersistId" minOccurs="0"/>
                <xsd:element ref="ns1:PublishingStartDate" minOccurs="0"/>
                <xsd:element ref="ns1:PublishingExpirationDate" minOccurs="0"/>
                <xsd:element ref="ns3:MediaServiceMetadata" minOccurs="0"/>
                <xsd:element ref="ns3:MediaServiceFastMetadata" minOccurs="0"/>
                <xsd:element ref="ns3:MediaServiceSearchProperties" minOccurs="0"/>
                <xsd:element ref="ns3:MediaServiceObjectDetectorVersions" minOccurs="0"/>
                <xsd:element ref="ns3:lcf76f155ced4ddcb4097134ff3c332f" minOccurs="0"/>
                <xsd:element ref="ns4:TaxCatchAll" minOccurs="0"/>
                <xsd:element ref="ns3:MediaServiceDateTake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1"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12"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8ab0317-dde0-4bf5-9b45-08b51094b5fc"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97492cdc-996c-4152-a5dd-5ec79d17639a" elementFormDefault="qualified">
    <xsd:import namespace="http://schemas.microsoft.com/office/2006/documentManagement/types"/>
    <xsd:import namespace="http://schemas.microsoft.com/office/infopath/2007/PartnerControls"/>
    <xsd:element name="MediaServiceMetadata" ma:index="13" nillable="true" ma:displayName="MediaServiceMetadata" ma:hidden="true" ma:internalName="MediaServiceMetadata" ma:readOnly="true">
      <xsd:simpleType>
        <xsd:restriction base="dms:Note"/>
      </xsd:simpleType>
    </xsd:element>
    <xsd:element name="MediaServiceFastMetadata" ma:index="14" nillable="true" ma:displayName="MediaServiceFastMetadata" ma:hidden="true" ma:internalName="MediaServiceFastMetadata" ma:readOnly="true">
      <xsd:simpleType>
        <xsd:restriction base="dms:Note"/>
      </xsd:simpleType>
    </xsd:element>
    <xsd:element name="MediaServiceSearchProperties" ma:index="15" nillable="true" ma:displayName="MediaServiceSearchProperties" ma:hidden="true" ma:internalName="MediaServiceSearchProperties" ma:readOnly="true">
      <xsd:simpleType>
        <xsd:restriction base="dms:Note"/>
      </xsd:simpleType>
    </xsd:element>
    <xsd:element name="MediaServiceObjectDetectorVersions" ma:index="16" nillable="true" ma:displayName="MediaServiceObjectDetectorVersions" ma:hidden="true" ma:indexed="true" ma:internalName="MediaServiceObjectDetectorVersions" ma:readOnly="true">
      <xsd:simpleType>
        <xsd:restriction base="dms:Text"/>
      </xsd:simpleType>
    </xsd:element>
    <xsd:element name="lcf76f155ced4ddcb4097134ff3c332f" ma:index="18" nillable="true" ma:taxonomy="true" ma:internalName="lcf76f155ced4ddcb4097134ff3c332f" ma:taxonomyFieldName="MediaServiceImageTags" ma:displayName="Image Tags" ma:readOnly="false" ma:fieldId="{5cf76f15-5ced-4ddc-b409-7134ff3c332f}" ma:taxonomyMulti="true" ma:sspId="c2d55d72-5afa-45f9-90b6-e0708aeee9a0" ma:termSetId="09814cd3-568e-fe90-9814-8d621ff8fb84" ma:anchorId="fba54fb3-c3e1-fe81-a776-ca4b69148c4d" ma:open="true" ma:isKeyword="false">
      <xsd:complexType>
        <xsd:sequence>
          <xsd:element ref="pc:Terms" minOccurs="0" maxOccurs="1"/>
        </xsd:sequence>
      </xsd:complexType>
    </xsd:element>
    <xsd:element name="MediaServiceDateTaken" ma:index="20" nillable="true" ma:displayName="MediaServiceDateTaken" ma:hidden="true" ma:indexed="true" ma:internalName="MediaServiceDateTaken" ma:readOnly="true">
      <xsd:simpleType>
        <xsd:restriction base="dms:Text"/>
      </xsd:simpleType>
    </xsd:element>
    <xsd:element name="MediaServiceOCR" ma:index="21" nillable="true" ma:displayName="Extracted Text" ma:internalName="MediaServiceOCR" ma:readOnly="true">
      <xsd:simpleType>
        <xsd:restriction base="dms:Note">
          <xsd:maxLength value="255"/>
        </xsd:restriction>
      </xsd:simpleType>
    </xsd:element>
    <xsd:element name="MediaServiceGenerationTime" ma:index="22" nillable="true" ma:displayName="MediaServiceGenerationTime" ma:hidden="true" ma:internalName="MediaServiceGenerationTime" ma:readOnly="true">
      <xsd:simpleType>
        <xsd:restriction base="dms:Text"/>
      </xsd:simpleType>
    </xsd:element>
    <xsd:element name="MediaServiceEventHashCode" ma:index="23"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efce84db-8738-4c7b-9bdc-65b9500871f6" elementFormDefault="qualified">
    <xsd:import namespace="http://schemas.microsoft.com/office/2006/documentManagement/types"/>
    <xsd:import namespace="http://schemas.microsoft.com/office/infopath/2007/PartnerControls"/>
    <xsd:element name="TaxCatchAll" ma:index="19" nillable="true" ma:displayName="Taxonomy Catch All Column" ma:hidden="true" ma:list="{a4f6bad9-ddfb-4564-84d8-714de8074895}" ma:internalName="TaxCatchAll" ma:showField="CatchAllData" ma:web="b8ab0317-dde0-4bf5-9b45-08b51094b5f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lcf76f155ced4ddcb4097134ff3c332f xmlns="97492cdc-996c-4152-a5dd-5ec79d17639a">
      <Terms xmlns="http://schemas.microsoft.com/office/infopath/2007/PartnerControls"/>
    </lcf76f155ced4ddcb4097134ff3c332f>
    <TaxCatchAll xmlns="efce84db-8738-4c7b-9bdc-65b9500871f6" xsi:nil="true"/>
    <PublishingExpirationDate xmlns="http://schemas.microsoft.com/sharepoint/v3" xsi:nil="true"/>
    <PublishingStartDate xmlns="http://schemas.microsoft.com/sharepoint/v3" xsi:nil="true"/>
    <_dlc_DocId xmlns="b8ab0317-dde0-4bf5-9b45-08b51094b5fc">FJVRM6JXNH7R-1562159740-114</_dlc_DocId>
    <_dlc_DocIdUrl xmlns="b8ab0317-dde0-4bf5-9b45-08b51094b5fc">
      <Url>https://nuwildcat.sharepoint.com/sites/mrsec/mrsec3/_layouts/15/DocIdRedir.aspx?ID=FJVRM6JXNH7R-1562159740-114</Url>
      <Description>FJVRM6JXNH7R-1562159740-114</Description>
    </_dlc_DocIdUrl>
  </documentManagement>
</p:properties>
</file>

<file path=customXml/itemProps1.xml><?xml version="1.0" encoding="utf-8"?>
<ds:datastoreItem xmlns:ds="http://schemas.openxmlformats.org/officeDocument/2006/customXml" ds:itemID="{87AC6525-3C71-4D63-A835-CB9B4A7EAA79}">
  <ds:schemaRefs>
    <ds:schemaRef ds:uri="http://schemas.microsoft.com/sharepoint/v3/contenttype/forms"/>
  </ds:schemaRefs>
</ds:datastoreItem>
</file>

<file path=customXml/itemProps2.xml><?xml version="1.0" encoding="utf-8"?>
<ds:datastoreItem xmlns:ds="http://schemas.openxmlformats.org/officeDocument/2006/customXml" ds:itemID="{400FFE65-6B72-45B5-A362-549A947AAC4E}">
  <ds:schemaRefs>
    <ds:schemaRef ds:uri="http://schemas.microsoft.com/sharepoint/events"/>
  </ds:schemaRefs>
</ds:datastoreItem>
</file>

<file path=customXml/itemProps3.xml><?xml version="1.0" encoding="utf-8"?>
<ds:datastoreItem xmlns:ds="http://schemas.openxmlformats.org/officeDocument/2006/customXml" ds:itemID="{3552ACFE-7E48-48D3-9DA3-47712592935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b8ab0317-dde0-4bf5-9b45-08b51094b5fc"/>
    <ds:schemaRef ds:uri="97492cdc-996c-4152-a5dd-5ec79d17639a"/>
    <ds:schemaRef ds:uri="efce84db-8738-4c7b-9bdc-65b9500871f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829BB57F-F4EB-4DE6-886A-65A5CA6B4C7C}">
  <ds:schemaRefs>
    <ds:schemaRef ds:uri="http://schemas.microsoft.com/office/2006/metadata/properties"/>
    <ds:schemaRef ds:uri="http://schemas.microsoft.com/office/infopath/2007/PartnerControls"/>
    <ds:schemaRef ds:uri="97492cdc-996c-4152-a5dd-5ec79d17639a"/>
    <ds:schemaRef ds:uri="efce84db-8738-4c7b-9bdc-65b9500871f6"/>
    <ds:schemaRef ds:uri="http://schemas.microsoft.com/sharepoint/v3"/>
    <ds:schemaRef ds:uri="b8ab0317-dde0-4bf5-9b45-08b51094b5fc"/>
  </ds:schemaRefs>
</ds:datastoreItem>
</file>

<file path=docProps/app.xml><?xml version="1.0" encoding="utf-8"?>
<Properties xmlns="http://schemas.openxmlformats.org/officeDocument/2006/extended-properties" xmlns:vt="http://schemas.openxmlformats.org/officeDocument/2006/docPropsVTypes">
  <Template>Office Theme</Template>
  <TotalTime>3095</TotalTime>
  <Words>303</Words>
  <Application>Microsoft Office PowerPoint</Application>
  <PresentationFormat>Widescreen</PresentationFormat>
  <Paragraphs>19</Paragraphs>
  <Slides>1</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vt:i4>
      </vt:variant>
    </vt:vector>
  </HeadingPairs>
  <TitlesOfParts>
    <vt:vector size="10" baseType="lpstr">
      <vt:lpstr>Aptos Narrow</vt:lpstr>
      <vt:lpstr>Arial</vt:lpstr>
      <vt:lpstr>Calibri</vt:lpstr>
      <vt:lpstr>Calibri Light</vt:lpstr>
      <vt:lpstr>Microsoft Sans Serif</vt:lpstr>
      <vt:lpstr>Sitka Subheading</vt:lpstr>
      <vt:lpstr>Times New Roman</vt:lpstr>
      <vt:lpstr>Wingdings</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TD</dc:creator>
  <cp:lastModifiedBy>Mark Hersam</cp:lastModifiedBy>
  <cp:revision>279</cp:revision>
  <cp:lastPrinted>2018-03-20T12:31:18Z</cp:lastPrinted>
  <dcterms:created xsi:type="dcterms:W3CDTF">2017-10-05T17:34:54Z</dcterms:created>
  <dcterms:modified xsi:type="dcterms:W3CDTF">2024-12-16T05:25:40Z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9b3d174c-23b2-471b-a915-ef0585a807c5</vt:lpwstr>
  </property>
  <property fmtid="{D5CDD505-2E9C-101B-9397-08002B2CF9AE}" pid="3" name="ContainsCUI">
    <vt:lpwstr>No</vt:lpwstr>
  </property>
  <property fmtid="{D5CDD505-2E9C-101B-9397-08002B2CF9AE}" pid="4" name="ContentTypeId">
    <vt:lpwstr>0x010100B0512B57F4824049A203048478E41222</vt:lpwstr>
  </property>
  <property fmtid="{D5CDD505-2E9C-101B-9397-08002B2CF9AE}" pid="5" name="_dlc_DocIdItemGuid">
    <vt:lpwstr>99121024-2ed0-4ce2-b180-6e9971560e71</vt:lpwstr>
  </property>
</Properties>
</file>