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2795" autoAdjust="0"/>
  </p:normalViewPr>
  <p:slideViewPr>
    <p:cSldViewPr snapToGrid="0">
      <p:cViewPr varScale="1">
        <p:scale>
          <a:sx n="101" d="100"/>
          <a:sy n="101" d="100"/>
        </p:scale>
        <p:origin x="1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5599F-34EE-4926-B661-D5B0DE97BAF2}" type="datetimeFigureOut">
              <a:rPr lang="en-US" smtClean="0"/>
              <a:t>5/6/19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BA1FA-A43A-453B-9B95-2D5E7BA65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6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information, please see the following publication: S. P. Senanayak, V. K. Sangwan,</a:t>
            </a:r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 J. McMorrow, K. Everaerts,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Z. Chen, </a:t>
            </a:r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Facchetti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 C. Hersam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 J. Marks, and K. S. Narayan, “Self-assembled photochromic molecular dipoles for high-performance polymer thin-film transistors,”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Appl. Mater. Interfaces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21492 (2018).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E8B05-2F41-4787-BC67-A0E394A34A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3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6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08" y="89158"/>
            <a:ext cx="5430245" cy="803867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Optically Reconfigurable Dielectrics in Ultra-Thin Transistors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IRG-1, Northwestern University MRSEC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NSF DMR-1720139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5414669" y="1511987"/>
            <a:ext cx="3575094" cy="4591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366" y="730366"/>
            <a:ext cx="77301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2019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464245" y="5259699"/>
            <a:ext cx="34759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Optical illumination penetrates</a:t>
            </a:r>
            <a:r>
              <a:rPr kumimoji="0" lang="en-US" alt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an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ultra-thin  transistor to induce molecular reconfiguration</a:t>
            </a:r>
            <a:r>
              <a:rPr kumimoji="0" lang="en-US" alt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of the </a:t>
            </a:r>
            <a:r>
              <a:rPr lang="en-US" altLang="en-US" sz="1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thin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PAE gate dielectric, thereby modulating the transistor output</a:t>
            </a:r>
            <a:r>
              <a:rPr lang="en-US" altLang="en-US" sz="1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in a reversible manner.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31493C-9F3D-4550-9A23-3DCF58701C0A}"/>
              </a:ext>
            </a:extLst>
          </p:cNvPr>
          <p:cNvSpPr/>
          <p:nvPr/>
        </p:nvSpPr>
        <p:spPr>
          <a:xfrm>
            <a:off x="177144" y="5789551"/>
            <a:ext cx="5103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mbria Math" panose="02040503050406030204" pitchFamily="18" charset="0"/>
              </a:rPr>
              <a:t>ACS Applied Materials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mbria Math" panose="02040503050406030204" pitchFamily="18" charset="0"/>
              </a:rPr>
              <a:t> &amp;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mbria Math" panose="02040503050406030204" pitchFamily="18" charset="0"/>
              </a:rPr>
              <a:t> Interfaces,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mbria Math" panose="02040503050406030204" pitchFamily="18" charset="0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mbria Math" panose="02040503050406030204" pitchFamily="18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21492 (2018)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mbria Math" panose="02040503050406030204" pitchFamily="18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474" y="1647811"/>
            <a:ext cx="5157038" cy="412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Charge transport in ultra-thin transistors strongly depends on the characteristics of the dielectric layer poised between the gate electrode and the current-conducting semiconductor channel. The current modulation scales with the capacitance, and therefore the inverse dielectric thickness, which is fixed in conventional devices. In this work, molecular self-assembly of highly polarizable PAE molecules was used to create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reconfigurable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dielectric layers whose capacitance changes with illumination. Upon ultraviolet optical illumination, the PAE molecules undergo a photoisomerization from an extended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geometry to a compact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geometry, which can be reversed upon illumination at longer wavelengths.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accompanying capacitance modulation provide new functions to optoelectronic devices. For example, the output of the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photo-reconfigurable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transistor depends on prior optical stimulation, combining the functionalities of logic and memory through the integration of new low-dimensional reconfigurable materials.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 descr="Optical illumination penetrates an ultra-thin  transistor to induce molecular reconfiguration of the thin PAE gate dielectric, thereby modulating the transistor output in a reversible manner." title="Optically Reconfigurable Dielectrics in Ultra-Thin Transistors"/>
          <p:cNvGrpSpPr/>
          <p:nvPr/>
        </p:nvGrpSpPr>
        <p:grpSpPr>
          <a:xfrm>
            <a:off x="5387600" y="1585479"/>
            <a:ext cx="3541551" cy="3623959"/>
            <a:chOff x="5365298" y="1552026"/>
            <a:chExt cx="3541551" cy="362395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D98332B-3EB1-46D2-B29A-2002526A2409}"/>
                </a:ext>
              </a:extLst>
            </p:cNvPr>
            <p:cNvGrpSpPr/>
            <p:nvPr/>
          </p:nvGrpSpPr>
          <p:grpSpPr>
            <a:xfrm>
              <a:off x="5365298" y="2839625"/>
              <a:ext cx="3487814" cy="2336360"/>
              <a:chOff x="-65918" y="2132856"/>
              <a:chExt cx="4467187" cy="2992405"/>
            </a:xfrm>
          </p:grpSpPr>
          <p:grpSp>
            <p:nvGrpSpPr>
              <p:cNvPr id="77" name="Group 201">
                <a:extLst>
                  <a:ext uri="{FF2B5EF4-FFF2-40B4-BE49-F238E27FC236}">
                    <a16:creationId xmlns:a16="http://schemas.microsoft.com/office/drawing/2014/main" id="{16A74268-D6FC-4703-A690-135A9483794F}"/>
                  </a:ext>
                </a:extLst>
              </p:cNvPr>
              <p:cNvGrpSpPr/>
              <p:nvPr/>
            </p:nvGrpSpPr>
            <p:grpSpPr>
              <a:xfrm>
                <a:off x="900477" y="2132856"/>
                <a:ext cx="3218688" cy="2982282"/>
                <a:chOff x="489216" y="1202012"/>
                <a:chExt cx="3218688" cy="2982282"/>
              </a:xfrm>
            </p:grpSpPr>
            <p:pic>
              <p:nvPicPr>
                <p:cNvPr id="81" name="Picture 29" descr="E:\SAND\scheme sand\firstlayer.tif">
                  <a:extLst>
                    <a:ext uri="{FF2B5EF4-FFF2-40B4-BE49-F238E27FC236}">
                      <a16:creationId xmlns:a16="http://schemas.microsoft.com/office/drawing/2014/main" id="{8DD5214B-D5FF-4C61-B816-754920E0B0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E"/>
                    </a:clrFrom>
                    <a:clrTo>
                      <a:srgbClr val="FFFF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216" y="2556662"/>
                  <a:ext cx="3218688" cy="162763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</p:pic>
            <p:grpSp>
              <p:nvGrpSpPr>
                <p:cNvPr id="82" name="Group 76">
                  <a:extLst>
                    <a:ext uri="{FF2B5EF4-FFF2-40B4-BE49-F238E27FC236}">
                      <a16:creationId xmlns:a16="http://schemas.microsoft.com/office/drawing/2014/main" id="{2BCADE9A-EFF5-478D-B334-0A585A2A57FA}"/>
                    </a:ext>
                  </a:extLst>
                </p:cNvPr>
                <p:cNvGrpSpPr/>
                <p:nvPr/>
              </p:nvGrpSpPr>
              <p:grpSpPr>
                <a:xfrm>
                  <a:off x="827584" y="2420888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33" name="Picture 2" descr="C:\Users\pandu\Desktop\6.bmp">
                    <a:extLst>
                      <a:ext uri="{FF2B5EF4-FFF2-40B4-BE49-F238E27FC236}">
                        <a16:creationId xmlns:a16="http://schemas.microsoft.com/office/drawing/2014/main" id="{F9A200CE-DD18-4A35-87C5-2AB697F8C25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10EC90A7-AE0D-4F39-8D97-635D69DEFE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3" name="Group 77">
                  <a:extLst>
                    <a:ext uri="{FF2B5EF4-FFF2-40B4-BE49-F238E27FC236}">
                      <a16:creationId xmlns:a16="http://schemas.microsoft.com/office/drawing/2014/main" id="{DC837471-9FD6-4605-BBCC-8C95BEB4666D}"/>
                    </a:ext>
                  </a:extLst>
                </p:cNvPr>
                <p:cNvGrpSpPr/>
                <p:nvPr/>
              </p:nvGrpSpPr>
              <p:grpSpPr>
                <a:xfrm>
                  <a:off x="1043608" y="2573288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31" name="Picture 2" descr="C:\Users\pandu\Desktop\6.bmp">
                    <a:extLst>
                      <a:ext uri="{FF2B5EF4-FFF2-40B4-BE49-F238E27FC236}">
                        <a16:creationId xmlns:a16="http://schemas.microsoft.com/office/drawing/2014/main" id="{5F6262F1-9977-432B-B147-C2AE34C14EC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B0582609-5576-4EEB-88B9-8B12B70F7D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4" name="Group 80">
                  <a:extLst>
                    <a:ext uri="{FF2B5EF4-FFF2-40B4-BE49-F238E27FC236}">
                      <a16:creationId xmlns:a16="http://schemas.microsoft.com/office/drawing/2014/main" id="{3EC57802-1513-4565-A49A-740D9189232A}"/>
                    </a:ext>
                  </a:extLst>
                </p:cNvPr>
                <p:cNvGrpSpPr/>
                <p:nvPr/>
              </p:nvGrpSpPr>
              <p:grpSpPr>
                <a:xfrm>
                  <a:off x="1512114" y="2204864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29" name="Picture 2" descr="C:\Users\pandu\Desktop\6.bmp">
                    <a:extLst>
                      <a:ext uri="{FF2B5EF4-FFF2-40B4-BE49-F238E27FC236}">
                        <a16:creationId xmlns:a16="http://schemas.microsoft.com/office/drawing/2014/main" id="{2D084876-624E-4129-8079-A51D508AE5D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248156EC-4A25-4148-BA28-8091A725FC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5" name="Group 83">
                  <a:extLst>
                    <a:ext uri="{FF2B5EF4-FFF2-40B4-BE49-F238E27FC236}">
                      <a16:creationId xmlns:a16="http://schemas.microsoft.com/office/drawing/2014/main" id="{CCF67FB2-C2E1-42A0-8DDD-21CD1D517F98}"/>
                    </a:ext>
                  </a:extLst>
                </p:cNvPr>
                <p:cNvGrpSpPr/>
                <p:nvPr/>
              </p:nvGrpSpPr>
              <p:grpSpPr>
                <a:xfrm>
                  <a:off x="1259632" y="2636912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27" name="Picture 2" descr="C:\Users\pandu\Desktop\6.bmp">
                    <a:extLst>
                      <a:ext uri="{FF2B5EF4-FFF2-40B4-BE49-F238E27FC236}">
                        <a16:creationId xmlns:a16="http://schemas.microsoft.com/office/drawing/2014/main" id="{E252AD77-F715-4602-84F7-5FA7E0346CA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9F736764-D3C8-4DB4-98AF-A758EE9FE9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6" name="Group 86">
                  <a:extLst>
                    <a:ext uri="{FF2B5EF4-FFF2-40B4-BE49-F238E27FC236}">
                      <a16:creationId xmlns:a16="http://schemas.microsoft.com/office/drawing/2014/main" id="{3C7CBCDC-98E3-43BE-BC6A-5A111B0F6D42}"/>
                    </a:ext>
                  </a:extLst>
                </p:cNvPr>
                <p:cNvGrpSpPr/>
                <p:nvPr/>
              </p:nvGrpSpPr>
              <p:grpSpPr>
                <a:xfrm>
                  <a:off x="2123728" y="2204864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25" name="Picture 2" descr="C:\Users\pandu\Desktop\6.bmp">
                    <a:extLst>
                      <a:ext uri="{FF2B5EF4-FFF2-40B4-BE49-F238E27FC236}">
                        <a16:creationId xmlns:a16="http://schemas.microsoft.com/office/drawing/2014/main" id="{7F130486-3970-455F-B1EF-19FABA0F065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FA27B1DB-4BE4-48E8-9E07-0F5ACAC787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7" name="Group 89">
                  <a:extLst>
                    <a:ext uri="{FF2B5EF4-FFF2-40B4-BE49-F238E27FC236}">
                      <a16:creationId xmlns:a16="http://schemas.microsoft.com/office/drawing/2014/main" id="{058EB41C-272A-498F-BBC4-A1702E59743E}"/>
                    </a:ext>
                  </a:extLst>
                </p:cNvPr>
                <p:cNvGrpSpPr/>
                <p:nvPr/>
              </p:nvGrpSpPr>
              <p:grpSpPr>
                <a:xfrm>
                  <a:off x="2339752" y="2276872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23" name="Picture 2" descr="C:\Users\pandu\Desktop\6.bmp">
                    <a:extLst>
                      <a:ext uri="{FF2B5EF4-FFF2-40B4-BE49-F238E27FC236}">
                        <a16:creationId xmlns:a16="http://schemas.microsoft.com/office/drawing/2014/main" id="{78080258-E0C1-47C4-B724-1CA6C0DD42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B0EA9CCA-A435-4707-A91B-C338AFE1E7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8" name="Group 92">
                  <a:extLst>
                    <a:ext uri="{FF2B5EF4-FFF2-40B4-BE49-F238E27FC236}">
                      <a16:creationId xmlns:a16="http://schemas.microsoft.com/office/drawing/2014/main" id="{1BEC4861-5B2A-4288-A12B-E05257000200}"/>
                    </a:ext>
                  </a:extLst>
                </p:cNvPr>
                <p:cNvGrpSpPr/>
                <p:nvPr/>
              </p:nvGrpSpPr>
              <p:grpSpPr>
                <a:xfrm>
                  <a:off x="2555776" y="2348880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21" name="Picture 2" descr="C:\Users\pandu\Desktop\6.bmp">
                    <a:extLst>
                      <a:ext uri="{FF2B5EF4-FFF2-40B4-BE49-F238E27FC236}">
                        <a16:creationId xmlns:a16="http://schemas.microsoft.com/office/drawing/2014/main" id="{C7BB8BCB-1B18-4FFC-9B23-D21FC5054F0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E0453065-778D-4BB4-B3A7-EDA4075E7A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9" name="Group 95">
                  <a:extLst>
                    <a:ext uri="{FF2B5EF4-FFF2-40B4-BE49-F238E27FC236}">
                      <a16:creationId xmlns:a16="http://schemas.microsoft.com/office/drawing/2014/main" id="{E51D8C97-477E-4E76-8498-900BE9335689}"/>
                    </a:ext>
                  </a:extLst>
                </p:cNvPr>
                <p:cNvGrpSpPr/>
                <p:nvPr/>
              </p:nvGrpSpPr>
              <p:grpSpPr>
                <a:xfrm>
                  <a:off x="2771800" y="2420888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19" name="Picture 2" descr="C:\Users\pandu\Desktop\6.bmp">
                    <a:extLst>
                      <a:ext uri="{FF2B5EF4-FFF2-40B4-BE49-F238E27FC236}">
                        <a16:creationId xmlns:a16="http://schemas.microsoft.com/office/drawing/2014/main" id="{61BEB321-B4D8-48B0-9520-AA925B43292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B4E41C29-D045-4B56-BA6E-28441313D9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0" name="Group 98">
                  <a:extLst>
                    <a:ext uri="{FF2B5EF4-FFF2-40B4-BE49-F238E27FC236}">
                      <a16:creationId xmlns:a16="http://schemas.microsoft.com/office/drawing/2014/main" id="{7DAE793D-1084-4265-A2DA-7F69766AECDE}"/>
                    </a:ext>
                  </a:extLst>
                </p:cNvPr>
                <p:cNvGrpSpPr/>
                <p:nvPr/>
              </p:nvGrpSpPr>
              <p:grpSpPr>
                <a:xfrm>
                  <a:off x="1907704" y="2060848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17" name="Picture 2" descr="C:\Users\pandu\Desktop\6.bmp">
                    <a:extLst>
                      <a:ext uri="{FF2B5EF4-FFF2-40B4-BE49-F238E27FC236}">
                        <a16:creationId xmlns:a16="http://schemas.microsoft.com/office/drawing/2014/main" id="{9AAB8AC6-053C-40DD-9490-4FDA491C1A2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4A29B81E-EA6E-4AA5-9088-59C62AF422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1" name="Group 101">
                  <a:extLst>
                    <a:ext uri="{FF2B5EF4-FFF2-40B4-BE49-F238E27FC236}">
                      <a16:creationId xmlns:a16="http://schemas.microsoft.com/office/drawing/2014/main" id="{0D0282B5-C8AA-4DF0-A63D-67D00928475E}"/>
                    </a:ext>
                  </a:extLst>
                </p:cNvPr>
                <p:cNvGrpSpPr/>
                <p:nvPr/>
              </p:nvGrpSpPr>
              <p:grpSpPr>
                <a:xfrm>
                  <a:off x="2204522" y="2564904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15" name="Picture 2" descr="C:\Users\pandu\Desktop\6.bmp">
                    <a:extLst>
                      <a:ext uri="{FF2B5EF4-FFF2-40B4-BE49-F238E27FC236}">
                        <a16:creationId xmlns:a16="http://schemas.microsoft.com/office/drawing/2014/main" id="{1DD822FB-3E3A-4D9B-96AA-0A3E1C6F44F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128AF225-E9AA-43F2-8696-917B4B4593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2" name="Group 104">
                  <a:extLst>
                    <a:ext uri="{FF2B5EF4-FFF2-40B4-BE49-F238E27FC236}">
                      <a16:creationId xmlns:a16="http://schemas.microsoft.com/office/drawing/2014/main" id="{8A543B23-7D9E-4B26-8893-B6953EC8C77A}"/>
                    </a:ext>
                  </a:extLst>
                </p:cNvPr>
                <p:cNvGrpSpPr/>
                <p:nvPr/>
              </p:nvGrpSpPr>
              <p:grpSpPr>
                <a:xfrm>
                  <a:off x="1916490" y="2420888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13" name="Picture 2" descr="C:\Users\pandu\Desktop\6.bmp">
                    <a:extLst>
                      <a:ext uri="{FF2B5EF4-FFF2-40B4-BE49-F238E27FC236}">
                        <a16:creationId xmlns:a16="http://schemas.microsoft.com/office/drawing/2014/main" id="{7DD85A47-0242-4A37-B9E4-EEB0DDB9FD8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01E9B9C6-9C78-449E-8FCD-9F776E6B11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3" name="Group 107">
                  <a:extLst>
                    <a:ext uri="{FF2B5EF4-FFF2-40B4-BE49-F238E27FC236}">
                      <a16:creationId xmlns:a16="http://schemas.microsoft.com/office/drawing/2014/main" id="{C7814BB0-0D71-4DC5-9299-0641B8986538}"/>
                    </a:ext>
                  </a:extLst>
                </p:cNvPr>
                <p:cNvGrpSpPr/>
                <p:nvPr/>
              </p:nvGrpSpPr>
              <p:grpSpPr>
                <a:xfrm>
                  <a:off x="1700466" y="2243658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11" name="Picture 2" descr="C:\Users\pandu\Desktop\6.bmp">
                    <a:extLst>
                      <a:ext uri="{FF2B5EF4-FFF2-40B4-BE49-F238E27FC236}">
                        <a16:creationId xmlns:a16="http://schemas.microsoft.com/office/drawing/2014/main" id="{1CE8F3F4-84CF-415E-8800-4412A837BFE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947367C-2E0D-4189-BF53-978EBD9219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4" name="Group 119">
                  <a:extLst>
                    <a:ext uri="{FF2B5EF4-FFF2-40B4-BE49-F238E27FC236}">
                      <a16:creationId xmlns:a16="http://schemas.microsoft.com/office/drawing/2014/main" id="{40DAFB5B-CE25-4C2A-BFBE-DFCC12E3B3B8}"/>
                    </a:ext>
                  </a:extLst>
                </p:cNvPr>
                <p:cNvGrpSpPr/>
                <p:nvPr/>
              </p:nvGrpSpPr>
              <p:grpSpPr>
                <a:xfrm>
                  <a:off x="1475656" y="2780928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09" name="Picture 2" descr="C:\Users\pandu\Desktop\6.bmp">
                    <a:extLst>
                      <a:ext uri="{FF2B5EF4-FFF2-40B4-BE49-F238E27FC236}">
                        <a16:creationId xmlns:a16="http://schemas.microsoft.com/office/drawing/2014/main" id="{9F4BEE5B-ADD1-4BDB-8DEB-B89DD6DFBE7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2E0CF9E8-44D8-4F18-9A32-765F928933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5" name="Group 122">
                  <a:extLst>
                    <a:ext uri="{FF2B5EF4-FFF2-40B4-BE49-F238E27FC236}">
                      <a16:creationId xmlns:a16="http://schemas.microsoft.com/office/drawing/2014/main" id="{DD123BD9-9349-4D92-BDCD-E75FD26156B5}"/>
                    </a:ext>
                  </a:extLst>
                </p:cNvPr>
                <p:cNvGrpSpPr/>
                <p:nvPr/>
              </p:nvGrpSpPr>
              <p:grpSpPr>
                <a:xfrm>
                  <a:off x="1691680" y="2852936"/>
                  <a:ext cx="279246" cy="720080"/>
                  <a:chOff x="2123728" y="2492896"/>
                  <a:chExt cx="855310" cy="1872208"/>
                </a:xfrm>
              </p:grpSpPr>
              <p:pic>
                <p:nvPicPr>
                  <p:cNvPr id="107" name="Picture 2" descr="C:\Users\pandu\Desktop\6.bmp">
                    <a:extLst>
                      <a:ext uri="{FF2B5EF4-FFF2-40B4-BE49-F238E27FC236}">
                        <a16:creationId xmlns:a16="http://schemas.microsoft.com/office/drawing/2014/main" id="{222FF908-3B84-4211-9609-D544B4916B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728" y="2492896"/>
                    <a:ext cx="855310" cy="1872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64A4FA8E-CC7B-4B8B-BDFB-672874BDBC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55776" y="4005064"/>
                    <a:ext cx="179980" cy="1800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77800" h="203200"/>
                    <a:bevelB w="177800" h="196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9C22308-2C83-4675-9B33-5186DEEDF1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5576" y="1687538"/>
                  <a:ext cx="2664000" cy="1600179"/>
                </a:xfrm>
                <a:prstGeom prst="rect">
                  <a:avLst/>
                </a:prstGeom>
                <a:solidFill>
                  <a:srgbClr val="AD2D1F">
                    <a:alpha val="88000"/>
                  </a:srgbClr>
                </a:solidFill>
                <a:ln>
                  <a:noFill/>
                </a:ln>
                <a:scene3d>
                  <a:camera prst="isometricOffAxis2Top">
                    <a:rot lat="18804815" lon="3364248" rev="17591224"/>
                  </a:camera>
                  <a:lightRig rig="threePt" dir="t"/>
                </a:scene3d>
                <a:sp3d>
                  <a:bevelT w="82550" h="12700"/>
                  <a:bevelB w="57150" h="1143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FF0BD014-F5B0-4E22-A6A1-6CC493FE7B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51628" y="1612982"/>
                  <a:ext cx="2646000" cy="1600179"/>
                </a:xfrm>
                <a:prstGeom prst="rect">
                  <a:avLst/>
                </a:prstGeom>
                <a:solidFill>
                  <a:srgbClr val="0000FF">
                    <a:alpha val="55000"/>
                  </a:srgbClr>
                </a:solidFill>
                <a:ln>
                  <a:noFill/>
                </a:ln>
                <a:scene3d>
                  <a:camera prst="isometricOffAxis2Top">
                    <a:rot lat="18641999" lon="3294000" rev="17601571"/>
                  </a:camera>
                  <a:lightRig rig="threePt" dir="t"/>
                </a:scene3d>
                <a:sp3d>
                  <a:bevelT w="82550" h="12700"/>
                  <a:bevelB w="57150" h="1143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A2ABF597-A93D-4A83-8DD4-0C2DAE858294}"/>
                    </a:ext>
                  </a:extLst>
                </p:cNvPr>
                <p:cNvCxnSpPr/>
                <p:nvPr/>
              </p:nvCxnSpPr>
              <p:spPr>
                <a:xfrm flipH="1">
                  <a:off x="1478961" y="2416645"/>
                  <a:ext cx="468000" cy="216000"/>
                </a:xfrm>
                <a:prstGeom prst="line">
                  <a:avLst/>
                </a:prstGeom>
                <a:ln w="98425">
                  <a:solidFill>
                    <a:srgbClr val="FFC000"/>
                  </a:solidFill>
                </a:ln>
                <a:scene3d>
                  <a:camera prst="orthographicFront">
                    <a:rot lat="18633798" lon="20562199" rev="1202162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3EBD3B4F-8F4C-4B7C-AE01-6315FFA23F21}"/>
                    </a:ext>
                  </a:extLst>
                </p:cNvPr>
                <p:cNvCxnSpPr/>
                <p:nvPr/>
              </p:nvCxnSpPr>
              <p:spPr>
                <a:xfrm flipH="1">
                  <a:off x="2040167" y="2134963"/>
                  <a:ext cx="468000" cy="216000"/>
                </a:xfrm>
                <a:prstGeom prst="line">
                  <a:avLst/>
                </a:prstGeom>
                <a:ln w="98425">
                  <a:solidFill>
                    <a:srgbClr val="FFC000"/>
                  </a:solidFill>
                </a:ln>
                <a:scene3d>
                  <a:camera prst="orthographicFront">
                    <a:rot lat="18633798" lon="20562199" rev="1202162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43357953-17E7-4A78-8894-535DF6A76EF9}"/>
                    </a:ext>
                  </a:extLst>
                </p:cNvPr>
                <p:cNvCxnSpPr/>
                <p:nvPr/>
              </p:nvCxnSpPr>
              <p:spPr>
                <a:xfrm flipH="1">
                  <a:off x="1500633" y="2371081"/>
                  <a:ext cx="72000" cy="468000"/>
                </a:xfrm>
                <a:prstGeom prst="line">
                  <a:avLst/>
                </a:prstGeom>
                <a:ln w="98425">
                  <a:solidFill>
                    <a:srgbClr val="FFC000"/>
                  </a:solidFill>
                </a:ln>
                <a:scene3d>
                  <a:camera prst="orthographicFront">
                    <a:rot lat="19209120" lon="20321729" rev="4489598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A090DA39-2CC5-4B88-93F7-D12A3A44F01A}"/>
                    </a:ext>
                  </a:extLst>
                </p:cNvPr>
                <p:cNvCxnSpPr/>
                <p:nvPr/>
              </p:nvCxnSpPr>
              <p:spPr>
                <a:xfrm>
                  <a:off x="2271049" y="2105573"/>
                  <a:ext cx="360040" cy="144016"/>
                </a:xfrm>
                <a:prstGeom prst="line">
                  <a:avLst/>
                </a:prstGeom>
                <a:ln w="98425">
                  <a:solidFill>
                    <a:srgbClr val="FFC000"/>
                  </a:solidFill>
                </a:ln>
                <a:scene3d>
                  <a:camera prst="orthographicFront">
                    <a:rot lat="18899995" lon="0" rev="20999999"/>
                  </a:camera>
                  <a:lightRig rig="glow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2" name="Group 132">
                  <a:extLst>
                    <a:ext uri="{FF2B5EF4-FFF2-40B4-BE49-F238E27FC236}">
                      <a16:creationId xmlns:a16="http://schemas.microsoft.com/office/drawing/2014/main" id="{05509683-D887-46EA-B4B4-DDDDBEB873E6}"/>
                    </a:ext>
                  </a:extLst>
                </p:cNvPr>
                <p:cNvGrpSpPr/>
                <p:nvPr/>
              </p:nvGrpSpPr>
              <p:grpSpPr>
                <a:xfrm rot="10800000">
                  <a:off x="770059" y="1202012"/>
                  <a:ext cx="1919928" cy="1090884"/>
                  <a:chOff x="3640121" y="1981200"/>
                  <a:chExt cx="1919928" cy="1090884"/>
                </a:xfrm>
              </p:grpSpPr>
              <p:sp>
                <p:nvSpPr>
                  <p:cNvPr id="103" name="Freeform 16">
                    <a:extLst>
                      <a:ext uri="{FF2B5EF4-FFF2-40B4-BE49-F238E27FC236}">
                        <a16:creationId xmlns:a16="http://schemas.microsoft.com/office/drawing/2014/main" id="{A3DD49CA-41CC-44D9-8155-8F73241EF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4689458" y="1981200"/>
                    <a:ext cx="287338" cy="1079500"/>
                  </a:xfrm>
                  <a:custGeom>
                    <a:avLst/>
                    <a:gdLst>
                      <a:gd name="T0" fmla="*/ 1 w 256"/>
                      <a:gd name="T1" fmla="*/ 114267 h 813"/>
                      <a:gd name="T2" fmla="*/ 1 w 256"/>
                      <a:gd name="T3" fmla="*/ 107155 h 813"/>
                      <a:gd name="T4" fmla="*/ 1 w 256"/>
                      <a:gd name="T5" fmla="*/ 100138 h 813"/>
                      <a:gd name="T6" fmla="*/ 1 w 256"/>
                      <a:gd name="T7" fmla="*/ 92979 h 813"/>
                      <a:gd name="T8" fmla="*/ 1 w 256"/>
                      <a:gd name="T9" fmla="*/ 85960 h 813"/>
                      <a:gd name="T10" fmla="*/ 1 w 256"/>
                      <a:gd name="T11" fmla="*/ 78955 h 813"/>
                      <a:gd name="T12" fmla="*/ 1 w 256"/>
                      <a:gd name="T13" fmla="*/ 71899 h 813"/>
                      <a:gd name="T14" fmla="*/ 1 w 256"/>
                      <a:gd name="T15" fmla="*/ 64872 h 813"/>
                      <a:gd name="T16" fmla="*/ 1 w 256"/>
                      <a:gd name="T17" fmla="*/ 57763 h 813"/>
                      <a:gd name="T18" fmla="*/ 1 w 256"/>
                      <a:gd name="T19" fmla="*/ 50738 h 813"/>
                      <a:gd name="T20" fmla="*/ 1 w 256"/>
                      <a:gd name="T21" fmla="*/ 43794 h 813"/>
                      <a:gd name="T22" fmla="*/ 1 w 256"/>
                      <a:gd name="T23" fmla="*/ 36639 h 813"/>
                      <a:gd name="T24" fmla="*/ 1 w 256"/>
                      <a:gd name="T25" fmla="*/ 29743 h 813"/>
                      <a:gd name="T26" fmla="*/ 1 w 256"/>
                      <a:gd name="T27" fmla="*/ 22376 h 813"/>
                      <a:gd name="T28" fmla="*/ 1 w 256"/>
                      <a:gd name="T29" fmla="*/ 15439 h 813"/>
                      <a:gd name="T30" fmla="*/ 1 w 256"/>
                      <a:gd name="T31" fmla="*/ 8401 h 813"/>
                      <a:gd name="T32" fmla="*/ 1 w 256"/>
                      <a:gd name="T33" fmla="*/ 1439 h 813"/>
                      <a:gd name="T34" fmla="*/ 1 w 256"/>
                      <a:gd name="T35" fmla="*/ 0 h 81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56"/>
                      <a:gd name="T55" fmla="*/ 0 h 813"/>
                      <a:gd name="T56" fmla="*/ 256 w 256"/>
                      <a:gd name="T57" fmla="*/ 813 h 81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56" h="813">
                        <a:moveTo>
                          <a:pt x="198" y="813"/>
                        </a:moveTo>
                        <a:cubicBezTo>
                          <a:pt x="168" y="804"/>
                          <a:pt x="6" y="779"/>
                          <a:pt x="16" y="763"/>
                        </a:cubicBezTo>
                        <a:cubicBezTo>
                          <a:pt x="26" y="747"/>
                          <a:pt x="256" y="729"/>
                          <a:pt x="256" y="713"/>
                        </a:cubicBezTo>
                        <a:cubicBezTo>
                          <a:pt x="256" y="696"/>
                          <a:pt x="16" y="679"/>
                          <a:pt x="16" y="662"/>
                        </a:cubicBezTo>
                        <a:cubicBezTo>
                          <a:pt x="16" y="646"/>
                          <a:pt x="256" y="629"/>
                          <a:pt x="256" y="612"/>
                        </a:cubicBezTo>
                        <a:cubicBezTo>
                          <a:pt x="256" y="595"/>
                          <a:pt x="16" y="579"/>
                          <a:pt x="16" y="562"/>
                        </a:cubicBezTo>
                        <a:cubicBezTo>
                          <a:pt x="16" y="545"/>
                          <a:pt x="256" y="529"/>
                          <a:pt x="256" y="512"/>
                        </a:cubicBezTo>
                        <a:cubicBezTo>
                          <a:pt x="256" y="495"/>
                          <a:pt x="16" y="478"/>
                          <a:pt x="16" y="462"/>
                        </a:cubicBezTo>
                        <a:cubicBezTo>
                          <a:pt x="16" y="445"/>
                          <a:pt x="256" y="428"/>
                          <a:pt x="256" y="411"/>
                        </a:cubicBezTo>
                        <a:cubicBezTo>
                          <a:pt x="256" y="395"/>
                          <a:pt x="16" y="378"/>
                          <a:pt x="16" y="361"/>
                        </a:cubicBezTo>
                        <a:cubicBezTo>
                          <a:pt x="16" y="344"/>
                          <a:pt x="256" y="328"/>
                          <a:pt x="256" y="311"/>
                        </a:cubicBezTo>
                        <a:cubicBezTo>
                          <a:pt x="256" y="294"/>
                          <a:pt x="16" y="278"/>
                          <a:pt x="16" y="261"/>
                        </a:cubicBezTo>
                        <a:cubicBezTo>
                          <a:pt x="16" y="244"/>
                          <a:pt x="256" y="227"/>
                          <a:pt x="256" y="211"/>
                        </a:cubicBezTo>
                        <a:cubicBezTo>
                          <a:pt x="256" y="194"/>
                          <a:pt x="16" y="177"/>
                          <a:pt x="16" y="160"/>
                        </a:cubicBezTo>
                        <a:cubicBezTo>
                          <a:pt x="16" y="144"/>
                          <a:pt x="256" y="127"/>
                          <a:pt x="256" y="110"/>
                        </a:cubicBezTo>
                        <a:cubicBezTo>
                          <a:pt x="256" y="93"/>
                          <a:pt x="32" y="77"/>
                          <a:pt x="16" y="60"/>
                        </a:cubicBezTo>
                        <a:cubicBezTo>
                          <a:pt x="0" y="43"/>
                          <a:pt x="137" y="20"/>
                          <a:pt x="160" y="10"/>
                        </a:cubicBezTo>
                        <a:cubicBezTo>
                          <a:pt x="183" y="0"/>
                          <a:pt x="154" y="2"/>
                          <a:pt x="152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 type="triangle" w="med" len="med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4" name="Text Box 17">
                    <a:extLst>
                      <a:ext uri="{FF2B5EF4-FFF2-40B4-BE49-F238E27FC236}">
                        <a16:creationId xmlns:a16="http://schemas.microsoft.com/office/drawing/2014/main" id="{E63CB8A1-ECCC-48B8-B500-424CCC8974B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10800000">
                    <a:off x="5074700" y="2313434"/>
                    <a:ext cx="485349" cy="397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h</a:t>
                    </a:r>
                    <a:r>
                      <a:rPr lang="en-US" sz="1600" b="1" dirty="0">
                        <a:solidFill>
                          <a:srgbClr val="FF0000"/>
                        </a:solidFill>
                        <a:sym typeface="Symbol" pitchFamily="18" charset="2"/>
                      </a:rPr>
                      <a:t></a:t>
                    </a:r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" name="Freeform 16">
                    <a:extLst>
                      <a:ext uri="{FF2B5EF4-FFF2-40B4-BE49-F238E27FC236}">
                        <a16:creationId xmlns:a16="http://schemas.microsoft.com/office/drawing/2014/main" id="{1C2D0915-2D27-4563-A6DE-9EE755F94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3640121" y="1992084"/>
                    <a:ext cx="269875" cy="1080000"/>
                  </a:xfrm>
                  <a:custGeom>
                    <a:avLst/>
                    <a:gdLst>
                      <a:gd name="T0" fmla="*/ 1 w 256"/>
                      <a:gd name="T1" fmla="*/ 114267 h 813"/>
                      <a:gd name="T2" fmla="*/ 1 w 256"/>
                      <a:gd name="T3" fmla="*/ 107155 h 813"/>
                      <a:gd name="T4" fmla="*/ 1 w 256"/>
                      <a:gd name="T5" fmla="*/ 100138 h 813"/>
                      <a:gd name="T6" fmla="*/ 1 w 256"/>
                      <a:gd name="T7" fmla="*/ 92979 h 813"/>
                      <a:gd name="T8" fmla="*/ 1 w 256"/>
                      <a:gd name="T9" fmla="*/ 85960 h 813"/>
                      <a:gd name="T10" fmla="*/ 1 w 256"/>
                      <a:gd name="T11" fmla="*/ 78955 h 813"/>
                      <a:gd name="T12" fmla="*/ 1 w 256"/>
                      <a:gd name="T13" fmla="*/ 71899 h 813"/>
                      <a:gd name="T14" fmla="*/ 1 w 256"/>
                      <a:gd name="T15" fmla="*/ 64872 h 813"/>
                      <a:gd name="T16" fmla="*/ 1 w 256"/>
                      <a:gd name="T17" fmla="*/ 57763 h 813"/>
                      <a:gd name="T18" fmla="*/ 1 w 256"/>
                      <a:gd name="T19" fmla="*/ 50738 h 813"/>
                      <a:gd name="T20" fmla="*/ 1 w 256"/>
                      <a:gd name="T21" fmla="*/ 43794 h 813"/>
                      <a:gd name="T22" fmla="*/ 1 w 256"/>
                      <a:gd name="T23" fmla="*/ 36639 h 813"/>
                      <a:gd name="T24" fmla="*/ 1 w 256"/>
                      <a:gd name="T25" fmla="*/ 29743 h 813"/>
                      <a:gd name="T26" fmla="*/ 1 w 256"/>
                      <a:gd name="T27" fmla="*/ 22376 h 813"/>
                      <a:gd name="T28" fmla="*/ 1 w 256"/>
                      <a:gd name="T29" fmla="*/ 15439 h 813"/>
                      <a:gd name="T30" fmla="*/ 1 w 256"/>
                      <a:gd name="T31" fmla="*/ 8401 h 813"/>
                      <a:gd name="T32" fmla="*/ 1 w 256"/>
                      <a:gd name="T33" fmla="*/ 1439 h 813"/>
                      <a:gd name="T34" fmla="*/ 1 w 256"/>
                      <a:gd name="T35" fmla="*/ 0 h 81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56"/>
                      <a:gd name="T55" fmla="*/ 0 h 813"/>
                      <a:gd name="T56" fmla="*/ 256 w 256"/>
                      <a:gd name="T57" fmla="*/ 813 h 81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56" h="813">
                        <a:moveTo>
                          <a:pt x="198" y="813"/>
                        </a:moveTo>
                        <a:cubicBezTo>
                          <a:pt x="168" y="804"/>
                          <a:pt x="6" y="779"/>
                          <a:pt x="16" y="763"/>
                        </a:cubicBezTo>
                        <a:cubicBezTo>
                          <a:pt x="26" y="747"/>
                          <a:pt x="256" y="729"/>
                          <a:pt x="256" y="713"/>
                        </a:cubicBezTo>
                        <a:cubicBezTo>
                          <a:pt x="256" y="696"/>
                          <a:pt x="16" y="679"/>
                          <a:pt x="16" y="662"/>
                        </a:cubicBezTo>
                        <a:cubicBezTo>
                          <a:pt x="16" y="646"/>
                          <a:pt x="256" y="629"/>
                          <a:pt x="256" y="612"/>
                        </a:cubicBezTo>
                        <a:cubicBezTo>
                          <a:pt x="256" y="595"/>
                          <a:pt x="16" y="579"/>
                          <a:pt x="16" y="562"/>
                        </a:cubicBezTo>
                        <a:cubicBezTo>
                          <a:pt x="16" y="545"/>
                          <a:pt x="256" y="529"/>
                          <a:pt x="256" y="512"/>
                        </a:cubicBezTo>
                        <a:cubicBezTo>
                          <a:pt x="256" y="495"/>
                          <a:pt x="16" y="478"/>
                          <a:pt x="16" y="462"/>
                        </a:cubicBezTo>
                        <a:cubicBezTo>
                          <a:pt x="16" y="445"/>
                          <a:pt x="256" y="428"/>
                          <a:pt x="256" y="411"/>
                        </a:cubicBezTo>
                        <a:cubicBezTo>
                          <a:pt x="256" y="395"/>
                          <a:pt x="16" y="378"/>
                          <a:pt x="16" y="361"/>
                        </a:cubicBezTo>
                        <a:cubicBezTo>
                          <a:pt x="16" y="344"/>
                          <a:pt x="256" y="328"/>
                          <a:pt x="256" y="311"/>
                        </a:cubicBezTo>
                        <a:cubicBezTo>
                          <a:pt x="256" y="294"/>
                          <a:pt x="16" y="278"/>
                          <a:pt x="16" y="261"/>
                        </a:cubicBezTo>
                        <a:cubicBezTo>
                          <a:pt x="16" y="244"/>
                          <a:pt x="256" y="227"/>
                          <a:pt x="256" y="211"/>
                        </a:cubicBezTo>
                        <a:cubicBezTo>
                          <a:pt x="256" y="194"/>
                          <a:pt x="16" y="177"/>
                          <a:pt x="16" y="160"/>
                        </a:cubicBezTo>
                        <a:cubicBezTo>
                          <a:pt x="16" y="144"/>
                          <a:pt x="256" y="127"/>
                          <a:pt x="256" y="110"/>
                        </a:cubicBezTo>
                        <a:cubicBezTo>
                          <a:pt x="256" y="93"/>
                          <a:pt x="32" y="77"/>
                          <a:pt x="16" y="60"/>
                        </a:cubicBezTo>
                        <a:cubicBezTo>
                          <a:pt x="0" y="43"/>
                          <a:pt x="137" y="20"/>
                          <a:pt x="160" y="10"/>
                        </a:cubicBezTo>
                        <a:cubicBezTo>
                          <a:pt x="183" y="0"/>
                          <a:pt x="154" y="2"/>
                          <a:pt x="152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 type="triangle" w="med" len="med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6">
                    <a:extLst>
                      <a:ext uri="{FF2B5EF4-FFF2-40B4-BE49-F238E27FC236}">
                        <a16:creationId xmlns:a16="http://schemas.microsoft.com/office/drawing/2014/main" id="{69303092-2764-4657-B8D7-C1C99429EF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4208445" y="1981200"/>
                    <a:ext cx="269875" cy="1080000"/>
                  </a:xfrm>
                  <a:custGeom>
                    <a:avLst/>
                    <a:gdLst>
                      <a:gd name="T0" fmla="*/ 1 w 256"/>
                      <a:gd name="T1" fmla="*/ 114267 h 813"/>
                      <a:gd name="T2" fmla="*/ 1 w 256"/>
                      <a:gd name="T3" fmla="*/ 107155 h 813"/>
                      <a:gd name="T4" fmla="*/ 1 w 256"/>
                      <a:gd name="T5" fmla="*/ 100138 h 813"/>
                      <a:gd name="T6" fmla="*/ 1 w 256"/>
                      <a:gd name="T7" fmla="*/ 92979 h 813"/>
                      <a:gd name="T8" fmla="*/ 1 w 256"/>
                      <a:gd name="T9" fmla="*/ 85960 h 813"/>
                      <a:gd name="T10" fmla="*/ 1 w 256"/>
                      <a:gd name="T11" fmla="*/ 78955 h 813"/>
                      <a:gd name="T12" fmla="*/ 1 w 256"/>
                      <a:gd name="T13" fmla="*/ 71899 h 813"/>
                      <a:gd name="T14" fmla="*/ 1 w 256"/>
                      <a:gd name="T15" fmla="*/ 64872 h 813"/>
                      <a:gd name="T16" fmla="*/ 1 w 256"/>
                      <a:gd name="T17" fmla="*/ 57763 h 813"/>
                      <a:gd name="T18" fmla="*/ 1 w 256"/>
                      <a:gd name="T19" fmla="*/ 50738 h 813"/>
                      <a:gd name="T20" fmla="*/ 1 w 256"/>
                      <a:gd name="T21" fmla="*/ 43794 h 813"/>
                      <a:gd name="T22" fmla="*/ 1 w 256"/>
                      <a:gd name="T23" fmla="*/ 36639 h 813"/>
                      <a:gd name="T24" fmla="*/ 1 w 256"/>
                      <a:gd name="T25" fmla="*/ 29743 h 813"/>
                      <a:gd name="T26" fmla="*/ 1 w 256"/>
                      <a:gd name="T27" fmla="*/ 22376 h 813"/>
                      <a:gd name="T28" fmla="*/ 1 w 256"/>
                      <a:gd name="T29" fmla="*/ 15439 h 813"/>
                      <a:gd name="T30" fmla="*/ 1 w 256"/>
                      <a:gd name="T31" fmla="*/ 8401 h 813"/>
                      <a:gd name="T32" fmla="*/ 1 w 256"/>
                      <a:gd name="T33" fmla="*/ 1439 h 813"/>
                      <a:gd name="T34" fmla="*/ 1 w 256"/>
                      <a:gd name="T35" fmla="*/ 0 h 81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56"/>
                      <a:gd name="T55" fmla="*/ 0 h 813"/>
                      <a:gd name="T56" fmla="*/ 256 w 256"/>
                      <a:gd name="T57" fmla="*/ 813 h 81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56" h="813">
                        <a:moveTo>
                          <a:pt x="198" y="813"/>
                        </a:moveTo>
                        <a:cubicBezTo>
                          <a:pt x="168" y="804"/>
                          <a:pt x="6" y="779"/>
                          <a:pt x="16" y="763"/>
                        </a:cubicBezTo>
                        <a:cubicBezTo>
                          <a:pt x="26" y="747"/>
                          <a:pt x="256" y="729"/>
                          <a:pt x="256" y="713"/>
                        </a:cubicBezTo>
                        <a:cubicBezTo>
                          <a:pt x="256" y="696"/>
                          <a:pt x="16" y="679"/>
                          <a:pt x="16" y="662"/>
                        </a:cubicBezTo>
                        <a:cubicBezTo>
                          <a:pt x="16" y="646"/>
                          <a:pt x="256" y="629"/>
                          <a:pt x="256" y="612"/>
                        </a:cubicBezTo>
                        <a:cubicBezTo>
                          <a:pt x="256" y="595"/>
                          <a:pt x="16" y="579"/>
                          <a:pt x="16" y="562"/>
                        </a:cubicBezTo>
                        <a:cubicBezTo>
                          <a:pt x="16" y="545"/>
                          <a:pt x="256" y="529"/>
                          <a:pt x="256" y="512"/>
                        </a:cubicBezTo>
                        <a:cubicBezTo>
                          <a:pt x="256" y="495"/>
                          <a:pt x="16" y="478"/>
                          <a:pt x="16" y="462"/>
                        </a:cubicBezTo>
                        <a:cubicBezTo>
                          <a:pt x="16" y="445"/>
                          <a:pt x="256" y="428"/>
                          <a:pt x="256" y="411"/>
                        </a:cubicBezTo>
                        <a:cubicBezTo>
                          <a:pt x="256" y="395"/>
                          <a:pt x="16" y="378"/>
                          <a:pt x="16" y="361"/>
                        </a:cubicBezTo>
                        <a:cubicBezTo>
                          <a:pt x="16" y="344"/>
                          <a:pt x="256" y="328"/>
                          <a:pt x="256" y="311"/>
                        </a:cubicBezTo>
                        <a:cubicBezTo>
                          <a:pt x="256" y="294"/>
                          <a:pt x="16" y="278"/>
                          <a:pt x="16" y="261"/>
                        </a:cubicBezTo>
                        <a:cubicBezTo>
                          <a:pt x="16" y="244"/>
                          <a:pt x="256" y="227"/>
                          <a:pt x="256" y="211"/>
                        </a:cubicBezTo>
                        <a:cubicBezTo>
                          <a:pt x="256" y="194"/>
                          <a:pt x="16" y="177"/>
                          <a:pt x="16" y="160"/>
                        </a:cubicBezTo>
                        <a:cubicBezTo>
                          <a:pt x="16" y="144"/>
                          <a:pt x="256" y="127"/>
                          <a:pt x="256" y="110"/>
                        </a:cubicBezTo>
                        <a:cubicBezTo>
                          <a:pt x="256" y="93"/>
                          <a:pt x="32" y="77"/>
                          <a:pt x="16" y="60"/>
                        </a:cubicBezTo>
                        <a:cubicBezTo>
                          <a:pt x="0" y="43"/>
                          <a:pt x="137" y="20"/>
                          <a:pt x="160" y="10"/>
                        </a:cubicBezTo>
                        <a:cubicBezTo>
                          <a:pt x="183" y="0"/>
                          <a:pt x="154" y="2"/>
                          <a:pt x="152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 type="triangle" w="med" len="med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2C5DB60-EF9C-4339-B45C-CC2104A0677D}"/>
                  </a:ext>
                </a:extLst>
              </p:cNvPr>
              <p:cNvSpPr txBox="1"/>
              <p:nvPr/>
            </p:nvSpPr>
            <p:spPr>
              <a:xfrm>
                <a:off x="-65918" y="3426796"/>
                <a:ext cx="1176850" cy="63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PAE</a:t>
                </a:r>
              </a:p>
              <a:p>
                <a:pPr algn="ctr"/>
                <a:r>
                  <a:rPr lang="en-US" sz="13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dielectric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2122018-E2B8-450C-AC26-9B901CCC8B18}"/>
                  </a:ext>
                </a:extLst>
              </p:cNvPr>
              <p:cNvSpPr txBox="1"/>
              <p:nvPr/>
            </p:nvSpPr>
            <p:spPr>
              <a:xfrm>
                <a:off x="71890" y="4494541"/>
                <a:ext cx="1692683" cy="630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Transparent ITO/glass gate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9849C3F-F776-47BB-A4E5-A7F6623A01E6}"/>
                  </a:ext>
                </a:extLst>
              </p:cNvPr>
              <p:cNvSpPr txBox="1"/>
              <p:nvPr/>
            </p:nvSpPr>
            <p:spPr>
              <a:xfrm>
                <a:off x="3322969" y="2474144"/>
                <a:ext cx="1078300" cy="63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Polymer</a:t>
                </a:r>
              </a:p>
              <a:p>
                <a:r>
                  <a:rPr lang="en-US" sz="13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channel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E80291-E39C-495D-92FD-D7E31DF94016}"/>
                </a:ext>
              </a:extLst>
            </p:cNvPr>
            <p:cNvSpPr/>
            <p:nvPr/>
          </p:nvSpPr>
          <p:spPr>
            <a:xfrm>
              <a:off x="5507397" y="1607167"/>
              <a:ext cx="3399452" cy="152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EB58779-32AD-49B5-9CFD-1FB3FE7D4035}"/>
                </a:ext>
              </a:extLst>
            </p:cNvPr>
            <p:cNvGrpSpPr/>
            <p:nvPr/>
          </p:nvGrpSpPr>
          <p:grpSpPr>
            <a:xfrm>
              <a:off x="5907097" y="1552026"/>
              <a:ext cx="525210" cy="1298328"/>
              <a:chOff x="4934788" y="2362617"/>
              <a:chExt cx="1008112" cy="2492070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48E3F125-D8BE-462B-97B1-6BE982BAC0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540000">
                <a:off x="5638060" y="4355775"/>
                <a:ext cx="179980" cy="1800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7800" h="203200"/>
                <a:bevelB w="177800" h="196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4" name="Picture 2" descr="C:\Users\pandu\Desktop\6.bmp">
                <a:extLst>
                  <a:ext uri="{FF2B5EF4-FFF2-40B4-BE49-F238E27FC236}">
                    <a16:creationId xmlns:a16="http://schemas.microsoft.com/office/drawing/2014/main" id="{4ADDBBA7-8A8E-459B-8B7E-9DF125D41D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4788" y="2362617"/>
                <a:ext cx="1008112" cy="2492070"/>
              </a:xfrm>
              <a:prstGeom prst="rect">
                <a:avLst/>
              </a:prstGeom>
              <a:noFill/>
            </p:spPr>
          </p:pic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442AC29-3EBF-4B2E-B370-796577AB831A}"/>
                </a:ext>
              </a:extLst>
            </p:cNvPr>
            <p:cNvGrpSpPr/>
            <p:nvPr/>
          </p:nvGrpSpPr>
          <p:grpSpPr>
            <a:xfrm>
              <a:off x="7502331" y="1718986"/>
              <a:ext cx="1404518" cy="1057030"/>
              <a:chOff x="7872263" y="626931"/>
              <a:chExt cx="2695893" cy="2028909"/>
            </a:xfrm>
          </p:grpSpPr>
          <p:pic>
            <p:nvPicPr>
              <p:cNvPr id="140" name="Picture 5" descr="C:\Users\pandu\Desktop\cis-VMD-3.bmp">
                <a:extLst>
                  <a:ext uri="{FF2B5EF4-FFF2-40B4-BE49-F238E27FC236}">
                    <a16:creationId xmlns:a16="http://schemas.microsoft.com/office/drawing/2014/main" id="{5447B0A3-0ACA-4375-A523-3A8FE84EDE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8205755" y="293439"/>
                <a:ext cx="2028909" cy="2695893"/>
              </a:xfrm>
              <a:prstGeom prst="rect">
                <a:avLst/>
              </a:prstGeom>
              <a:noFill/>
            </p:spPr>
          </p:pic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E2FDC402-CC5C-4D58-8F0A-016AF82B30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12970" y="818613"/>
                <a:ext cx="179980" cy="1800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7800" h="203200"/>
                <a:bevelB w="177800" h="196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5" name="Group 300">
              <a:extLst>
                <a:ext uri="{FF2B5EF4-FFF2-40B4-BE49-F238E27FC236}">
                  <a16:creationId xmlns:a16="http://schemas.microsoft.com/office/drawing/2014/main" id="{1A42540F-BBDD-4072-A061-F2572A88314F}"/>
                </a:ext>
              </a:extLst>
            </p:cNvPr>
            <p:cNvGrpSpPr/>
            <p:nvPr/>
          </p:nvGrpSpPr>
          <p:grpSpPr>
            <a:xfrm>
              <a:off x="6594718" y="1856211"/>
              <a:ext cx="1305877" cy="840322"/>
              <a:chOff x="6477782" y="2783528"/>
              <a:chExt cx="1835696" cy="1181256"/>
            </a:xfrm>
          </p:grpSpPr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88F26AF-C04A-4A5B-B96D-C05226DC21BC}"/>
                  </a:ext>
                </a:extLst>
              </p:cNvPr>
              <p:cNvSpPr txBox="1"/>
              <p:nvPr/>
            </p:nvSpPr>
            <p:spPr>
              <a:xfrm>
                <a:off x="6699354" y="2783528"/>
                <a:ext cx="1507232" cy="41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365 nm</a:t>
                </a:r>
                <a:endParaRPr lang="en-IN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82CE312-270E-42E7-ACDC-82EABAF19407}"/>
                  </a:ext>
                </a:extLst>
              </p:cNvPr>
              <p:cNvSpPr txBox="1"/>
              <p:nvPr/>
            </p:nvSpPr>
            <p:spPr>
              <a:xfrm>
                <a:off x="6477782" y="3553769"/>
                <a:ext cx="1835696" cy="41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 &gt; 400</a:t>
                </a:r>
                <a:r>
                  <a:rPr lang="en-US" sz="13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nm</a:t>
                </a:r>
              </a:p>
            </p:txBody>
          </p:sp>
          <p:sp>
            <p:nvSpPr>
              <p:cNvPr id="148" name="Right Arrow 266">
                <a:extLst>
                  <a:ext uri="{FF2B5EF4-FFF2-40B4-BE49-F238E27FC236}">
                    <a16:creationId xmlns:a16="http://schemas.microsoft.com/office/drawing/2014/main" id="{01132845-AECF-460E-9D36-463A9E82551C}"/>
                  </a:ext>
                </a:extLst>
              </p:cNvPr>
              <p:cNvSpPr/>
              <p:nvPr/>
            </p:nvSpPr>
            <p:spPr>
              <a:xfrm rot="10800000">
                <a:off x="6801398" y="3401369"/>
                <a:ext cx="792000" cy="76200"/>
              </a:xfrm>
              <a:prstGeom prst="rightArrow">
                <a:avLst/>
              </a:prstGeom>
              <a:solidFill>
                <a:srgbClr val="0000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Right Arrow 267">
                <a:extLst>
                  <a:ext uri="{FF2B5EF4-FFF2-40B4-BE49-F238E27FC236}">
                    <a16:creationId xmlns:a16="http://schemas.microsoft.com/office/drawing/2014/main" id="{588DF1CC-1BD4-46B2-A54C-71379E42CB67}"/>
                  </a:ext>
                </a:extLst>
              </p:cNvPr>
              <p:cNvSpPr/>
              <p:nvPr/>
            </p:nvSpPr>
            <p:spPr>
              <a:xfrm>
                <a:off x="6822270" y="3248968"/>
                <a:ext cx="792000" cy="76200"/>
              </a:xfrm>
              <a:prstGeom prst="rightArrow">
                <a:avLst/>
              </a:prstGeom>
              <a:solidFill>
                <a:srgbClr val="0000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1D23212-887F-4C4D-AC98-B9CC9990454E}"/>
                </a:ext>
              </a:extLst>
            </p:cNvPr>
            <p:cNvSpPr txBox="1"/>
            <p:nvPr/>
          </p:nvSpPr>
          <p:spPr>
            <a:xfrm>
              <a:off x="5517758" y="1778226"/>
              <a:ext cx="51373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PAE</a:t>
              </a:r>
            </a:p>
          </p:txBody>
        </p:sp>
        <p:sp>
          <p:nvSpPr>
            <p:cNvPr id="5" name="Right Arrow 4"/>
            <p:cNvSpPr/>
            <p:nvPr/>
          </p:nvSpPr>
          <p:spPr>
            <a:xfrm rot="19702069">
              <a:off x="6585767" y="4727622"/>
              <a:ext cx="255288" cy="18042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ight Arrow 134"/>
            <p:cNvSpPr/>
            <p:nvPr/>
          </p:nvSpPr>
          <p:spPr>
            <a:xfrm rot="7943193">
              <a:off x="8006030" y="3603144"/>
              <a:ext cx="255288" cy="180427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ight Arrow 135"/>
            <p:cNvSpPr/>
            <p:nvPr/>
          </p:nvSpPr>
          <p:spPr>
            <a:xfrm rot="455107">
              <a:off x="6116387" y="3963760"/>
              <a:ext cx="255288" cy="180427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94811" y="2798540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59765" y="276673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240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303</Words>
  <Application>Microsoft Macintosh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Optically Reconfigurable Dielectrics in Ultra-Thin Transistors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Light-induced reconfiguration of dielectric in ultra-thin transistor</dc:title>
  <dc:creator>Lincoln James Lauhon</dc:creator>
  <cp:lastModifiedBy>Microsoft Office User</cp:lastModifiedBy>
  <cp:revision>23</cp:revision>
  <dcterms:created xsi:type="dcterms:W3CDTF">2019-03-26T13:22:06Z</dcterms:created>
  <dcterms:modified xsi:type="dcterms:W3CDTF">2019-05-06T18:19:05Z</dcterms:modified>
</cp:coreProperties>
</file>