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4674"/>
  </p:normalViewPr>
  <p:slideViewPr>
    <p:cSldViewPr snapToGrid="0" snapToObjects="1">
      <p:cViewPr varScale="1">
        <p:scale>
          <a:sx n="115" d="100"/>
          <a:sy n="115" d="100"/>
        </p:scale>
        <p:origin x="3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e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5/24/2017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smtClean="0">
                <a:solidFill>
                  <a:schemeClr val="tx1"/>
                </a:solidFill>
              </a:rPr>
              <a:t>Hybrid Cell-Like Vesicular Assemblies from Bacterial Membranes and Synthetic Components</a:t>
            </a:r>
            <a:endParaRPr lang="en-US" sz="1800" b="1" dirty="0">
              <a:solidFill>
                <a:schemeClr val="tx1"/>
              </a:solidFill>
            </a:endParaRPr>
          </a:p>
        </p:txBody>
      </p:sp>
      <p:sp>
        <p:nvSpPr>
          <p:cNvPr id="7" name="Rectangle 6"/>
          <p:cNvSpPr/>
          <p:nvPr/>
        </p:nvSpPr>
        <p:spPr>
          <a:xfrm>
            <a:off x="4371035" y="1014660"/>
            <a:ext cx="3794557" cy="461665"/>
          </a:xfrm>
          <a:prstGeom prst="rect">
            <a:avLst/>
          </a:prstGeom>
        </p:spPr>
        <p:txBody>
          <a:bodyPr wrap="square" anchor="ctr">
            <a:spAutoFit/>
          </a:bodyPr>
          <a:lstStyle/>
          <a:p>
            <a:r>
              <a:rPr lang="en-US" sz="1200" b="1" dirty="0">
                <a:solidFill>
                  <a:schemeClr val="bg1"/>
                </a:solidFill>
              </a:rPr>
              <a:t>D. A. Hammer, M. L. Klein, M. </a:t>
            </a:r>
            <a:r>
              <a:rPr lang="en-US" sz="1200" b="1" dirty="0" err="1">
                <a:solidFill>
                  <a:schemeClr val="bg1"/>
                </a:solidFill>
              </a:rPr>
              <a:t>Goulian</a:t>
            </a:r>
            <a:r>
              <a:rPr lang="en-US" sz="1200" b="1" dirty="0">
                <a:solidFill>
                  <a:schemeClr val="bg1"/>
                </a:solidFill>
              </a:rPr>
              <a:t>, V. </a:t>
            </a:r>
            <a:r>
              <a:rPr lang="en-US" sz="1200" b="1" dirty="0" err="1">
                <a:solidFill>
                  <a:schemeClr val="bg1"/>
                </a:solidFill>
              </a:rPr>
              <a:t>Percec</a:t>
            </a:r>
            <a:r>
              <a:rPr lang="en-US" sz="1200" b="1" dirty="0">
                <a:solidFill>
                  <a:schemeClr val="bg1"/>
                </a:solidFill>
              </a:rPr>
              <a:t>, University of Pennsylvania</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NSF MRSEC DMR-11-20901</a:t>
            </a:r>
          </a:p>
        </p:txBody>
      </p:sp>
      <p:sp>
        <p:nvSpPr>
          <p:cNvPr id="9" name="Text Box 28"/>
          <p:cNvSpPr txBox="1">
            <a:spLocks noChangeArrowheads="1"/>
          </p:cNvSpPr>
          <p:nvPr/>
        </p:nvSpPr>
        <p:spPr bwMode="auto">
          <a:xfrm>
            <a:off x="457200" y="1724523"/>
            <a:ext cx="3892550" cy="4462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Hybrid cell-like </a:t>
            </a:r>
            <a:r>
              <a:rPr lang="en-US" sz="1400" dirty="0" smtClean="0"/>
              <a:t>vesicles </a:t>
            </a:r>
            <a:r>
              <a:rPr lang="en-US" sz="1400" dirty="0"/>
              <a:t>were prepared by </a:t>
            </a:r>
            <a:r>
              <a:rPr lang="en-US" sz="1400" dirty="0" err="1"/>
              <a:t>coassembling</a:t>
            </a:r>
            <a:r>
              <a:rPr lang="en-US" sz="1400" dirty="0"/>
              <a:t> (</a:t>
            </a:r>
            <a:r>
              <a:rPr lang="en-US" sz="1400" dirty="0" err="1"/>
              <a:t>glyco</a:t>
            </a:r>
            <a:r>
              <a:rPr lang="en-US" sz="1400" dirty="0"/>
              <a:t>)</a:t>
            </a:r>
            <a:r>
              <a:rPr lang="en-US" sz="1400" dirty="0" smtClean="0"/>
              <a:t>dendrimersomes </a:t>
            </a:r>
            <a:r>
              <a:rPr lang="en-US" sz="1400" dirty="0"/>
              <a:t>with </a:t>
            </a:r>
            <a:r>
              <a:rPr lang="en-US" sz="1400" dirty="0" smtClean="0"/>
              <a:t>bacterial membrane vesicles (BMVs) </a:t>
            </a:r>
            <a:r>
              <a:rPr lang="en-US" sz="1400" dirty="0"/>
              <a:t>derived from </a:t>
            </a:r>
            <a:r>
              <a:rPr lang="en-US" sz="1400" i="1" dirty="0" smtClean="0"/>
              <a:t>E. Coli</a:t>
            </a:r>
            <a:r>
              <a:rPr lang="en-US" sz="1400" dirty="0" smtClean="0"/>
              <a:t>. These </a:t>
            </a:r>
            <a:r>
              <a:rPr lang="en-US" sz="1400" dirty="0"/>
              <a:t>assemblies incorporated </a:t>
            </a:r>
            <a:r>
              <a:rPr lang="en-US" sz="1400" dirty="0" err="1"/>
              <a:t>transmembrane</a:t>
            </a:r>
            <a:r>
              <a:rPr lang="en-US" sz="1400" dirty="0"/>
              <a:t> proteins such as the small fusion protein </a:t>
            </a:r>
            <a:r>
              <a:rPr lang="en-US" sz="1400" dirty="0" err="1"/>
              <a:t>MgrB</a:t>
            </a:r>
            <a:r>
              <a:rPr lang="en-US" sz="1400" dirty="0"/>
              <a:t> tagged with a red fluorescent protein, </a:t>
            </a:r>
            <a:r>
              <a:rPr lang="en-US" sz="1400" dirty="0" smtClean="0"/>
              <a:t>and </a:t>
            </a:r>
            <a:r>
              <a:rPr lang="en-US" sz="1400" dirty="0" err="1" smtClean="0"/>
              <a:t>glycoconjugates</a:t>
            </a:r>
            <a:r>
              <a:rPr lang="en-US" sz="1400" dirty="0" smtClean="0"/>
              <a:t> such as lipopolysaccharides and glycoproteins from </a:t>
            </a:r>
            <a:r>
              <a:rPr lang="en-US" sz="1400" i="1" dirty="0"/>
              <a:t>E. </a:t>
            </a:r>
            <a:r>
              <a:rPr lang="en-US" sz="1400" i="1" dirty="0" smtClean="0"/>
              <a:t>Coli</a:t>
            </a:r>
            <a:r>
              <a:rPr lang="en-US" sz="1400" dirty="0" smtClean="0"/>
              <a:t>. In future work, coassembly of (</a:t>
            </a:r>
            <a:r>
              <a:rPr lang="en-US" sz="1400" dirty="0" err="1" smtClean="0"/>
              <a:t>glyco</a:t>
            </a:r>
            <a:r>
              <a:rPr lang="en-US" sz="1400" dirty="0" smtClean="0"/>
              <a:t>)dendrimersomes with mammalian including human cell membranes will be a focus with the goal of developing new systems for biomedical application.</a:t>
            </a:r>
          </a:p>
          <a:p>
            <a:pPr algn="just" eaLnBrk="1" hangingPunct="1"/>
            <a:endParaRPr lang="en-US" sz="1400" dirty="0"/>
          </a:p>
          <a:p>
            <a:pPr algn="just" eaLnBrk="1" hangingPunct="1"/>
            <a:r>
              <a:rPr lang="en-US" sz="1000" dirty="0" smtClean="0"/>
              <a:t>Q</a:t>
            </a:r>
            <a:r>
              <a:rPr lang="en-US" sz="1000" dirty="0"/>
              <a:t>. Xiao, S. S. </a:t>
            </a:r>
            <a:r>
              <a:rPr lang="en-US" sz="1000" dirty="0" err="1"/>
              <a:t>Yadavalli</a:t>
            </a:r>
            <a:r>
              <a:rPr lang="en-US" sz="1000" dirty="0"/>
              <a:t>, S. Zhang, S. E. Sherman, E. </a:t>
            </a:r>
            <a:r>
              <a:rPr lang="en-US" sz="1000" dirty="0" err="1"/>
              <a:t>Fiorin</a:t>
            </a:r>
            <a:r>
              <a:rPr lang="en-US" sz="1000" dirty="0"/>
              <a:t>, L. da Silva, D. A. Wilson, D. A. </a:t>
            </a:r>
            <a:r>
              <a:rPr lang="en-US" sz="1000" b="1" dirty="0"/>
              <a:t>Hammer</a:t>
            </a:r>
            <a:r>
              <a:rPr lang="en-US" sz="1000" dirty="0"/>
              <a:t>, S. André, H.-J. </a:t>
            </a:r>
            <a:r>
              <a:rPr lang="en-US" sz="1000" dirty="0" err="1"/>
              <a:t>Gabius</a:t>
            </a:r>
            <a:r>
              <a:rPr lang="en-US" sz="1000" dirty="0"/>
              <a:t>, M. L. </a:t>
            </a:r>
            <a:r>
              <a:rPr lang="en-US" sz="1000" b="1" dirty="0"/>
              <a:t>Klein</a:t>
            </a:r>
            <a:r>
              <a:rPr lang="en-US" sz="1000" dirty="0"/>
              <a:t>, M. </a:t>
            </a:r>
            <a:r>
              <a:rPr lang="en-US" sz="1000" b="1" dirty="0" err="1"/>
              <a:t>Goulian</a:t>
            </a:r>
            <a:r>
              <a:rPr lang="en-US" sz="1000" dirty="0"/>
              <a:t>, V. </a:t>
            </a:r>
            <a:r>
              <a:rPr lang="en-US" sz="1000" b="1" dirty="0"/>
              <a:t>Percec</a:t>
            </a:r>
            <a:r>
              <a:rPr lang="en-US" sz="1000" dirty="0"/>
              <a:t>. “Bioactive Cell-Like Hybrids Co-Assembled from (</a:t>
            </a:r>
            <a:r>
              <a:rPr lang="en-US" sz="1000" dirty="0" err="1"/>
              <a:t>Glyco</a:t>
            </a:r>
            <a:r>
              <a:rPr lang="en-US" sz="1000" dirty="0"/>
              <a:t>)Dendrimersomes with Bacterial Membranes.” </a:t>
            </a:r>
            <a:r>
              <a:rPr lang="en-US" sz="1000" i="1" dirty="0"/>
              <a:t>Proc. Natl. Acad. Sci. USA.</a:t>
            </a:r>
            <a:r>
              <a:rPr lang="en-US" sz="1000" dirty="0"/>
              <a:t> </a:t>
            </a:r>
            <a:r>
              <a:rPr lang="en-US" sz="1000" b="1" dirty="0"/>
              <a:t>113</a:t>
            </a:r>
            <a:r>
              <a:rPr lang="en-US" sz="1000" dirty="0"/>
              <a:t>, E1134–E1141(2016c). DOI: 10.1073/pnas.1525589113</a:t>
            </a:r>
          </a:p>
          <a:p>
            <a:pPr algn="just" eaLnBrk="1" hangingPunct="1"/>
            <a:endParaRPr lang="en-US" sz="1400" dirty="0"/>
          </a:p>
          <a:p>
            <a:pPr algn="just" eaLnBrk="1" hangingPunct="1"/>
            <a:endParaRPr lang="en-US" sz="1400" dirty="0"/>
          </a:p>
        </p:txBody>
      </p:sp>
      <p:sp>
        <p:nvSpPr>
          <p:cNvPr id="10" name="Text Box 34"/>
          <p:cNvSpPr txBox="1">
            <a:spLocks noChangeArrowheads="1"/>
          </p:cNvSpPr>
          <p:nvPr/>
        </p:nvSpPr>
        <p:spPr bwMode="auto">
          <a:xfrm>
            <a:off x="5188473" y="2287748"/>
            <a:ext cx="3054350" cy="3231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i="1" dirty="0"/>
              <a:t>Please insert </a:t>
            </a:r>
            <a:r>
              <a:rPr lang="en-US" sz="1200" i="1" dirty="0" smtClean="0"/>
              <a:t>one or more images </a:t>
            </a:r>
            <a:r>
              <a:rPr lang="en-US" sz="1200" i="1" dirty="0"/>
              <a:t>here.  If you need more space, you may reduce the adjacent textbox.   Please use lettering that </a:t>
            </a:r>
            <a:r>
              <a:rPr lang="en-US" sz="1200" i="1" dirty="0" smtClean="0"/>
              <a:t>is </a:t>
            </a:r>
            <a:r>
              <a:rPr lang="en-US" sz="1200" i="1" dirty="0"/>
              <a:t>not too </a:t>
            </a:r>
            <a:r>
              <a:rPr lang="en-US" sz="1200" i="1" dirty="0" smtClean="0"/>
              <a:t>small. </a:t>
            </a:r>
            <a:r>
              <a:rPr lang="en-US" sz="1200" i="1" dirty="0"/>
              <a:t>You could also insert chemical or mathematical formulas, molecular models,  etc. Visually appealing images that can be appreciated by non-experts are most desirable, but feel free to use whatever is appropriate.  Please include a very brief caption for the figures</a:t>
            </a:r>
            <a:r>
              <a:rPr lang="en-US" sz="1200" i="1" dirty="0" smtClean="0"/>
              <a:t>. </a:t>
            </a:r>
          </a:p>
          <a:p>
            <a:pPr algn="just" eaLnBrk="1" hangingPunct="1"/>
            <a:r>
              <a:rPr lang="en-US" sz="1200" i="1" dirty="0" smtClean="0"/>
              <a:t> </a:t>
            </a:r>
          </a:p>
          <a:p>
            <a:pPr algn="just" eaLnBrk="1" hangingPunct="1"/>
            <a:r>
              <a:rPr lang="en-US" sz="1200" i="1" u="sng" dirty="0" smtClean="0">
                <a:solidFill>
                  <a:srgbClr val="FF0000"/>
                </a:solidFill>
              </a:rPr>
              <a:t>Very Important</a:t>
            </a:r>
            <a:r>
              <a:rPr lang="en-US" sz="1200" i="1" dirty="0" smtClean="0"/>
              <a:t>:  New regulations require entering also “Alternative Text” for each  image or other object to make them accessible to people with visual disabilities.  Please see instructions on attached file for how to do that.</a:t>
            </a:r>
            <a:endParaRPr lang="en-US" sz="1200" i="1" dirty="0"/>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smtClean="0">
                <a:solidFill>
                  <a:srgbClr val="002060"/>
                </a:solidFill>
              </a:rPr>
              <a:t>2016</a:t>
            </a:r>
            <a:endParaRPr lang="en-US" sz="1200" b="1" dirty="0">
              <a:solidFill>
                <a:srgbClr val="002060"/>
              </a:solidFill>
            </a:endParaRPr>
          </a:p>
        </p:txBody>
      </p:sp>
      <p:pic>
        <p:nvPicPr>
          <p:cNvPr id="3" name="图片 2" descr="Illustration of the assembly of hybrid vesicles from artificial dendrimersome and natural E. Coli components." title="Figur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7559" y="1723933"/>
            <a:ext cx="4233073" cy="3914497"/>
          </a:xfrm>
          <a:prstGeom prst="rect">
            <a:avLst/>
          </a:prstGeom>
        </p:spPr>
      </p:pic>
      <p:sp>
        <p:nvSpPr>
          <p:cNvPr id="6" name="TextBox 5"/>
          <p:cNvSpPr txBox="1"/>
          <p:nvPr/>
        </p:nvSpPr>
        <p:spPr>
          <a:xfrm>
            <a:off x="4647559" y="5664063"/>
            <a:ext cx="4141163" cy="461665"/>
          </a:xfrm>
          <a:prstGeom prst="rect">
            <a:avLst/>
          </a:prstGeom>
          <a:noFill/>
        </p:spPr>
        <p:txBody>
          <a:bodyPr wrap="square" rtlCol="0">
            <a:spAutoFit/>
          </a:bodyPr>
          <a:lstStyle/>
          <a:p>
            <a:pPr algn="just"/>
            <a:r>
              <a:rPr lang="en-US" sz="1200" dirty="0" smtClean="0">
                <a:latin typeface="Arial"/>
                <a:cs typeface="Arial"/>
              </a:rPr>
              <a:t>Illustration of the assembly of hybrid vesicles from artificial </a:t>
            </a:r>
            <a:r>
              <a:rPr lang="en-US" sz="1200" dirty="0" err="1" smtClean="0">
                <a:latin typeface="Arial"/>
                <a:cs typeface="Arial"/>
              </a:rPr>
              <a:t>dendrimersome</a:t>
            </a:r>
            <a:r>
              <a:rPr lang="en-US" sz="1200" dirty="0" smtClean="0">
                <a:latin typeface="Arial"/>
                <a:cs typeface="Arial"/>
              </a:rPr>
              <a:t> and natural </a:t>
            </a:r>
            <a:r>
              <a:rPr lang="en-US" sz="1200" i="1" dirty="0" smtClean="0">
                <a:latin typeface="Arial"/>
                <a:cs typeface="Arial"/>
              </a:rPr>
              <a:t>E. Coli </a:t>
            </a:r>
            <a:r>
              <a:rPr lang="en-US" sz="1200" dirty="0" smtClean="0">
                <a:latin typeface="Arial"/>
                <a:cs typeface="Arial"/>
              </a:rPr>
              <a:t>components.</a:t>
            </a:r>
            <a:endParaRPr lang="en-US" sz="1200" dirty="0">
              <a:latin typeface="Arial"/>
              <a:cs typeface="Arial"/>
            </a:endParaRPr>
          </a:p>
        </p:txBody>
      </p:sp>
      <p:sp>
        <p:nvSpPr>
          <p:cNvPr id="11" name="Rectangle 37"/>
          <p:cNvSpPr>
            <a:spLocks noChangeArrowheads="1"/>
          </p:cNvSpPr>
          <p:nvPr/>
        </p:nvSpPr>
        <p:spPr bwMode="auto">
          <a:xfrm>
            <a:off x="4566666" y="1636446"/>
            <a:ext cx="4412742" cy="4550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888" y="110532"/>
            <a:ext cx="5468112" cy="803867"/>
          </a:xfrm>
        </p:spPr>
        <p:txBody>
          <a:bodyPr anchor="ctr"/>
          <a:lstStyle/>
          <a:p>
            <a:r>
              <a:rPr lang="en-US" sz="1800" b="1" dirty="0">
                <a:solidFill>
                  <a:schemeClr val="tx1"/>
                </a:solidFill>
              </a:rPr>
              <a:t>Hybrid Vesicles from Natural and Artificial Components</a:t>
            </a:r>
          </a:p>
        </p:txBody>
      </p:sp>
      <p:sp>
        <p:nvSpPr>
          <p:cNvPr id="7" name="Rectangle 6"/>
          <p:cNvSpPr/>
          <p:nvPr/>
        </p:nvSpPr>
        <p:spPr>
          <a:xfrm>
            <a:off x="4371035" y="1014660"/>
            <a:ext cx="4023157" cy="461665"/>
          </a:xfrm>
          <a:prstGeom prst="rect">
            <a:avLst/>
          </a:prstGeom>
        </p:spPr>
        <p:txBody>
          <a:bodyPr wrap="square" anchor="ctr">
            <a:spAutoFit/>
          </a:bodyPr>
          <a:lstStyle/>
          <a:p>
            <a:r>
              <a:rPr lang="en-US" sz="1200" b="1" dirty="0">
                <a:solidFill>
                  <a:schemeClr val="bg1"/>
                </a:solidFill>
              </a:rPr>
              <a:t>D. A. Hammer, M. L. Klein, M. </a:t>
            </a:r>
            <a:r>
              <a:rPr lang="en-US" sz="1200" b="1" dirty="0" err="1">
                <a:solidFill>
                  <a:schemeClr val="bg1"/>
                </a:solidFill>
              </a:rPr>
              <a:t>Goulian</a:t>
            </a:r>
            <a:r>
              <a:rPr lang="en-US" sz="1200" b="1" dirty="0">
                <a:solidFill>
                  <a:schemeClr val="bg1"/>
                </a:solidFill>
              </a:rPr>
              <a:t>, V. </a:t>
            </a:r>
            <a:r>
              <a:rPr lang="en-US" sz="1200" b="1" dirty="0" err="1">
                <a:solidFill>
                  <a:schemeClr val="bg1"/>
                </a:solidFill>
              </a:rPr>
              <a:t>Percec</a:t>
            </a:r>
            <a:r>
              <a:rPr lang="en-US" sz="1200" b="1" dirty="0">
                <a:solidFill>
                  <a:schemeClr val="bg1"/>
                </a:solidFill>
              </a:rPr>
              <a:t>, University of Pennsylvania</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NSF MRSEC DMR-11-20901</a:t>
            </a:r>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smtClean="0">
                <a:solidFill>
                  <a:srgbClr val="002060"/>
                </a:solidFill>
              </a:rPr>
              <a:t>2016</a:t>
            </a:r>
            <a:endParaRPr lang="en-US" sz="1200" b="1" dirty="0">
              <a:solidFill>
                <a:srgbClr val="002060"/>
              </a:solidFill>
            </a:endParaRPr>
          </a:p>
        </p:txBody>
      </p:sp>
      <p:sp>
        <p:nvSpPr>
          <p:cNvPr id="13" name="Text Box 4"/>
          <p:cNvSpPr txBox="1">
            <a:spLocks noChangeArrowheads="1"/>
          </p:cNvSpPr>
          <p:nvPr/>
        </p:nvSpPr>
        <p:spPr bwMode="auto">
          <a:xfrm>
            <a:off x="313900" y="1383992"/>
            <a:ext cx="3956348" cy="4632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zh-CN" sz="1400" b="1" dirty="0" smtClean="0"/>
              <a:t>Education</a:t>
            </a:r>
            <a:r>
              <a:rPr lang="en-US" altLang="zh-CN" sz="1400" dirty="0" smtClean="0"/>
              <a:t>: Ten summer students, undergraduates, and high school students were involved in MRSEC IRG-2 in </a:t>
            </a:r>
            <a:r>
              <a:rPr lang="en-US" altLang="zh-CN" sz="1400" dirty="0" err="1" smtClean="0"/>
              <a:t>Percec’s</a:t>
            </a:r>
            <a:r>
              <a:rPr lang="en-US" altLang="zh-CN" sz="1400" dirty="0" smtClean="0"/>
              <a:t> Lab, and contributed seven publications (2015–2017).</a:t>
            </a:r>
            <a:r>
              <a:rPr lang="en-US" altLang="zh-CN" sz="1400" dirty="0"/>
              <a:t> </a:t>
            </a:r>
            <a:r>
              <a:rPr lang="en-US" altLang="zh-CN" sz="1400" dirty="0" smtClean="0"/>
              <a:t>They include Andrea </a:t>
            </a:r>
            <a:r>
              <a:rPr lang="en-US" altLang="zh-CN" sz="1400" dirty="0"/>
              <a:t>D. Ramos </a:t>
            </a:r>
            <a:r>
              <a:rPr lang="en-US" altLang="zh-CN" sz="1400" dirty="0" smtClean="0"/>
              <a:t>Vicente, and </a:t>
            </a:r>
            <a:r>
              <a:rPr lang="en-US" altLang="zh-CN" sz="1400" dirty="0" err="1" smtClean="0"/>
              <a:t>Angely</a:t>
            </a:r>
            <a:r>
              <a:rPr lang="en-US" altLang="zh-CN" sz="1400" dirty="0" smtClean="0"/>
              <a:t> </a:t>
            </a:r>
            <a:r>
              <a:rPr lang="en-US" altLang="zh-CN" sz="1400" dirty="0"/>
              <a:t>Berrios </a:t>
            </a:r>
            <a:r>
              <a:rPr lang="en-US" altLang="zh-CN" sz="1400" dirty="0" smtClean="0"/>
              <a:t>Camacho</a:t>
            </a:r>
            <a:r>
              <a:rPr lang="en-US" altLang="zh-CN" sz="1400" dirty="0"/>
              <a:t> </a:t>
            </a:r>
            <a:r>
              <a:rPr lang="en-US" altLang="zh-CN" sz="1400" dirty="0" smtClean="0"/>
              <a:t>(Puerto Rico), Claire </a:t>
            </a:r>
            <a:r>
              <a:rPr lang="en-US" altLang="zh-CN" sz="1400" dirty="0" err="1" smtClean="0"/>
              <a:t>Murzeau</a:t>
            </a:r>
            <a:r>
              <a:rPr lang="en-US" altLang="zh-CN" sz="1400" dirty="0" smtClean="0"/>
              <a:t>, and </a:t>
            </a:r>
            <a:r>
              <a:rPr lang="en-US" altLang="zh-CN" sz="1400" dirty="0" err="1" smtClean="0"/>
              <a:t>Elodie</a:t>
            </a:r>
            <a:r>
              <a:rPr lang="en-US" altLang="zh-CN" sz="1400" dirty="0" smtClean="0"/>
              <a:t> </a:t>
            </a:r>
            <a:r>
              <a:rPr lang="en-US" altLang="zh-CN" sz="1400" dirty="0" err="1" smtClean="0"/>
              <a:t>Fiorin</a:t>
            </a:r>
            <a:r>
              <a:rPr lang="en-US" altLang="zh-CN" sz="1400" dirty="0"/>
              <a:t> </a:t>
            </a:r>
            <a:r>
              <a:rPr lang="en-US" altLang="zh-CN" sz="1400" dirty="0" smtClean="0"/>
              <a:t>(France),</a:t>
            </a:r>
            <a:r>
              <a:rPr lang="en-US" altLang="zh-CN" sz="1400" dirty="0"/>
              <a:t> </a:t>
            </a:r>
            <a:r>
              <a:rPr lang="en-US" altLang="zh-CN" sz="1400" dirty="0" smtClean="0"/>
              <a:t>Louise </a:t>
            </a:r>
            <a:r>
              <a:rPr lang="en-US" altLang="zh-CN" sz="1400" dirty="0"/>
              <a:t>da </a:t>
            </a:r>
            <a:r>
              <a:rPr lang="en-US" altLang="zh-CN" sz="1400" dirty="0" smtClean="0"/>
              <a:t>Silva</a:t>
            </a:r>
            <a:r>
              <a:rPr lang="en-US" altLang="zh-CN" sz="1400" dirty="0"/>
              <a:t> </a:t>
            </a:r>
            <a:r>
              <a:rPr lang="en-US" altLang="zh-CN" sz="1400" dirty="0" smtClean="0"/>
              <a:t>(Brazil), </a:t>
            </a:r>
            <a:r>
              <a:rPr lang="en-US" altLang="zh-CN" sz="1400" dirty="0" err="1" smtClean="0"/>
              <a:t>Xuhao</a:t>
            </a:r>
            <a:r>
              <a:rPr lang="en-US" altLang="zh-CN" sz="1400" dirty="0" smtClean="0"/>
              <a:t> Zhou (China),</a:t>
            </a:r>
            <a:r>
              <a:rPr lang="en-US" altLang="zh-CN" sz="1400" dirty="0"/>
              <a:t> </a:t>
            </a:r>
            <a:r>
              <a:rPr lang="en-US" altLang="zh-CN" sz="1400" dirty="0" smtClean="0"/>
              <a:t>Samuel </a:t>
            </a:r>
            <a:r>
              <a:rPr lang="en-US" altLang="zh-CN" sz="1400" dirty="0"/>
              <a:t>E. Sherman, </a:t>
            </a:r>
            <a:r>
              <a:rPr lang="en-US" altLang="zh-CN" sz="1400" dirty="0" smtClean="0"/>
              <a:t>Adam </a:t>
            </a:r>
            <a:r>
              <a:rPr lang="en-US" altLang="zh-CN" sz="1400" dirty="0" err="1" smtClean="0"/>
              <a:t>Muncan</a:t>
            </a:r>
            <a:r>
              <a:rPr lang="en-US" altLang="zh-CN" sz="1400" dirty="0" smtClean="0"/>
              <a:t>, and Cody </a:t>
            </a:r>
            <a:r>
              <a:rPr lang="en-US" altLang="zh-CN" sz="1400" dirty="0" err="1" smtClean="0"/>
              <a:t>Dazen</a:t>
            </a:r>
            <a:r>
              <a:rPr lang="en-US" altLang="zh-CN" sz="1400" dirty="0" smtClean="0"/>
              <a:t> (Penn Undergraduates), and Jack </a:t>
            </a:r>
            <a:r>
              <a:rPr lang="en-US" altLang="zh-CN" sz="1400" dirty="0"/>
              <a:t>D</a:t>
            </a:r>
            <a:r>
              <a:rPr lang="en-US" altLang="zh-CN" sz="1400" dirty="0" smtClean="0"/>
              <a:t>.</a:t>
            </a:r>
            <a:r>
              <a:rPr lang="en-US" altLang="zh-CN" sz="1400" dirty="0"/>
              <a:t> </a:t>
            </a:r>
            <a:r>
              <a:rPr lang="en-US" altLang="zh-CN" sz="1400" dirty="0" err="1" smtClean="0"/>
              <a:t>Rubien</a:t>
            </a:r>
            <a:r>
              <a:rPr lang="en-US" altLang="zh-CN" sz="1400" dirty="0" smtClean="0"/>
              <a:t> (High School).</a:t>
            </a:r>
            <a:endParaRPr lang="en-US" sz="1400" dirty="0"/>
          </a:p>
          <a:p>
            <a:pPr algn="just" eaLnBrk="1" hangingPunct="1">
              <a:spcAft>
                <a:spcPts val="600"/>
              </a:spcAft>
            </a:pPr>
            <a:r>
              <a:rPr lang="en-US" sz="1400" b="1" dirty="0" smtClean="0"/>
              <a:t>International Collaborations</a:t>
            </a:r>
            <a:r>
              <a:rPr lang="en-US" sz="1400" dirty="0" smtClean="0"/>
              <a:t>: Prof. Hans-Joachim </a:t>
            </a:r>
            <a:r>
              <a:rPr lang="en-US" sz="1400" dirty="0" err="1" smtClean="0"/>
              <a:t>Gabius</a:t>
            </a:r>
            <a:r>
              <a:rPr lang="en-US" sz="1400" dirty="0"/>
              <a:t> (</a:t>
            </a:r>
            <a:r>
              <a:rPr lang="en-US" sz="1400" dirty="0" smtClean="0"/>
              <a:t>Ludwig-</a:t>
            </a:r>
            <a:r>
              <a:rPr lang="en-US" sz="1400" dirty="0" err="1" smtClean="0"/>
              <a:t>Maximilians</a:t>
            </a:r>
            <a:r>
              <a:rPr lang="en-US" sz="1400" dirty="0" smtClean="0"/>
              <a:t>-University, Germany), Prof. Peter H. </a:t>
            </a:r>
            <a:r>
              <a:rPr lang="en-US" sz="1400" dirty="0" err="1" smtClean="0"/>
              <a:t>Seeberger</a:t>
            </a:r>
            <a:r>
              <a:rPr lang="en-US" sz="1400" dirty="0"/>
              <a:t> (Max Planck Institute of </a:t>
            </a:r>
            <a:r>
              <a:rPr lang="en-US" sz="1400" dirty="0" smtClean="0"/>
              <a:t>Colloids, Germany)</a:t>
            </a:r>
            <a:endParaRPr lang="en-US" sz="1400" dirty="0"/>
          </a:p>
          <a:p>
            <a:pPr algn="just" eaLnBrk="1" hangingPunct="1">
              <a:spcAft>
                <a:spcPts val="600"/>
              </a:spcAft>
            </a:pPr>
            <a:r>
              <a:rPr lang="en-US" sz="1400" b="1" dirty="0" smtClean="0"/>
              <a:t>Organization of Symposia</a:t>
            </a:r>
            <a:r>
              <a:rPr lang="en-US" sz="1400" dirty="0" smtClean="0"/>
              <a:t>: 252nd ACS National Meeting in Philadelphia: </a:t>
            </a:r>
          </a:p>
          <a:p>
            <a:pPr algn="just" eaLnBrk="1" hangingPunct="1">
              <a:spcAft>
                <a:spcPts val="600"/>
              </a:spcAft>
            </a:pPr>
            <a:r>
              <a:rPr lang="en-US" sz="1400" dirty="0" smtClean="0"/>
              <a:t>POLY</a:t>
            </a:r>
            <a:r>
              <a:rPr lang="en-US" sz="1400" dirty="0"/>
              <a:t>: Materials Genome Approach to Structure &amp; </a:t>
            </a:r>
            <a:r>
              <a:rPr lang="en-US" sz="1400" dirty="0" smtClean="0"/>
              <a:t>Function, by Prof. Virgil </a:t>
            </a:r>
            <a:r>
              <a:rPr lang="en-US" sz="1400" dirty="0" err="1" smtClean="0"/>
              <a:t>Percec</a:t>
            </a:r>
            <a:r>
              <a:rPr lang="en-US" sz="1400" dirty="0" smtClean="0"/>
              <a:t> and Prof. Michael L. Klein</a:t>
            </a:r>
            <a:endParaRPr lang="en-US" sz="1400" dirty="0"/>
          </a:p>
        </p:txBody>
      </p:sp>
      <p:pic>
        <p:nvPicPr>
          <p:cNvPr id="4" name="图片 3" descr="Summer students, undergraduates, and high school students who contributed to the project &#10;" title="Student Photo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2871" y="1683010"/>
            <a:ext cx="4040252" cy="3789446"/>
          </a:xfrm>
          <a:prstGeom prst="rect">
            <a:avLst/>
          </a:prstGeom>
        </p:spPr>
      </p:pic>
      <p:sp>
        <p:nvSpPr>
          <p:cNvPr id="10" name="TextBox 9"/>
          <p:cNvSpPr txBox="1"/>
          <p:nvPr/>
        </p:nvSpPr>
        <p:spPr>
          <a:xfrm>
            <a:off x="4787336" y="5576574"/>
            <a:ext cx="3751321" cy="461665"/>
          </a:xfrm>
          <a:prstGeom prst="rect">
            <a:avLst/>
          </a:prstGeom>
          <a:noFill/>
        </p:spPr>
        <p:txBody>
          <a:bodyPr wrap="square" rtlCol="0">
            <a:spAutoFit/>
          </a:bodyPr>
          <a:lstStyle/>
          <a:p>
            <a:pPr algn="just"/>
            <a:r>
              <a:rPr lang="en-US" sz="1200" dirty="0">
                <a:latin typeface="Arial"/>
                <a:cs typeface="Arial"/>
              </a:rPr>
              <a:t>S</a:t>
            </a:r>
            <a:r>
              <a:rPr lang="en-US" sz="1200" dirty="0" smtClean="0">
                <a:latin typeface="Arial"/>
                <a:cs typeface="Arial"/>
              </a:rPr>
              <a:t>ummer students, undergraduates, and high school students who contributed to the project </a:t>
            </a:r>
            <a:endParaRPr lang="en-US" sz="1200" dirty="0">
              <a:latin typeface="Arial"/>
              <a:cs typeface="Arial"/>
            </a:endParaRPr>
          </a:p>
        </p:txBody>
      </p:sp>
      <p:sp>
        <p:nvSpPr>
          <p:cNvPr id="9" name="Rectangle 37"/>
          <p:cNvSpPr>
            <a:spLocks noChangeArrowheads="1"/>
          </p:cNvSpPr>
          <p:nvPr/>
        </p:nvSpPr>
        <p:spPr bwMode="auto">
          <a:xfrm>
            <a:off x="4566666" y="1600201"/>
            <a:ext cx="4202430" cy="44805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738467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11885</TotalTime>
  <Words>543</Words>
  <Application>Microsoft Office PowerPoint</Application>
  <PresentationFormat>On-screen Show (4:3)</PresentationFormat>
  <Paragraphs>20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宋体</vt:lpstr>
      <vt:lpstr>Arial</vt:lpstr>
      <vt:lpstr>News Gothic MT</vt:lpstr>
      <vt:lpstr>Wingdings 2</vt:lpstr>
      <vt:lpstr>Breeze</vt:lpstr>
      <vt:lpstr>Hybrid Cell-Like Vesicular Assemblies from Bacterial Membranes and Synthetic Components</vt:lpstr>
      <vt:lpstr>Hybrid Vesicles from Natural and Artificial Components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FELICE MACERA</cp:lastModifiedBy>
  <cp:revision>44</cp:revision>
  <cp:lastPrinted>2016-08-01T15:14:13Z</cp:lastPrinted>
  <dcterms:created xsi:type="dcterms:W3CDTF">2016-07-19T18:16:54Z</dcterms:created>
  <dcterms:modified xsi:type="dcterms:W3CDTF">2017-05-24T16:03:34Z</dcterms:modified>
  <cp:category/>
</cp:coreProperties>
</file>