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4B0EEA-ECCE-4209-9232-9D034D0A67BE}" v="27" dt="2025-04-11T23:39:54.5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8" autoAdjust="0"/>
    <p:restoredTop sz="70172" autoAdjust="0"/>
  </p:normalViewPr>
  <p:slideViewPr>
    <p:cSldViewPr snapToGrid="0" snapToObjects="1">
      <p:cViewPr varScale="1">
        <p:scale>
          <a:sx n="83" d="100"/>
          <a:sy n="83" d="100"/>
        </p:scale>
        <p:origin x="1912" y="192"/>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5/12/25</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5/12/25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doi.org/10.1021/acs.nanolett.4c05885"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defRPr sz="1400">
                <a:latin typeface="Helvetica Neue"/>
                <a:ea typeface="Helvetica Neue"/>
                <a:cs typeface="Helvetica Neue"/>
                <a:sym typeface="Helvetica Neue"/>
              </a:defRPr>
            </a:pPr>
            <a:r>
              <a:rPr lang="en-US" sz="1200" b="1" dirty="0">
                <a:solidFill>
                  <a:schemeClr val="tx1"/>
                </a:solidFill>
                <a:latin typeface="+mn-lt"/>
              </a:rPr>
              <a:t>What Has Been Achieved: </a:t>
            </a:r>
            <a:r>
              <a:rPr lang="en-US" sz="1200" dirty="0">
                <a:solidFill>
                  <a:schemeClr val="tx1"/>
                </a:solidFill>
                <a:latin typeface="+mn-lt"/>
              </a:rPr>
              <a:t>IRG1 has uncovered the impact of molecular orientation on m-terphenyl isocyanide ligand (CNAr</a:t>
            </a:r>
            <a:r>
              <a:rPr lang="en-US" sz="1400" dirty="0">
                <a:solidFill>
                  <a:schemeClr val="tx1"/>
                </a:solidFill>
                <a:latin typeface="+mn-lt"/>
              </a:rPr>
              <a:t>Mes2)</a:t>
            </a:r>
            <a:r>
              <a:rPr lang="en-US" sz="1200" dirty="0">
                <a:solidFill>
                  <a:schemeClr val="tx1"/>
                </a:solidFill>
                <a:latin typeface="+mn-lt"/>
              </a:rPr>
              <a:t> binding to metal nanocrystals using surface-enhanced Raman spectroscopy (SERS), where molecular motions are amplified when aligned with the optical near-field. This is further confirmed by scanning tunneling microscopy and density functional theory (DFT) calculations of </a:t>
            </a:r>
            <a:r>
              <a:rPr lang="en-US" sz="1800" dirty="0">
                <a:solidFill>
                  <a:schemeClr val="tx1"/>
                </a:solidFill>
                <a:latin typeface="+mn-lt"/>
              </a:rPr>
              <a:t>CNAr</a:t>
            </a:r>
            <a:r>
              <a:rPr lang="en-US" sz="2000" dirty="0">
                <a:solidFill>
                  <a:schemeClr val="tx1"/>
                </a:solidFill>
                <a:latin typeface="+mn-lt"/>
              </a:rPr>
              <a:t>Mes2 bound to model Au(111) and Ag(111) surfaces. </a:t>
            </a:r>
            <a:r>
              <a:rPr lang="en-US" sz="1800" dirty="0">
                <a:effectLst/>
                <a:latin typeface="Arial" panose="020B0604020202020204" pitchFamily="34" charset="0"/>
                <a:ea typeface="Times New Roman" panose="02020603050405020304" pitchFamily="18" charset="0"/>
              </a:rPr>
              <a:t>Observation of ring breathing motions indicate that CNAr</a:t>
            </a:r>
            <a:r>
              <a:rPr lang="en-US" sz="1800" baseline="30000" dirty="0">
                <a:effectLst/>
                <a:latin typeface="Arial" panose="020B0604020202020204" pitchFamily="34" charset="0"/>
                <a:ea typeface="Times New Roman" panose="02020603050405020304" pitchFamily="18" charset="0"/>
              </a:rPr>
              <a:t>Mes2</a:t>
            </a:r>
            <a:r>
              <a:rPr lang="en-US" sz="1800" dirty="0">
                <a:effectLst/>
                <a:latin typeface="Arial" panose="020B0604020202020204" pitchFamily="34" charset="0"/>
                <a:ea typeface="Times New Roman" panose="02020603050405020304" pitchFamily="18" charset="0"/>
              </a:rPr>
              <a:t> adopts strikingly different orientations on Au versus Ag: vertical adsorption geometry on Au and a planar adsorption geometry on Ag.</a:t>
            </a:r>
            <a:endParaRPr lang="en-US" sz="1200" dirty="0">
              <a:solidFill>
                <a:schemeClr val="tx1"/>
              </a:solidFill>
              <a:latin typeface="+mn-lt"/>
            </a:endParaRPr>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200" dirty="0">
                <a:solidFill>
                  <a:schemeClr val="tx1"/>
                </a:solidFill>
                <a:latin typeface="+mn-lt"/>
              </a:rPr>
              <a:t>Surface ligands are critical in determining the chemical and physical properties of nanocrystals and nanoparticles. However, site-selectivity and preferential binding of these ligands are poorly understood. </a:t>
            </a:r>
            <a:r>
              <a:rPr lang="en-US" sz="1200" b="0" dirty="0">
                <a:solidFill>
                  <a:schemeClr val="tx1"/>
                </a:solidFill>
                <a:latin typeface="+mn-lt"/>
              </a:rPr>
              <a:t>These results </a:t>
            </a:r>
            <a:r>
              <a:rPr lang="en-US" sz="1200" dirty="0">
                <a:solidFill>
                  <a:schemeClr val="tx1"/>
                </a:solidFill>
                <a:latin typeface="+mn-lt"/>
              </a:rPr>
              <a:t>provide new insights into the molecule-surface interactions of m-terphenyl isocyanide ligands and how </a:t>
            </a:r>
            <a:r>
              <a:rPr lang="en-US" sz="1200" dirty="0" err="1">
                <a:solidFill>
                  <a:schemeClr val="tx1"/>
                </a:solidFill>
                <a:latin typeface="+mn-lt"/>
              </a:rPr>
              <a:t>sterics</a:t>
            </a:r>
            <a:r>
              <a:rPr lang="en-US" sz="1200" dirty="0">
                <a:solidFill>
                  <a:schemeClr val="tx1"/>
                </a:solidFill>
                <a:latin typeface="+mn-lt"/>
              </a:rPr>
              <a:t> interactions can be used to design </a:t>
            </a:r>
            <a:r>
              <a:rPr lang="en-US" sz="1200" dirty="0" err="1">
                <a:solidFill>
                  <a:schemeClr val="tx1"/>
                </a:solidFill>
                <a:latin typeface="+mn-lt"/>
              </a:rPr>
              <a:t>chemoselectivity</a:t>
            </a:r>
            <a:r>
              <a:rPr lang="en-US" sz="1200" dirty="0">
                <a:solidFill>
                  <a:schemeClr val="tx1"/>
                </a:solidFill>
                <a:latin typeface="+mn-lt"/>
              </a:rPr>
              <a:t> in ligand binding. </a:t>
            </a: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b="0" dirty="0">
                <a:solidFill>
                  <a:schemeClr val="tx1"/>
                </a:solidFill>
                <a:latin typeface="+mn-lt"/>
              </a:rPr>
              <a:t>These</a:t>
            </a:r>
            <a:r>
              <a:rPr lang="en-US" sz="1200" b="1" dirty="0">
                <a:solidFill>
                  <a:schemeClr val="tx1"/>
                </a:solidFill>
                <a:latin typeface="+mn-lt"/>
              </a:rPr>
              <a:t> </a:t>
            </a:r>
            <a:r>
              <a:rPr lang="en-US" sz="1200" b="0" dirty="0">
                <a:solidFill>
                  <a:schemeClr val="tx1"/>
                </a:solidFill>
                <a:latin typeface="+mn-lt"/>
              </a:rPr>
              <a:t>results</a:t>
            </a:r>
            <a:r>
              <a:rPr lang="en-US" sz="1200" b="1" dirty="0">
                <a:solidFill>
                  <a:schemeClr val="tx1"/>
                </a:solidFill>
                <a:latin typeface="+mn-lt"/>
              </a:rPr>
              <a:t> </a:t>
            </a:r>
            <a:r>
              <a:rPr lang="en-US" sz="1200" b="0" dirty="0">
                <a:solidFill>
                  <a:schemeClr val="tx1"/>
                </a:solidFill>
                <a:latin typeface="+mn-lt"/>
              </a:rPr>
              <a:t>will enable the synthesis of new nanoscale building blocks for self-assembly that bridge the chemical spectrum between metal nanoparticles (non-specific binding) and proteins (specific binding). Metal nanoparticles are typically functionalized with homogeneous ligand shells. </a:t>
            </a:r>
            <a:r>
              <a:rPr lang="en-US" sz="1200" dirty="0">
                <a:solidFill>
                  <a:schemeClr val="tx1"/>
                </a:solidFill>
                <a:latin typeface="+mn-lt"/>
              </a:rPr>
              <a:t>The ability to tune both ligand binding energetics and molecular orientation can be exploited for the synthesis of patchy or surface-patterned nanocrystals. </a:t>
            </a:r>
          </a:p>
          <a:p>
            <a:pPr algn="l">
              <a:buNone/>
            </a:pPr>
            <a:r>
              <a:rPr lang="en-US" sz="1200" b="1" dirty="0">
                <a:solidFill>
                  <a:schemeClr val="tx1"/>
                </a:solidFill>
                <a:latin typeface="+mn-lt"/>
              </a:rPr>
              <a:t>Where the findings are published: </a:t>
            </a:r>
            <a:r>
              <a:rPr lang="en-US" b="0" i="0" dirty="0">
                <a:solidFill>
                  <a:srgbClr val="000000"/>
                </a:solidFill>
                <a:effectLst/>
                <a:latin typeface="Roboto" panose="02000000000000000000" pitchFamily="2" charset="0"/>
              </a:rPr>
              <a:t>Liya Bi, Yufei Wang, Zhe Wang, Alexandria Do, Alexander Fuqua, Krista P. Balto, </a:t>
            </a:r>
            <a:r>
              <a:rPr lang="en-US" b="0" i="0" dirty="0" err="1">
                <a:solidFill>
                  <a:srgbClr val="000000"/>
                </a:solidFill>
                <a:effectLst/>
                <a:latin typeface="Roboto" panose="02000000000000000000" pitchFamily="2" charset="0"/>
              </a:rPr>
              <a:t>Yanning</a:t>
            </a:r>
            <a:r>
              <a:rPr lang="en-US" b="0" i="0" dirty="0">
                <a:solidFill>
                  <a:srgbClr val="000000"/>
                </a:solidFill>
                <a:effectLst/>
                <a:latin typeface="Roboto" panose="02000000000000000000" pitchFamily="2" charset="0"/>
              </a:rPr>
              <a:t> Zhang, Joshua S. Figueroa, Tod A. Pascal, Andrea R. Tao, and Shaowei Li. </a:t>
            </a:r>
            <a:r>
              <a:rPr lang="en-US" b="0" i="1" dirty="0">
                <a:solidFill>
                  <a:srgbClr val="000000"/>
                </a:solidFill>
                <a:effectLst/>
                <a:latin typeface="Roboto" panose="02000000000000000000" pitchFamily="2" charset="0"/>
              </a:rPr>
              <a:t>Nano Letters</a:t>
            </a:r>
            <a:r>
              <a:rPr lang="en-US" b="0" i="0" dirty="0">
                <a:solidFill>
                  <a:srgbClr val="000000"/>
                </a:solidFill>
                <a:effectLst/>
                <a:latin typeface="Roboto" panose="02000000000000000000" pitchFamily="2" charset="0"/>
              </a:rPr>
              <a:t> </a:t>
            </a:r>
            <a:r>
              <a:rPr lang="en-US" b="1" i="0" dirty="0">
                <a:solidFill>
                  <a:srgbClr val="000000"/>
                </a:solidFill>
                <a:effectLst/>
                <a:latin typeface="Roboto" panose="02000000000000000000" pitchFamily="2" charset="0"/>
              </a:rPr>
              <a:t>2025</a:t>
            </a:r>
            <a:r>
              <a:rPr lang="en-US" b="0" i="0" dirty="0">
                <a:solidFill>
                  <a:srgbClr val="000000"/>
                </a:solidFill>
                <a:effectLst/>
                <a:latin typeface="Roboto" panose="02000000000000000000" pitchFamily="2" charset="0"/>
              </a:rPr>
              <a:t> </a:t>
            </a:r>
            <a:r>
              <a:rPr lang="en-US" b="0" i="1" dirty="0">
                <a:solidFill>
                  <a:srgbClr val="000000"/>
                </a:solidFill>
                <a:effectLst/>
                <a:latin typeface="Roboto" panose="02000000000000000000" pitchFamily="2" charset="0"/>
              </a:rPr>
              <a:t>25</a:t>
            </a:r>
            <a:r>
              <a:rPr lang="en-US" b="0" i="0" dirty="0">
                <a:solidFill>
                  <a:srgbClr val="000000"/>
                </a:solidFill>
                <a:effectLst/>
                <a:latin typeface="Roboto" panose="02000000000000000000" pitchFamily="2" charset="0"/>
              </a:rPr>
              <a:t> (5), 2027-2033</a:t>
            </a:r>
            <a:r>
              <a:rPr lang="en-US" sz="1200" b="0" dirty="0">
                <a:solidFill>
                  <a:schemeClr val="tx1"/>
                </a:solidFill>
                <a:latin typeface="+mn-lt"/>
              </a:rPr>
              <a:t>. </a:t>
            </a:r>
            <a:r>
              <a:rPr lang="en-US" b="0" i="0" u="none" strike="noStrike" dirty="0">
                <a:solidFill>
                  <a:srgbClr val="3361B8"/>
                </a:solidFill>
                <a:effectLst/>
                <a:latin typeface="Roboto" panose="02000000000000000000" pitchFamily="2" charset="0"/>
                <a:hlinkClick r:id="rId3" tooltip="DOI URL"/>
              </a:rPr>
              <a:t>https://doi.org/10.1021/acs.nanolett.4c05885</a:t>
            </a:r>
            <a:endParaRPr lang="en-US" sz="1200" b="0" dirty="0">
              <a:solidFill>
                <a:schemeClr val="tx1"/>
              </a:solidFill>
              <a:latin typeface="+mn-lt"/>
            </a:endParaRPr>
          </a:p>
          <a:p>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5/12/25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5/12/25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5/12/25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818375" y="151087"/>
            <a:ext cx="7759108" cy="566719"/>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b="1" dirty="0">
                <a:solidFill>
                  <a:srgbClr val="C00000"/>
                </a:solidFill>
                <a:latin typeface="Arial" panose="020B0604020202020204" pitchFamily="34" charset="0"/>
                <a:cs typeface="Arial" panose="020B0604020202020204" pitchFamily="34" charset="0"/>
              </a:rPr>
              <a:t>IRG1: Modification of Plasmonic Nanocrystals with Sterically-Encumbered Isocyanide Ligands</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53998"/>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UC San Diego MRSEC </a:t>
            </a:r>
          </a:p>
          <a:p>
            <a:r>
              <a:rPr lang="en-US" sz="1400" b="1" dirty="0">
                <a:latin typeface="Arial" panose="020B0604020202020204" pitchFamily="34" charset="0"/>
                <a:cs typeface="Arial" panose="020B0604020202020204" pitchFamily="34" charset="0"/>
              </a:rPr>
              <a:t>DMR-2011921</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5186192" y="845156"/>
            <a:ext cx="7040251" cy="338554"/>
          </a:xfrm>
          <a:prstGeom prst="rect">
            <a:avLst/>
          </a:prstGeom>
          <a:noFill/>
        </p:spPr>
        <p:txBody>
          <a:bodyPr wrap="square" rtlCol="0">
            <a:spAutoFit/>
          </a:bodyPr>
          <a:lstStyle/>
          <a:p>
            <a:r>
              <a:rPr lang="en-US" sz="1600" b="1" dirty="0">
                <a:latin typeface="Arial" panose="020B0604020202020204" pitchFamily="34" charset="0"/>
                <a:cs typeface="Arial" panose="020B0604020202020204" pitchFamily="34" charset="0"/>
              </a:rPr>
              <a:t>Joshua Figueroa, Tod Pascal, Shaowei Li, </a:t>
            </a:r>
            <a:r>
              <a:rPr lang="en-US" sz="1600" b="1">
                <a:latin typeface="Arial" panose="020B0604020202020204" pitchFamily="34" charset="0"/>
                <a:cs typeface="Arial" panose="020B0604020202020204" pitchFamily="34" charset="0"/>
              </a:rPr>
              <a:t>Andrea Tao: </a:t>
            </a:r>
            <a:r>
              <a:rPr lang="en-US" sz="1600" b="1" dirty="0">
                <a:latin typeface="Arial" panose="020B0604020202020204" pitchFamily="34" charset="0"/>
                <a:cs typeface="Arial" panose="020B0604020202020204" pitchFamily="34" charset="0"/>
              </a:rPr>
              <a:t>UC San Diego</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397214" y="1183710"/>
            <a:ext cx="4832217" cy="3754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defTabSz="914400">
              <a:defRPr sz="1400">
                <a:latin typeface="Helvetica Neue"/>
                <a:ea typeface="Helvetica Neue"/>
                <a:cs typeface="Helvetica Neue"/>
                <a:sym typeface="Helvetica Neue"/>
              </a:defRPr>
            </a:pPr>
            <a:r>
              <a:rPr lang="en-US" sz="1400" b="1" dirty="0">
                <a:solidFill>
                  <a:schemeClr val="tx1"/>
                </a:solidFill>
                <a:latin typeface="Arial" panose="020B0604020202020204" pitchFamily="34" charset="0"/>
                <a:cs typeface="Arial" panose="020B0604020202020204" pitchFamily="34" charset="0"/>
              </a:rPr>
              <a:t>What Has Been Achieved: </a:t>
            </a:r>
            <a:r>
              <a:rPr lang="en-US" sz="1400" dirty="0">
                <a:effectLst/>
                <a:latin typeface="Arial" panose="020B0604020202020204" pitchFamily="34" charset="0"/>
                <a:ea typeface="Times New Roman" panose="02020603050405020304" pitchFamily="18" charset="0"/>
                <a:cs typeface="Arial" panose="020B0604020202020204" pitchFamily="34" charset="0"/>
              </a:rPr>
              <a:t>Observation of ring breathing motions indicate that </a:t>
            </a:r>
            <a:r>
              <a:rPr lang="en-US" sz="1400" dirty="0">
                <a:solidFill>
                  <a:schemeClr val="tx1"/>
                </a:solidFill>
                <a:latin typeface="Arial" panose="020B0604020202020204" pitchFamily="34" charset="0"/>
                <a:cs typeface="Arial" panose="020B0604020202020204" pitchFamily="34" charset="0"/>
              </a:rPr>
              <a:t>m-terphenyl isocyanide ligands (CNAr</a:t>
            </a:r>
            <a:r>
              <a:rPr lang="en-US" sz="1400" baseline="30000" dirty="0">
                <a:solidFill>
                  <a:schemeClr val="tx1"/>
                </a:solidFill>
                <a:latin typeface="Arial" panose="020B0604020202020204" pitchFamily="34" charset="0"/>
                <a:cs typeface="Arial" panose="020B0604020202020204" pitchFamily="34" charset="0"/>
              </a:rPr>
              <a:t>Mes2</a:t>
            </a:r>
            <a:r>
              <a:rPr lang="en-US" sz="1400" dirty="0">
                <a:solidFill>
                  <a:schemeClr val="tx1"/>
                </a:solidFill>
                <a:latin typeface="Arial" panose="020B0604020202020204" pitchFamily="34" charset="0"/>
                <a:cs typeface="Arial" panose="020B0604020202020204" pitchFamily="34" charset="0"/>
              </a:rPr>
              <a:t>) </a:t>
            </a:r>
            <a:r>
              <a:rPr lang="en-US" sz="1400" dirty="0">
                <a:effectLst/>
                <a:latin typeface="Arial" panose="020B0604020202020204" pitchFamily="34" charset="0"/>
                <a:ea typeface="Times New Roman" panose="02020603050405020304" pitchFamily="18" charset="0"/>
                <a:cs typeface="Arial" panose="020B0604020202020204" pitchFamily="34" charset="0"/>
              </a:rPr>
              <a:t>adopts strikingly different orientations on Au versus Ag surfaces: vertical adsorption geometry on Au and a planar adsorption geometry on Ag.</a:t>
            </a:r>
            <a:endParaRPr lang="en-US" sz="1400" dirty="0">
              <a:solidFill>
                <a:schemeClr val="tx1"/>
              </a:solidFill>
              <a:latin typeface="Arial" panose="020B0604020202020204" pitchFamily="34" charset="0"/>
              <a:cs typeface="Arial" panose="020B0604020202020204" pitchFamily="34" charset="0"/>
            </a:endParaRPr>
          </a:p>
          <a:p>
            <a:pPr algn="just" defTabSz="914400">
              <a:defRPr sz="1400">
                <a:latin typeface="Helvetica Neue"/>
                <a:ea typeface="Helvetica Neue"/>
                <a:cs typeface="Helvetica Neue"/>
                <a:sym typeface="Helvetica Neue"/>
              </a:defRPr>
            </a:pPr>
            <a:r>
              <a:rPr lang="en-US" sz="1400" b="1" dirty="0">
                <a:solidFill>
                  <a:schemeClr val="tx1"/>
                </a:solidFill>
                <a:latin typeface="Arial" panose="020B0604020202020204" pitchFamily="34" charset="0"/>
                <a:cs typeface="Arial" panose="020B0604020202020204" pitchFamily="34" charset="0"/>
              </a:rPr>
              <a:t>Importance of the Achievement: </a:t>
            </a:r>
            <a:r>
              <a:rPr lang="en-US" sz="1400" dirty="0">
                <a:solidFill>
                  <a:schemeClr val="tx1"/>
                </a:solidFill>
                <a:latin typeface="Arial" panose="020B0604020202020204" pitchFamily="34" charset="0"/>
                <a:cs typeface="Arial" panose="020B0604020202020204" pitchFamily="34" charset="0"/>
              </a:rPr>
              <a:t>Surface ligands are critical in determining the chemical and physical properties of plasmonic nanoparticles. </a:t>
            </a:r>
            <a:r>
              <a:rPr lang="en-US" sz="1400" b="0" dirty="0">
                <a:solidFill>
                  <a:schemeClr val="tx1"/>
                </a:solidFill>
                <a:latin typeface="Arial" panose="020B0604020202020204" pitchFamily="34" charset="0"/>
                <a:cs typeface="Arial" panose="020B0604020202020204" pitchFamily="34" charset="0"/>
              </a:rPr>
              <a:t>These results </a:t>
            </a:r>
            <a:r>
              <a:rPr lang="en-US" sz="1400" dirty="0">
                <a:solidFill>
                  <a:schemeClr val="tx1"/>
                </a:solidFill>
                <a:latin typeface="Arial" panose="020B0604020202020204" pitchFamily="34" charset="0"/>
                <a:cs typeface="Arial" panose="020B0604020202020204" pitchFamily="34" charset="0"/>
              </a:rPr>
              <a:t>provide new insights into the molecule-surface interactions of m-terphenyl isocyanide ligands</a:t>
            </a:r>
          </a:p>
          <a:p>
            <a:pPr algn="just" defTabSz="914400">
              <a:defRPr sz="1400">
                <a:latin typeface="Helvetica Neue"/>
                <a:ea typeface="Helvetica Neue"/>
                <a:cs typeface="Helvetica Neue"/>
                <a:sym typeface="Helvetica Neue"/>
              </a:defRPr>
            </a:pPr>
            <a:r>
              <a:rPr lang="en-US" sz="1400" b="1" dirty="0">
                <a:solidFill>
                  <a:schemeClr val="tx1"/>
                </a:solidFill>
                <a:latin typeface="Arial" panose="020B0604020202020204" pitchFamily="34" charset="0"/>
                <a:cs typeface="Arial" panose="020B0604020202020204" pitchFamily="34" charset="0"/>
              </a:rPr>
              <a:t>How is the achievement related to the IRG, and how does it help it achieve its goals? </a:t>
            </a:r>
            <a:r>
              <a:rPr lang="en-US" sz="1400" b="0" dirty="0">
                <a:solidFill>
                  <a:schemeClr val="tx1"/>
                </a:solidFill>
                <a:latin typeface="Arial" panose="020B0604020202020204" pitchFamily="34" charset="0"/>
                <a:cs typeface="Arial" panose="020B0604020202020204" pitchFamily="34" charset="0"/>
              </a:rPr>
              <a:t>These</a:t>
            </a:r>
            <a:r>
              <a:rPr lang="en-US" sz="1400" b="1" dirty="0">
                <a:solidFill>
                  <a:schemeClr val="tx1"/>
                </a:solidFill>
                <a:latin typeface="Arial" panose="020B0604020202020204" pitchFamily="34" charset="0"/>
                <a:cs typeface="Arial" panose="020B0604020202020204" pitchFamily="34" charset="0"/>
              </a:rPr>
              <a:t> </a:t>
            </a:r>
            <a:r>
              <a:rPr lang="en-US" sz="1400" b="0" dirty="0">
                <a:solidFill>
                  <a:schemeClr val="tx1"/>
                </a:solidFill>
                <a:latin typeface="Arial" panose="020B0604020202020204" pitchFamily="34" charset="0"/>
                <a:cs typeface="Arial" panose="020B0604020202020204" pitchFamily="34" charset="0"/>
              </a:rPr>
              <a:t>results</a:t>
            </a:r>
            <a:r>
              <a:rPr lang="en-US" sz="1400" b="1" dirty="0">
                <a:solidFill>
                  <a:schemeClr val="tx1"/>
                </a:solidFill>
                <a:latin typeface="Arial" panose="020B0604020202020204" pitchFamily="34" charset="0"/>
                <a:cs typeface="Arial" panose="020B0604020202020204" pitchFamily="34" charset="0"/>
              </a:rPr>
              <a:t> </a:t>
            </a:r>
            <a:r>
              <a:rPr lang="en-US" sz="1400" b="0" dirty="0">
                <a:solidFill>
                  <a:schemeClr val="tx1"/>
                </a:solidFill>
                <a:latin typeface="Arial" panose="020B0604020202020204" pitchFamily="34" charset="0"/>
                <a:cs typeface="Arial" panose="020B0604020202020204" pitchFamily="34" charset="0"/>
              </a:rPr>
              <a:t>will enable the synthesis of new </a:t>
            </a:r>
            <a:r>
              <a:rPr lang="en-US" sz="1400" dirty="0">
                <a:solidFill>
                  <a:schemeClr val="tx1"/>
                </a:solidFill>
                <a:latin typeface="Arial" panose="020B0604020202020204" pitchFamily="34" charset="0"/>
                <a:cs typeface="Arial" panose="020B0604020202020204" pitchFamily="34" charset="0"/>
              </a:rPr>
              <a:t>synthesis of patchy or surface-patterned plasmonic nanoparticles that can serve as novel nanoscale building </a:t>
            </a:r>
            <a:r>
              <a:rPr lang="en-US" sz="1400" b="0" dirty="0">
                <a:solidFill>
                  <a:schemeClr val="tx1"/>
                </a:solidFill>
                <a:latin typeface="Arial" panose="020B0604020202020204" pitchFamily="34" charset="0"/>
                <a:cs typeface="Arial" panose="020B0604020202020204" pitchFamily="34" charset="0"/>
              </a:rPr>
              <a:t>blocks for self-assembly, bridging the chemical spectrum between inorganic nanoparticles (non-specific binding) and proteins (specific binding). </a:t>
            </a:r>
          </a:p>
        </p:txBody>
      </p:sp>
      <p:sp>
        <p:nvSpPr>
          <p:cNvPr id="13" name="Rectangle 37">
            <a:extLst>
              <a:ext uri="{FF2B5EF4-FFF2-40B4-BE49-F238E27FC236}">
                <a16:creationId xmlns:a16="http://schemas.microsoft.com/office/drawing/2014/main" id="{42533880-C9A3-31C5-2550-1719D9FB82EC}"/>
              </a:ext>
            </a:extLst>
          </p:cNvPr>
          <p:cNvSpPr>
            <a:spLocks noChangeArrowheads="1"/>
          </p:cNvSpPr>
          <p:nvPr/>
        </p:nvSpPr>
        <p:spPr bwMode="auto">
          <a:xfrm>
            <a:off x="5506498" y="1603856"/>
            <a:ext cx="6288288" cy="43396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pic>
        <p:nvPicPr>
          <p:cNvPr id="3" name="Picture 2" descr="Data showing reaction kinetics and properties of nanoparticles that are surface functionalized with sterically encumbered isocyanides. Molecular model showing nuclear motions and STM data showing ligand binding geometries of the isocyanides.">
            <a:extLst>
              <a:ext uri="{FF2B5EF4-FFF2-40B4-BE49-F238E27FC236}">
                <a16:creationId xmlns:a16="http://schemas.microsoft.com/office/drawing/2014/main" id="{1F413672-39FA-72E2-CB8C-FD35876CA0A3}"/>
              </a:ext>
            </a:extLst>
          </p:cNvPr>
          <p:cNvPicPr>
            <a:picLocks noChangeAspect="1"/>
          </p:cNvPicPr>
          <p:nvPr/>
        </p:nvPicPr>
        <p:blipFill rotWithShape="1">
          <a:blip r:embed="rId4"/>
          <a:srcRect b="36257"/>
          <a:stretch/>
        </p:blipFill>
        <p:spPr bwMode="auto">
          <a:xfrm>
            <a:off x="5769606" y="1695614"/>
            <a:ext cx="5807877" cy="4124453"/>
          </a:xfrm>
          <a:prstGeom prst="rect">
            <a:avLst/>
          </a:prstGeom>
          <a:extLst>
            <a:ext uri="{53640926-AAD7-44D8-BBD7-CCE9431645EC}">
              <a14:shadowObscured xmlns:a14="http://schemas.microsoft.com/office/drawing/2010/main"/>
            </a:ext>
          </a:extLst>
        </p:spPr>
      </p:pic>
      <p:sp>
        <p:nvSpPr>
          <p:cNvPr id="5" name="TextBox 4">
            <a:extLst>
              <a:ext uri="{FF2B5EF4-FFF2-40B4-BE49-F238E27FC236}">
                <a16:creationId xmlns:a16="http://schemas.microsoft.com/office/drawing/2014/main" id="{1BE80903-7EF1-A731-5274-2EC7FDD01937}"/>
              </a:ext>
            </a:extLst>
          </p:cNvPr>
          <p:cNvSpPr txBox="1"/>
          <p:nvPr/>
        </p:nvSpPr>
        <p:spPr>
          <a:xfrm>
            <a:off x="397215" y="5140382"/>
            <a:ext cx="440025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Bi, et al. </a:t>
            </a:r>
            <a:r>
              <a:rPr kumimoji="0" lang="en-US" sz="1600" b="0" i="1"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Nano Letters</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a:t>
            </a:r>
            <a:r>
              <a:rPr kumimoji="0" lang="en-US" sz="16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2025</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a:t>
            </a:r>
            <a:r>
              <a:rPr kumimoji="0" lang="en-US" sz="1600" b="0" i="1"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25</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(5), 2027-2033</a:t>
            </a: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lang="it-IT" sz="1600" b="0" i="0" dirty="0">
                <a:solidFill>
                  <a:srgbClr val="000000"/>
                </a:solidFill>
                <a:effectLst/>
                <a:latin typeface="Arial" panose="020B0604020202020204" pitchFamily="34" charset="0"/>
                <a:cs typeface="Arial" panose="020B0604020202020204" pitchFamily="34" charset="0"/>
              </a:rPr>
              <a:t>DOI: 10.1021/acs.nanolett.4c05885</a:t>
            </a:r>
          </a:p>
          <a:p>
            <a:pPr defTabSz="914400">
              <a:defRPr/>
            </a:pPr>
            <a:r>
              <a:rPr lang="en-US" sz="1600" b="0" i="0" u="none" strike="noStrike" dirty="0">
                <a:effectLst/>
                <a:latin typeface="Arial" panose="020B0604020202020204" pitchFamily="34" charset="0"/>
                <a:cs typeface="Arial" panose="020B0604020202020204" pitchFamily="34" charset="0"/>
              </a:rPr>
              <a:t>https://doi.org/10.1021/acs.nanolett.4c05885</a:t>
            </a:r>
            <a:endParaRPr lang="en-US" sz="16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3297</TotalTime>
  <Words>524</Words>
  <Application>Microsoft Macintosh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Calibri Light</vt:lpstr>
      <vt:lpstr>Microsoft Sans Serif</vt:lpstr>
      <vt:lpstr>Roboto</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Divya Abhat</cp:lastModifiedBy>
  <cp:revision>283</cp:revision>
  <cp:lastPrinted>2018-03-20T12:31:18Z</cp:lastPrinted>
  <dcterms:created xsi:type="dcterms:W3CDTF">2017-10-05T17:34:54Z</dcterms:created>
  <dcterms:modified xsi:type="dcterms:W3CDTF">2025-05-12T15:34:49Z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