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Roboto-bold.fntdata"/><Relationship Id="rId10" Type="http://schemas.openxmlformats.org/officeDocument/2006/relationships/slide" Target="slides/slide6.xml"/><Relationship Id="rId21" Type="http://schemas.openxmlformats.org/officeDocument/2006/relationships/font" Target="fonts/Roboto-regular.fntdata"/><Relationship Id="rId13" Type="http://schemas.openxmlformats.org/officeDocument/2006/relationships/slide" Target="slides/slide9.xml"/><Relationship Id="rId24" Type="http://schemas.openxmlformats.org/officeDocument/2006/relationships/font" Target="fonts/Roboto-boldItalic.fntdata"/><Relationship Id="rId12" Type="http://schemas.openxmlformats.org/officeDocument/2006/relationships/slide" Target="slides/slide8.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Thank you for inviting me to this meeting. I’m learning a lot and this is a wonderful opportunity for me to speak to and get feedback from the materials community.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en" sz="1200">
                <a:latin typeface="Roboto"/>
                <a:ea typeface="Roboto"/>
                <a:cs typeface="Roboto"/>
                <a:sym typeface="Roboto"/>
              </a:rPr>
              <a:t>Downside: have to be far along on the Education/data/Implementation curve to take advantage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Hard science data is exploding</a:t>
            </a:r>
          </a:p>
          <a:p>
            <a:pPr lvl="0">
              <a:spcBef>
                <a:spcPts val="0"/>
              </a:spcBef>
              <a:buNone/>
            </a:pPr>
            <a:r>
              <a:rPr lang="en"/>
              <a:t>Linda says this is the direction that Materials Science is heading</a:t>
            </a:r>
          </a:p>
          <a:p>
            <a:pPr lvl="0">
              <a:spcBef>
                <a:spcPts val="0"/>
              </a:spcBef>
              <a:buNone/>
            </a:pPr>
            <a:r>
              <a:rPr lang="en"/>
              <a:t>So is the technology to process it (Cloud capabilities, ML hardware optimization) -&gt; Google is very invested in this space.</a:t>
            </a:r>
          </a:p>
          <a:p>
            <a:pPr lvl="0">
              <a:spcBef>
                <a:spcPts val="0"/>
              </a:spcBef>
              <a:buNone/>
            </a:pPr>
            <a:r>
              <a:t/>
            </a:r>
            <a:endParaRPr/>
          </a:p>
          <a:p>
            <a:pPr lvl="0">
              <a:spcBef>
                <a:spcPts val="0"/>
              </a:spcBef>
              <a:buNone/>
            </a:pPr>
            <a:r>
              <a:rPr lang="en"/>
              <a:t>Back in the spring I came here, not actually here, to talk about how Google could help Materials researchers take advantage ML/data based research approaches. We implemented a few ideas, and I want to go over those briefly and learnings. But largely, I’d like to have a discussion with this group about what could be done that really leverages a Google+NSF partnership.</a:t>
            </a:r>
          </a:p>
          <a:p>
            <a:pPr lvl="0">
              <a:spcBef>
                <a:spcPts val="0"/>
              </a:spcBef>
              <a:buNone/>
            </a:pPr>
            <a:r>
              <a:t/>
            </a:r>
            <a:endParaRPr/>
          </a:p>
          <a:p>
            <a:pPr lvl="0">
              <a:spcBef>
                <a:spcPts val="0"/>
              </a:spcBef>
              <a:buNone/>
            </a:pPr>
            <a:r>
              <a:rPr lang="en"/>
              <a:t>ML -&gt; making sense of a lot of existing data to make predictions about new data. More data -&gt; get smarter and make better predictions.</a:t>
            </a:r>
          </a:p>
          <a:p>
            <a:pPr lvl="0">
              <a:spcBef>
                <a:spcPts val="0"/>
              </a:spcBef>
              <a:buNone/>
            </a:pPr>
            <a:r>
              <a:rPr lang="en"/>
              <a:t>Rather than computers processing rules, the program learns from examples.</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 am not a Machine Learning researcher/expert.</a:t>
            </a:r>
          </a:p>
          <a:p>
            <a:pPr lvl="0">
              <a:spcBef>
                <a:spcPts val="0"/>
              </a:spcBef>
              <a:buNone/>
            </a:pPr>
            <a:r>
              <a:rPr lang="en"/>
              <a:t>My team manages the interface between research at Google, and external researchers, but largely in the computer science fields.</a:t>
            </a:r>
          </a:p>
          <a:p>
            <a:pPr lvl="0">
              <a:spcBef>
                <a:spcPts val="0"/>
              </a:spcBef>
              <a:buNone/>
            </a:pPr>
            <a:r>
              <a:rPr lang="en"/>
              <a:t>And what I’m hoping to have with you all is a conversation about how best to work with domain scientists, and to additionally leverage the NSF to do this in an effective and scalable 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More data is only useful with careful design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wrap="square"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wrap="square" tIns="91425"/>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wrap="square" tIns="91425"/>
          <a:lstStyle>
            <a:lvl1pPr lvl="0" rtl="0" algn="ctr">
              <a:spcBef>
                <a:spcPts val="0"/>
              </a:spcBef>
              <a:buClr>
                <a:schemeClr val="dk2"/>
              </a:buClr>
              <a:buSzPct val="100000"/>
              <a:defRPr sz="12000">
                <a:solidFill>
                  <a:schemeClr val="dk2"/>
                </a:solidFill>
              </a:defRPr>
            </a:lvl1pPr>
            <a:lvl2pPr lvl="1" rtl="0" algn="ctr">
              <a:spcBef>
                <a:spcPts val="0"/>
              </a:spcBef>
              <a:buClr>
                <a:schemeClr val="dk2"/>
              </a:buClr>
              <a:buSzPct val="100000"/>
              <a:defRPr sz="12000">
                <a:solidFill>
                  <a:schemeClr val="dk2"/>
                </a:solidFill>
              </a:defRPr>
            </a:lvl2pPr>
            <a:lvl3pPr lvl="2" rtl="0" algn="ctr">
              <a:spcBef>
                <a:spcPts val="0"/>
              </a:spcBef>
              <a:buClr>
                <a:schemeClr val="dk2"/>
              </a:buClr>
              <a:buSzPct val="100000"/>
              <a:defRPr sz="12000">
                <a:solidFill>
                  <a:schemeClr val="dk2"/>
                </a:solidFill>
              </a:defRPr>
            </a:lvl3pPr>
            <a:lvl4pPr lvl="3" rtl="0" algn="ctr">
              <a:spcBef>
                <a:spcPts val="0"/>
              </a:spcBef>
              <a:buClr>
                <a:schemeClr val="dk2"/>
              </a:buClr>
              <a:buSzPct val="100000"/>
              <a:defRPr sz="12000">
                <a:solidFill>
                  <a:schemeClr val="dk2"/>
                </a:solidFill>
              </a:defRPr>
            </a:lvl4pPr>
            <a:lvl5pPr lvl="4" rtl="0" algn="ctr">
              <a:spcBef>
                <a:spcPts val="0"/>
              </a:spcBef>
              <a:buClr>
                <a:schemeClr val="dk2"/>
              </a:buClr>
              <a:buSzPct val="100000"/>
              <a:defRPr sz="12000">
                <a:solidFill>
                  <a:schemeClr val="dk2"/>
                </a:solidFill>
              </a:defRPr>
            </a:lvl5pPr>
            <a:lvl6pPr lvl="5" rtl="0" algn="ctr">
              <a:spcBef>
                <a:spcPts val="0"/>
              </a:spcBef>
              <a:buClr>
                <a:schemeClr val="dk2"/>
              </a:buClr>
              <a:buSzPct val="100000"/>
              <a:defRPr sz="12000">
                <a:solidFill>
                  <a:schemeClr val="dk2"/>
                </a:solidFill>
              </a:defRPr>
            </a:lvl6pPr>
            <a:lvl7pPr lvl="6" rtl="0" algn="ctr">
              <a:spcBef>
                <a:spcPts val="0"/>
              </a:spcBef>
              <a:buClr>
                <a:schemeClr val="dk2"/>
              </a:buClr>
              <a:buSzPct val="100000"/>
              <a:defRPr sz="12000">
                <a:solidFill>
                  <a:schemeClr val="dk2"/>
                </a:solidFill>
              </a:defRPr>
            </a:lvl7pPr>
            <a:lvl8pPr lvl="7" rtl="0" algn="ctr">
              <a:spcBef>
                <a:spcPts val="0"/>
              </a:spcBef>
              <a:buClr>
                <a:schemeClr val="dk2"/>
              </a:buClr>
              <a:buSzPct val="100000"/>
              <a:defRPr sz="12000">
                <a:solidFill>
                  <a:schemeClr val="dk2"/>
                </a:solidFill>
              </a:defRPr>
            </a:lvl8pPr>
            <a:lvl9pPr lvl="8" rtl="0"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wrap="square" tIns="91425"/>
          <a:lstStyle>
            <a:lvl1pPr lvl="0" rtl="0">
              <a:spcBef>
                <a:spcPts val="0"/>
              </a:spcBef>
              <a:buSzPct val="100000"/>
              <a:defRPr sz="4200"/>
            </a:lvl1pPr>
            <a:lvl2pPr lvl="1" rtl="0">
              <a:spcBef>
                <a:spcPts val="0"/>
              </a:spcBef>
              <a:buSzPct val="100000"/>
              <a:defRPr sz="4200"/>
            </a:lvl2pPr>
            <a:lvl3pPr lvl="2" rtl="0">
              <a:spcBef>
                <a:spcPts val="0"/>
              </a:spcBef>
              <a:buSzPct val="100000"/>
              <a:defRPr sz="4200"/>
            </a:lvl3pPr>
            <a:lvl4pPr lvl="3" rtl="0">
              <a:spcBef>
                <a:spcPts val="0"/>
              </a:spcBef>
              <a:buSzPct val="100000"/>
              <a:defRPr sz="4200"/>
            </a:lvl4pPr>
            <a:lvl5pPr lvl="4" rtl="0">
              <a:spcBef>
                <a:spcPts val="0"/>
              </a:spcBef>
              <a:buSzPct val="100000"/>
              <a:defRPr sz="4200"/>
            </a:lvl5pPr>
            <a:lvl6pPr lvl="5" rtl="0">
              <a:spcBef>
                <a:spcPts val="0"/>
              </a:spcBef>
              <a:buSzPct val="100000"/>
              <a:defRPr sz="4200"/>
            </a:lvl6pPr>
            <a:lvl7pPr lvl="6" rtl="0">
              <a:spcBef>
                <a:spcPts val="0"/>
              </a:spcBef>
              <a:buSzPct val="100000"/>
              <a:defRPr sz="4200"/>
            </a:lvl7pPr>
            <a:lvl8pPr lvl="7" rtl="0">
              <a:spcBef>
                <a:spcPts val="0"/>
              </a:spcBef>
              <a:buSzPct val="100000"/>
              <a:defRPr sz="4200"/>
            </a:lvl8pPr>
            <a:lvl9pPr lvl="8" rtl="0">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71900" y="1919075"/>
            <a:ext cx="3999900" cy="27102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9" name="Shape 29"/>
          <p:cNvSpPr txBox="1"/>
          <p:nvPr>
            <p:ph idx="2" type="body"/>
          </p:nvPr>
        </p:nvSpPr>
        <p:spPr>
          <a:xfrm>
            <a:off x="4694250" y="1919075"/>
            <a:ext cx="3999900" cy="27102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wrap="square" tIns="91425"/>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type="title"/>
          </p:nvPr>
        </p:nvSpPr>
        <p:spPr>
          <a:xfrm>
            <a:off x="226078" y="357800"/>
            <a:ext cx="2808000" cy="9534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wrap="square" tIns="91425"/>
          <a:lstStyle>
            <a:lvl1pPr lvl="0" rtl="0">
              <a:spcBef>
                <a:spcPts val="0"/>
              </a:spcBef>
              <a:buClr>
                <a:schemeClr val="lt1"/>
              </a:buClr>
              <a:buSzPct val="100000"/>
              <a:defRPr sz="1200">
                <a:solidFill>
                  <a:schemeClr val="lt1"/>
                </a:solidFill>
              </a:defRPr>
            </a:lvl1pPr>
            <a:lvl2pPr lvl="1" rtl="0">
              <a:spcBef>
                <a:spcPts val="0"/>
              </a:spcBef>
              <a:buClr>
                <a:schemeClr val="lt1"/>
              </a:buClr>
              <a:buSzPct val="100000"/>
              <a:defRPr sz="1200">
                <a:solidFill>
                  <a:schemeClr val="lt1"/>
                </a:solidFill>
              </a:defRPr>
            </a:lvl2pPr>
            <a:lvl3pPr lvl="2" rtl="0">
              <a:spcBef>
                <a:spcPts val="0"/>
              </a:spcBef>
              <a:buClr>
                <a:schemeClr val="lt1"/>
              </a:buClr>
              <a:buSzPct val="100000"/>
              <a:defRPr sz="1200">
                <a:solidFill>
                  <a:schemeClr val="lt1"/>
                </a:solidFill>
              </a:defRPr>
            </a:lvl3pPr>
            <a:lvl4pPr lvl="3" rtl="0">
              <a:spcBef>
                <a:spcPts val="0"/>
              </a:spcBef>
              <a:buClr>
                <a:schemeClr val="lt1"/>
              </a:buClr>
              <a:buSzPct val="100000"/>
              <a:defRPr sz="1200">
                <a:solidFill>
                  <a:schemeClr val="lt1"/>
                </a:solidFill>
              </a:defRPr>
            </a:lvl4pPr>
            <a:lvl5pPr lvl="4" rtl="0">
              <a:spcBef>
                <a:spcPts val="0"/>
              </a:spcBef>
              <a:buClr>
                <a:schemeClr val="lt1"/>
              </a:buClr>
              <a:buSzPct val="100000"/>
              <a:defRPr sz="1200">
                <a:solidFill>
                  <a:schemeClr val="lt1"/>
                </a:solidFill>
              </a:defRPr>
            </a:lvl5pPr>
            <a:lvl6pPr lvl="5" rtl="0">
              <a:spcBef>
                <a:spcPts val="0"/>
              </a:spcBef>
              <a:buClr>
                <a:schemeClr val="lt1"/>
              </a:buClr>
              <a:buSzPct val="100000"/>
              <a:defRPr sz="1200">
                <a:solidFill>
                  <a:schemeClr val="lt1"/>
                </a:solidFill>
              </a:defRPr>
            </a:lvl6pPr>
            <a:lvl7pPr lvl="6" rtl="0">
              <a:spcBef>
                <a:spcPts val="0"/>
              </a:spcBef>
              <a:buClr>
                <a:schemeClr val="lt1"/>
              </a:buClr>
              <a:buSzPct val="100000"/>
              <a:defRPr sz="1200">
                <a:solidFill>
                  <a:schemeClr val="lt1"/>
                </a:solidFill>
              </a:defRPr>
            </a:lvl7pPr>
            <a:lvl8pPr lvl="7" rtl="0">
              <a:spcBef>
                <a:spcPts val="0"/>
              </a:spcBef>
              <a:buClr>
                <a:schemeClr val="lt1"/>
              </a:buClr>
              <a:buSzPct val="100000"/>
              <a:defRPr sz="1200">
                <a:solidFill>
                  <a:schemeClr val="lt1"/>
                </a:solidFill>
              </a:defRPr>
            </a:lvl8pPr>
            <a:lvl9pPr lvl="8" rtl="0">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wrap="square" tIns="91425"/>
          <a:lstStyle>
            <a:lvl1pPr lvl="0" rtl="0">
              <a:spcBef>
                <a:spcPts val="0"/>
              </a:spcBef>
              <a:buSzPct val="100000"/>
              <a:defRPr sz="6000"/>
            </a:lvl1pPr>
            <a:lvl2pPr lvl="1" rtl="0">
              <a:spcBef>
                <a:spcPts val="0"/>
              </a:spcBef>
              <a:buSzPct val="100000"/>
              <a:defRPr sz="6000"/>
            </a:lvl2pPr>
            <a:lvl3pPr lvl="2" rtl="0">
              <a:spcBef>
                <a:spcPts val="0"/>
              </a:spcBef>
              <a:buSzPct val="100000"/>
              <a:defRPr sz="6000"/>
            </a:lvl3pPr>
            <a:lvl4pPr lvl="3" rtl="0">
              <a:spcBef>
                <a:spcPts val="0"/>
              </a:spcBef>
              <a:buSzPct val="100000"/>
              <a:defRPr sz="6000"/>
            </a:lvl4pPr>
            <a:lvl5pPr lvl="4" rtl="0">
              <a:spcBef>
                <a:spcPts val="0"/>
              </a:spcBef>
              <a:buSzPct val="100000"/>
              <a:defRPr sz="6000"/>
            </a:lvl5pPr>
            <a:lvl6pPr lvl="5" rtl="0">
              <a:spcBef>
                <a:spcPts val="0"/>
              </a:spcBef>
              <a:buSzPct val="100000"/>
              <a:defRPr sz="6000"/>
            </a:lvl6pPr>
            <a:lvl7pPr lvl="6" rtl="0">
              <a:spcBef>
                <a:spcPts val="0"/>
              </a:spcBef>
              <a:buSzPct val="100000"/>
              <a:defRPr sz="6000"/>
            </a:lvl7pPr>
            <a:lvl8pPr lvl="7" rtl="0">
              <a:spcBef>
                <a:spcPts val="0"/>
              </a:spcBef>
              <a:buSzPct val="100000"/>
              <a:defRPr sz="6000"/>
            </a:lvl8pPr>
            <a:lvl9pPr lvl="8" rtl="0">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Clr>
                <a:schemeClr val="dk2"/>
              </a:buClr>
              <a:buSzPct val="100000"/>
              <a:defRPr sz="4200">
                <a:solidFill>
                  <a:schemeClr val="dk2"/>
                </a:solidFill>
              </a:defRPr>
            </a:lvl1pPr>
            <a:lvl2pPr lvl="1" rtl="0" algn="ctr">
              <a:spcBef>
                <a:spcPts val="0"/>
              </a:spcBef>
              <a:buClr>
                <a:schemeClr val="dk2"/>
              </a:buClr>
              <a:buSzPct val="100000"/>
              <a:defRPr sz="4200">
                <a:solidFill>
                  <a:schemeClr val="dk2"/>
                </a:solidFill>
              </a:defRPr>
            </a:lvl2pPr>
            <a:lvl3pPr lvl="2" rtl="0" algn="ctr">
              <a:spcBef>
                <a:spcPts val="0"/>
              </a:spcBef>
              <a:buClr>
                <a:schemeClr val="dk2"/>
              </a:buClr>
              <a:buSzPct val="100000"/>
              <a:defRPr sz="4200">
                <a:solidFill>
                  <a:schemeClr val="dk2"/>
                </a:solidFill>
              </a:defRPr>
            </a:lvl3pPr>
            <a:lvl4pPr lvl="3" rtl="0" algn="ctr">
              <a:spcBef>
                <a:spcPts val="0"/>
              </a:spcBef>
              <a:buClr>
                <a:schemeClr val="dk2"/>
              </a:buClr>
              <a:buSzPct val="100000"/>
              <a:defRPr sz="4200">
                <a:solidFill>
                  <a:schemeClr val="dk2"/>
                </a:solidFill>
              </a:defRPr>
            </a:lvl4pPr>
            <a:lvl5pPr lvl="4" rtl="0" algn="ctr">
              <a:spcBef>
                <a:spcPts val="0"/>
              </a:spcBef>
              <a:buClr>
                <a:schemeClr val="dk2"/>
              </a:buClr>
              <a:buSzPct val="100000"/>
              <a:defRPr sz="4200">
                <a:solidFill>
                  <a:schemeClr val="dk2"/>
                </a:solidFill>
              </a:defRPr>
            </a:lvl5pPr>
            <a:lvl6pPr lvl="5" rtl="0" algn="ctr">
              <a:spcBef>
                <a:spcPts val="0"/>
              </a:spcBef>
              <a:buClr>
                <a:schemeClr val="dk2"/>
              </a:buClr>
              <a:buSzPct val="100000"/>
              <a:defRPr sz="4200">
                <a:solidFill>
                  <a:schemeClr val="dk2"/>
                </a:solidFill>
              </a:defRPr>
            </a:lvl6pPr>
            <a:lvl7pPr lvl="6" rtl="0" algn="ctr">
              <a:spcBef>
                <a:spcPts val="0"/>
              </a:spcBef>
              <a:buClr>
                <a:schemeClr val="dk2"/>
              </a:buClr>
              <a:buSzPct val="100000"/>
              <a:defRPr sz="4200">
                <a:solidFill>
                  <a:schemeClr val="dk2"/>
                </a:solidFill>
              </a:defRPr>
            </a:lvl7pPr>
            <a:lvl8pPr lvl="7" rtl="0" algn="ctr">
              <a:spcBef>
                <a:spcPts val="0"/>
              </a:spcBef>
              <a:buClr>
                <a:schemeClr val="dk2"/>
              </a:buClr>
              <a:buSzPct val="100000"/>
              <a:defRPr sz="4200">
                <a:solidFill>
                  <a:schemeClr val="dk2"/>
                </a:solidFill>
              </a:defRPr>
            </a:lvl8pPr>
            <a:lvl9pPr lvl="8" rtl="0"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7"/>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wrap="square"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wrap="square" tIns="91425"/>
          <a:lstStyle>
            <a:lvl1pPr lvl="0" rt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wrap="square" tIns="91425"/>
          <a:lstStyle>
            <a:lvl1pPr lvl="0" rt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rtl="0">
              <a:spcBef>
                <a:spcPts val="0"/>
              </a:spcBef>
              <a:buClr>
                <a:schemeClr val="lt1"/>
              </a:buClr>
              <a:buSzPct val="100000"/>
              <a:buFont typeface="Roboto"/>
              <a:buNone/>
              <a:defRPr sz="3200">
                <a:solidFill>
                  <a:schemeClr val="lt1"/>
                </a:solidFill>
                <a:latin typeface="Roboto"/>
                <a:ea typeface="Roboto"/>
                <a:cs typeface="Roboto"/>
                <a:sym typeface="Roboto"/>
              </a:defRPr>
            </a:lvl2pPr>
            <a:lvl3pPr lvl="2" rtl="0">
              <a:spcBef>
                <a:spcPts val="0"/>
              </a:spcBef>
              <a:buClr>
                <a:schemeClr val="lt1"/>
              </a:buClr>
              <a:buSzPct val="100000"/>
              <a:buFont typeface="Roboto"/>
              <a:buNone/>
              <a:defRPr sz="3200">
                <a:solidFill>
                  <a:schemeClr val="lt1"/>
                </a:solidFill>
                <a:latin typeface="Roboto"/>
                <a:ea typeface="Roboto"/>
                <a:cs typeface="Roboto"/>
                <a:sym typeface="Roboto"/>
              </a:defRPr>
            </a:lvl3pPr>
            <a:lvl4pPr lvl="3" rtl="0">
              <a:spcBef>
                <a:spcPts val="0"/>
              </a:spcBef>
              <a:buClr>
                <a:schemeClr val="lt1"/>
              </a:buClr>
              <a:buSzPct val="100000"/>
              <a:buFont typeface="Roboto"/>
              <a:buNone/>
              <a:defRPr sz="3200">
                <a:solidFill>
                  <a:schemeClr val="lt1"/>
                </a:solidFill>
                <a:latin typeface="Roboto"/>
                <a:ea typeface="Roboto"/>
                <a:cs typeface="Roboto"/>
                <a:sym typeface="Roboto"/>
              </a:defRPr>
            </a:lvl4pPr>
            <a:lvl5pPr lvl="4" rtl="0">
              <a:spcBef>
                <a:spcPts val="0"/>
              </a:spcBef>
              <a:buClr>
                <a:schemeClr val="lt1"/>
              </a:buClr>
              <a:buSzPct val="100000"/>
              <a:buFont typeface="Roboto"/>
              <a:buNone/>
              <a:defRPr sz="3200">
                <a:solidFill>
                  <a:schemeClr val="lt1"/>
                </a:solidFill>
                <a:latin typeface="Roboto"/>
                <a:ea typeface="Roboto"/>
                <a:cs typeface="Roboto"/>
                <a:sym typeface="Roboto"/>
              </a:defRPr>
            </a:lvl5pPr>
            <a:lvl6pPr lvl="5" rtl="0">
              <a:spcBef>
                <a:spcPts val="0"/>
              </a:spcBef>
              <a:buClr>
                <a:schemeClr val="lt1"/>
              </a:buClr>
              <a:buSzPct val="100000"/>
              <a:buFont typeface="Roboto"/>
              <a:buNone/>
              <a:defRPr sz="3200">
                <a:solidFill>
                  <a:schemeClr val="lt1"/>
                </a:solidFill>
                <a:latin typeface="Roboto"/>
                <a:ea typeface="Roboto"/>
                <a:cs typeface="Roboto"/>
                <a:sym typeface="Roboto"/>
              </a:defRPr>
            </a:lvl6pPr>
            <a:lvl7pPr lvl="6" rtl="0">
              <a:spcBef>
                <a:spcPts val="0"/>
              </a:spcBef>
              <a:buClr>
                <a:schemeClr val="lt1"/>
              </a:buClr>
              <a:buSzPct val="100000"/>
              <a:buFont typeface="Roboto"/>
              <a:buNone/>
              <a:defRPr sz="3200">
                <a:solidFill>
                  <a:schemeClr val="lt1"/>
                </a:solidFill>
                <a:latin typeface="Roboto"/>
                <a:ea typeface="Roboto"/>
                <a:cs typeface="Roboto"/>
                <a:sym typeface="Roboto"/>
              </a:defRPr>
            </a:lvl7pPr>
            <a:lvl8pPr lvl="7" rtl="0">
              <a:spcBef>
                <a:spcPts val="0"/>
              </a:spcBef>
              <a:buClr>
                <a:schemeClr val="lt1"/>
              </a:buClr>
              <a:buSzPct val="100000"/>
              <a:buFont typeface="Roboto"/>
              <a:buNone/>
              <a:defRPr sz="3200">
                <a:solidFill>
                  <a:schemeClr val="lt1"/>
                </a:solidFill>
                <a:latin typeface="Roboto"/>
                <a:ea typeface="Roboto"/>
                <a:cs typeface="Roboto"/>
                <a:sym typeface="Roboto"/>
              </a:defRPr>
            </a:lvl8pPr>
            <a:lvl9pPr lvl="8"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rtl="0">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research.googleblog.com/2016/11/deep-learning-for-detection-of-diabetic.html"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nsf.gov/funding/pgm_summ.jsp?pims_id=50476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ctrTitle"/>
          </p:nvPr>
        </p:nvSpPr>
        <p:spPr>
          <a:xfrm>
            <a:off x="390525" y="1819275"/>
            <a:ext cx="8222100" cy="933600"/>
          </a:xfrm>
          <a:prstGeom prst="rect">
            <a:avLst/>
          </a:prstGeom>
        </p:spPr>
        <p:txBody>
          <a:bodyPr anchorCtr="0" anchor="b" bIns="91425" lIns="91425" rIns="91425" wrap="square" tIns="91425">
            <a:noAutofit/>
          </a:bodyPr>
          <a:lstStyle/>
          <a:p>
            <a:pPr lvl="0">
              <a:spcBef>
                <a:spcPts val="0"/>
              </a:spcBef>
              <a:buNone/>
            </a:pPr>
            <a:r>
              <a:rPr lang="en"/>
              <a:t>Enabling ML Based Research</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wrap="square" tIns="91425">
            <a:noAutofit/>
          </a:bodyPr>
          <a:lstStyle/>
          <a:p>
            <a:pPr lvl="0">
              <a:spcBef>
                <a:spcPts val="0"/>
              </a:spcBef>
              <a:buNone/>
            </a:pPr>
            <a:r>
              <a:rPr lang="en"/>
              <a:t>Leslie Yeh Johnson, Google University Relations</a:t>
            </a:r>
          </a:p>
          <a:p>
            <a:pPr lvl="0">
              <a:spcBef>
                <a:spcPts val="0"/>
              </a:spcBef>
              <a:buNone/>
            </a:pPr>
            <a:r>
              <a:rPr lang="en"/>
              <a:t>lesliey@google.com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Education @ NSF Meetings</a:t>
            </a:r>
          </a:p>
        </p:txBody>
      </p:sp>
      <p:sp>
        <p:nvSpPr>
          <p:cNvPr id="123" name="Shape 123"/>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b="1" lang="en"/>
              <a:t>May 2017 Materials Workshop</a:t>
            </a:r>
          </a:p>
          <a:p>
            <a:pPr lvl="0">
              <a:spcBef>
                <a:spcPts val="0"/>
              </a:spcBef>
              <a:buNone/>
            </a:pPr>
            <a:r>
              <a:t/>
            </a:r>
            <a:endParaRPr b="1"/>
          </a:p>
          <a:p>
            <a:pPr lvl="0">
              <a:spcBef>
                <a:spcPts val="0"/>
              </a:spcBef>
              <a:buNone/>
            </a:pPr>
            <a:r>
              <a:t/>
            </a:r>
            <a:endParaRPr b="1"/>
          </a:p>
          <a:p>
            <a:pPr lvl="0">
              <a:spcBef>
                <a:spcPts val="0"/>
              </a:spcBef>
              <a:buNone/>
            </a:pPr>
            <a:br>
              <a:rPr b="1" lang="en"/>
            </a:br>
            <a:r>
              <a:rPr b="1" lang="en"/>
              <a:t>July </a:t>
            </a:r>
            <a:r>
              <a:rPr b="1" lang="en"/>
              <a:t>2017 Quantum Science Summer School</a:t>
            </a:r>
            <a:br>
              <a:rPr b="1" lang="en"/>
            </a:br>
            <a:r>
              <a:rPr i="1" lang="en"/>
              <a:t>Machine Learning Crash Course</a:t>
            </a:r>
            <a:br>
              <a:rPr b="1" lang="en"/>
            </a:br>
            <a:r>
              <a:rPr lang="en"/>
              <a:t>15 hour course -&gt; 3 hours + optional consulting</a:t>
            </a:r>
          </a:p>
          <a:p>
            <a:pPr lvl="0">
              <a:spcBef>
                <a:spcPts val="0"/>
              </a:spcBef>
              <a:buNone/>
            </a:pPr>
            <a:r>
              <a:t/>
            </a:r>
            <a:endParaRPr b="1"/>
          </a:p>
        </p:txBody>
      </p:sp>
      <p:pic>
        <p:nvPicPr>
          <p:cNvPr id="124" name="Shape 124"/>
          <p:cNvPicPr preferRelativeResize="0"/>
          <p:nvPr/>
        </p:nvPicPr>
        <p:blipFill>
          <a:blip r:embed="rId3">
            <a:alphaModFix/>
          </a:blip>
          <a:stretch>
            <a:fillRect/>
          </a:stretch>
        </p:blipFill>
        <p:spPr>
          <a:xfrm>
            <a:off x="1277325" y="2419875"/>
            <a:ext cx="4887126" cy="115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98250" y="16350"/>
            <a:ext cx="8826600" cy="602700"/>
          </a:xfrm>
          <a:prstGeom prst="rect">
            <a:avLst/>
          </a:prstGeom>
        </p:spPr>
        <p:txBody>
          <a:bodyPr anchorCtr="0" anchor="ctr" bIns="91425" lIns="91425" rIns="91425" wrap="square" tIns="91425">
            <a:noAutofit/>
          </a:bodyPr>
          <a:lstStyle/>
          <a:p>
            <a:pPr lvl="0">
              <a:spcBef>
                <a:spcPts val="0"/>
              </a:spcBef>
              <a:buNone/>
            </a:pPr>
            <a:r>
              <a:rPr lang="en"/>
              <a:t>Google Accelerated Sciences Team</a:t>
            </a:r>
          </a:p>
        </p:txBody>
      </p:sp>
      <p:sp>
        <p:nvSpPr>
          <p:cNvPr id="130" name="Shape 130"/>
          <p:cNvSpPr txBox="1"/>
          <p:nvPr/>
        </p:nvSpPr>
        <p:spPr>
          <a:xfrm>
            <a:off x="260400" y="1921725"/>
            <a:ext cx="8586300" cy="2418600"/>
          </a:xfrm>
          <a:prstGeom prst="rect">
            <a:avLst/>
          </a:prstGeom>
          <a:noFill/>
          <a:ln>
            <a:noFill/>
          </a:ln>
        </p:spPr>
        <p:txBody>
          <a:bodyPr anchorCtr="0" anchor="t" bIns="91425" lIns="91425" rIns="91425" wrap="square" tIns="91425">
            <a:noAutofit/>
          </a:bodyPr>
          <a:lstStyle/>
          <a:p>
            <a:pPr lvl="0" rtl="0">
              <a:lnSpc>
                <a:spcPct val="115000"/>
              </a:lnSpc>
              <a:spcBef>
                <a:spcPts val="0"/>
              </a:spcBef>
              <a:buNone/>
            </a:pPr>
            <a:r>
              <a:rPr b="1" lang="en">
                <a:solidFill>
                  <a:srgbClr val="333336"/>
                </a:solidFill>
                <a:latin typeface="Roboto"/>
                <a:ea typeface="Roboto"/>
                <a:cs typeface="Roboto"/>
                <a:sym typeface="Roboto"/>
              </a:rPr>
              <a:t>Projects should have</a:t>
            </a:r>
          </a:p>
          <a:p>
            <a:pPr indent="-317500" lvl="0" marL="457200" rtl="0">
              <a:lnSpc>
                <a:spcPct val="115000"/>
              </a:lnSpc>
              <a:spcBef>
                <a:spcPts val="0"/>
              </a:spcBef>
              <a:buClr>
                <a:srgbClr val="333336"/>
              </a:buClr>
              <a:buFont typeface="Roboto"/>
              <a:buChar char="❏"/>
            </a:pPr>
            <a:r>
              <a:rPr lang="en">
                <a:solidFill>
                  <a:srgbClr val="333336"/>
                </a:solidFill>
                <a:latin typeface="Roboto"/>
                <a:ea typeface="Roboto"/>
                <a:cs typeface="Roboto"/>
                <a:sym typeface="Roboto"/>
              </a:rPr>
              <a:t>Science upside:		large scientific/humanitarian benefit.</a:t>
            </a:r>
          </a:p>
          <a:p>
            <a:pPr indent="-317500" lvl="0" marL="457200" rtl="0">
              <a:lnSpc>
                <a:spcPct val="115000"/>
              </a:lnSpc>
              <a:spcBef>
                <a:spcPts val="0"/>
              </a:spcBef>
              <a:buClr>
                <a:srgbClr val="333336"/>
              </a:buClr>
              <a:buFont typeface="Roboto"/>
              <a:buChar char="❏"/>
            </a:pPr>
            <a:r>
              <a:rPr lang="en">
                <a:solidFill>
                  <a:srgbClr val="333336"/>
                </a:solidFill>
                <a:latin typeface="Roboto"/>
                <a:ea typeface="Roboto"/>
                <a:cs typeface="Roboto"/>
                <a:sym typeface="Roboto"/>
              </a:rPr>
              <a:t>World class partners:	deep understanding and desire to collaborate.</a:t>
            </a:r>
          </a:p>
          <a:p>
            <a:pPr indent="-317500" lvl="0" marL="457200" rtl="0">
              <a:lnSpc>
                <a:spcPct val="115000"/>
              </a:lnSpc>
              <a:spcBef>
                <a:spcPts val="0"/>
              </a:spcBef>
              <a:buClr>
                <a:srgbClr val="333336"/>
              </a:buClr>
              <a:buFont typeface="Roboto"/>
              <a:buChar char="❏"/>
            </a:pPr>
            <a:r>
              <a:rPr lang="en">
                <a:solidFill>
                  <a:srgbClr val="333336"/>
                </a:solidFill>
                <a:latin typeface="Roboto"/>
                <a:ea typeface="Roboto"/>
                <a:cs typeface="Roboto"/>
                <a:sym typeface="Roboto"/>
              </a:rPr>
              <a:t>Unique leverage:		of Google algorithmic expertise and large scale.</a:t>
            </a:r>
          </a:p>
          <a:p>
            <a:pPr indent="-317500" lvl="0" marL="457200" rtl="0">
              <a:lnSpc>
                <a:spcPct val="115000"/>
              </a:lnSpc>
              <a:spcBef>
                <a:spcPts val="0"/>
              </a:spcBef>
              <a:buClr>
                <a:srgbClr val="000000"/>
              </a:buClr>
              <a:buFont typeface="Roboto"/>
              <a:buChar char="❏"/>
            </a:pPr>
            <a:r>
              <a:rPr lang="en">
                <a:latin typeface="Roboto"/>
                <a:ea typeface="Roboto"/>
                <a:cs typeface="Roboto"/>
                <a:sym typeface="Roboto"/>
              </a:rPr>
              <a:t>Business upside:		revolutionize an important industry.</a:t>
            </a:r>
          </a:p>
          <a:p>
            <a:pPr lvl="0" rtl="0">
              <a:spcBef>
                <a:spcPts val="0"/>
              </a:spcBef>
              <a:buNone/>
            </a:pPr>
            <a:r>
              <a:t/>
            </a:r>
            <a:endParaRPr>
              <a:solidFill>
                <a:srgbClr val="333336"/>
              </a:solidFill>
              <a:latin typeface="Roboto"/>
              <a:ea typeface="Roboto"/>
              <a:cs typeface="Roboto"/>
              <a:sym typeface="Roboto"/>
            </a:endParaRPr>
          </a:p>
          <a:p>
            <a:pPr lvl="0" rtl="0">
              <a:lnSpc>
                <a:spcPct val="115000"/>
              </a:lnSpc>
              <a:spcBef>
                <a:spcPts val="0"/>
              </a:spcBef>
              <a:buNone/>
            </a:pPr>
            <a:r>
              <a:rPr b="1" lang="en">
                <a:solidFill>
                  <a:srgbClr val="333336"/>
                </a:solidFill>
                <a:latin typeface="Roboto"/>
                <a:ea typeface="Roboto"/>
                <a:cs typeface="Roboto"/>
                <a:sym typeface="Roboto"/>
              </a:rPr>
              <a:t>What success looks like</a:t>
            </a:r>
          </a:p>
          <a:p>
            <a:pPr indent="-317500" lvl="0" marL="457200" rtl="0">
              <a:lnSpc>
                <a:spcPct val="115000"/>
              </a:lnSpc>
              <a:spcBef>
                <a:spcPts val="0"/>
              </a:spcBef>
              <a:buClr>
                <a:srgbClr val="333336"/>
              </a:buClr>
              <a:buFont typeface="Roboto"/>
              <a:buChar char="❏"/>
            </a:pPr>
            <a:r>
              <a:rPr lang="en">
                <a:solidFill>
                  <a:srgbClr val="333336"/>
                </a:solidFill>
                <a:latin typeface="Roboto"/>
                <a:ea typeface="Roboto"/>
                <a:cs typeface="Roboto"/>
                <a:sym typeface="Roboto"/>
              </a:rPr>
              <a:t>Participate and ‘ship’ important breakthroughs</a:t>
            </a:r>
          </a:p>
          <a:p>
            <a:pPr indent="-317500" lvl="0" marL="457200" rtl="0">
              <a:lnSpc>
                <a:spcPct val="115000"/>
              </a:lnSpc>
              <a:spcBef>
                <a:spcPts val="0"/>
              </a:spcBef>
              <a:buClr>
                <a:srgbClr val="333336"/>
              </a:buClr>
              <a:buChar char="❏"/>
            </a:pPr>
            <a:r>
              <a:rPr lang="en">
                <a:solidFill>
                  <a:srgbClr val="333336"/>
                </a:solidFill>
                <a:latin typeface="Roboto"/>
                <a:ea typeface="Roboto"/>
                <a:cs typeface="Roboto"/>
                <a:sym typeface="Roboto"/>
              </a:rPr>
              <a:t>Transform science via</a:t>
            </a:r>
            <a:r>
              <a:rPr lang="en">
                <a:latin typeface="Roboto"/>
                <a:ea typeface="Roboto"/>
                <a:cs typeface="Roboto"/>
                <a:sym typeface="Roboto"/>
              </a:rPr>
              <a:t> development and sharing of exemplary research methods</a:t>
            </a:r>
          </a:p>
          <a:p>
            <a:pPr lvl="0" rtl="0">
              <a:spcBef>
                <a:spcPts val="0"/>
              </a:spcBef>
              <a:buNone/>
            </a:pPr>
            <a:r>
              <a:t/>
            </a:r>
            <a:endParaRPr>
              <a:solidFill>
                <a:srgbClr val="333336"/>
              </a:solidFill>
              <a:latin typeface="Roboto"/>
              <a:ea typeface="Roboto"/>
              <a:cs typeface="Roboto"/>
              <a:sym typeface="Roboto"/>
            </a:endParaRPr>
          </a:p>
          <a:p>
            <a:pPr lvl="0" rtl="0">
              <a:spcBef>
                <a:spcPts val="0"/>
              </a:spcBef>
              <a:buNone/>
            </a:pPr>
            <a:r>
              <a:rPr b="1" lang="en">
                <a:solidFill>
                  <a:srgbClr val="333336"/>
                </a:solidFill>
                <a:latin typeface="Roboto"/>
                <a:ea typeface="Roboto"/>
                <a:cs typeface="Roboto"/>
                <a:sym typeface="Roboto"/>
              </a:rPr>
              <a:t>Structure</a:t>
            </a:r>
            <a:r>
              <a:rPr lang="en">
                <a:solidFill>
                  <a:srgbClr val="333336"/>
                </a:solidFill>
                <a:latin typeface="Roboto"/>
                <a:ea typeface="Roboto"/>
                <a:cs typeface="Roboto"/>
                <a:sym typeface="Roboto"/>
              </a:rPr>
              <a:t>:  2-4 Googlers working with scientists to combine domain knowledge &amp; specific Google expertise</a:t>
            </a:r>
          </a:p>
          <a:p>
            <a:pPr lvl="0" rtl="0">
              <a:spcBef>
                <a:spcPts val="0"/>
              </a:spcBef>
              <a:buNone/>
            </a:pPr>
            <a:r>
              <a:t/>
            </a:r>
            <a:endParaRPr>
              <a:solidFill>
                <a:srgbClr val="333336"/>
              </a:solidFill>
              <a:latin typeface="Roboto"/>
              <a:ea typeface="Roboto"/>
              <a:cs typeface="Roboto"/>
              <a:sym typeface="Roboto"/>
            </a:endParaRPr>
          </a:p>
          <a:p>
            <a:pPr lvl="0" rtl="0">
              <a:lnSpc>
                <a:spcPct val="115000"/>
              </a:lnSpc>
              <a:spcBef>
                <a:spcPts val="0"/>
              </a:spcBef>
              <a:spcAft>
                <a:spcPts val="1600"/>
              </a:spcAft>
              <a:buNone/>
            </a:pPr>
            <a:r>
              <a:t/>
            </a:r>
            <a:endParaRPr>
              <a:solidFill>
                <a:srgbClr val="666666"/>
              </a:solidFill>
              <a:latin typeface="Roboto"/>
              <a:ea typeface="Roboto"/>
              <a:cs typeface="Roboto"/>
              <a:sym typeface="Roboto"/>
            </a:endParaRPr>
          </a:p>
        </p:txBody>
      </p:sp>
      <p:sp>
        <p:nvSpPr>
          <p:cNvPr id="131" name="Shape 131"/>
          <p:cNvSpPr txBox="1"/>
          <p:nvPr/>
        </p:nvSpPr>
        <p:spPr>
          <a:xfrm>
            <a:off x="375100" y="1051450"/>
            <a:ext cx="8229600" cy="833700"/>
          </a:xfrm>
          <a:prstGeom prst="rect">
            <a:avLst/>
          </a:prstGeom>
          <a:solidFill>
            <a:srgbClr val="C9DAF8"/>
          </a:solidFill>
          <a:ln cap="flat" cmpd="sng" w="28575">
            <a:solidFill>
              <a:srgbClr val="D9D9D9"/>
            </a:solidFill>
            <a:prstDash val="solid"/>
            <a:round/>
            <a:headEnd len="med" w="med" type="none"/>
            <a:tailEnd len="med" w="med" type="none"/>
          </a:ln>
        </p:spPr>
        <p:txBody>
          <a:bodyPr anchorCtr="0" anchor="ctr" bIns="91425" lIns="91425" rIns="91425" wrap="square" tIns="91425">
            <a:noAutofit/>
          </a:bodyPr>
          <a:lstStyle/>
          <a:p>
            <a:pPr lvl="0" rtl="0" algn="ctr">
              <a:lnSpc>
                <a:spcPct val="115000"/>
              </a:lnSpc>
              <a:spcBef>
                <a:spcPts val="0"/>
              </a:spcBef>
              <a:buNone/>
            </a:pPr>
            <a:r>
              <a:rPr lang="en" sz="2000">
                <a:solidFill>
                  <a:srgbClr val="666666"/>
                </a:solidFill>
                <a:latin typeface="Roboto"/>
                <a:ea typeface="Roboto"/>
                <a:cs typeface="Roboto"/>
                <a:sym typeface="Roboto"/>
              </a:rPr>
              <a:t>Increase the rate of scientific discovery by leveraging </a:t>
            </a:r>
            <a:br>
              <a:rPr lang="en" sz="2000">
                <a:solidFill>
                  <a:srgbClr val="666666"/>
                </a:solidFill>
                <a:latin typeface="Roboto"/>
                <a:ea typeface="Roboto"/>
                <a:cs typeface="Roboto"/>
                <a:sym typeface="Roboto"/>
              </a:rPr>
            </a:br>
            <a:r>
              <a:rPr lang="en" sz="2000">
                <a:solidFill>
                  <a:srgbClr val="666666"/>
                </a:solidFill>
                <a:latin typeface="Roboto"/>
                <a:ea typeface="Roboto"/>
                <a:cs typeface="Roboto"/>
                <a:sym typeface="Roboto"/>
              </a:rPr>
              <a:t>Google’s extensive knowledge and technology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273438" y="0"/>
            <a:ext cx="8597124"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Shape 141">
            <a:hlinkClick r:id="rId3"/>
          </p:cNvPr>
          <p:cNvPicPr preferRelativeResize="0"/>
          <p:nvPr/>
        </p:nvPicPr>
        <p:blipFill>
          <a:blip r:embed="rId4">
            <a:alphaModFix/>
          </a:blip>
          <a:stretch>
            <a:fillRect/>
          </a:stretch>
        </p:blipFill>
        <p:spPr>
          <a:xfrm>
            <a:off x="2202672" y="0"/>
            <a:ext cx="4738657"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1410521" y="0"/>
            <a:ext cx="6322959"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NSF BIGDATA</a:t>
            </a:r>
          </a:p>
        </p:txBody>
      </p:sp>
      <p:sp>
        <p:nvSpPr>
          <p:cNvPr id="152" name="Shape 152"/>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rtl="0">
              <a:lnSpc>
                <a:spcPct val="110000"/>
              </a:lnSpc>
              <a:spcBef>
                <a:spcPts val="0"/>
              </a:spcBef>
              <a:spcAft>
                <a:spcPts val="0"/>
              </a:spcAft>
              <a:buNone/>
            </a:pPr>
            <a:r>
              <a:rPr lang="en" sz="1700" u="sng">
                <a:solidFill>
                  <a:schemeClr val="hlink"/>
                </a:solidFill>
                <a:latin typeface="Georgia"/>
                <a:ea typeface="Georgia"/>
                <a:cs typeface="Georgia"/>
                <a:sym typeface="Georgia"/>
                <a:hlinkClick r:id="rId3"/>
              </a:rPr>
              <a:t>Critical Techniques, Technologies and Methodologies for Advancing Foundations and Applications of Big Data Sciences and Engineering</a:t>
            </a:r>
          </a:p>
          <a:p>
            <a:pPr lvl="0" rtl="0">
              <a:lnSpc>
                <a:spcPct val="110000"/>
              </a:lnSpc>
              <a:spcBef>
                <a:spcPts val="0"/>
              </a:spcBef>
              <a:spcAft>
                <a:spcPts val="0"/>
              </a:spcAft>
              <a:buNone/>
            </a:pPr>
            <a:r>
              <a:t/>
            </a:r>
            <a:endParaRPr sz="1700">
              <a:solidFill>
                <a:srgbClr val="333333"/>
              </a:solidFill>
              <a:latin typeface="Georgia"/>
              <a:ea typeface="Georgia"/>
              <a:cs typeface="Georgia"/>
              <a:sym typeface="Georgia"/>
            </a:endParaRPr>
          </a:p>
          <a:p>
            <a:pPr lvl="0" rtl="0">
              <a:lnSpc>
                <a:spcPct val="142857"/>
              </a:lnSpc>
              <a:spcBef>
                <a:spcPts val="0"/>
              </a:spcBef>
              <a:spcAft>
                <a:spcPts val="1100"/>
              </a:spcAft>
              <a:buNone/>
            </a:pPr>
            <a:r>
              <a:rPr b="1" lang="en" sz="1200">
                <a:solidFill>
                  <a:srgbClr val="333333"/>
                </a:solidFill>
                <a:latin typeface="Arial"/>
                <a:ea typeface="Arial"/>
                <a:cs typeface="Arial"/>
                <a:sym typeface="Arial"/>
              </a:rPr>
              <a:t>SYNOPSIS</a:t>
            </a:r>
          </a:p>
          <a:p>
            <a:pPr lvl="0" rtl="0">
              <a:lnSpc>
                <a:spcPct val="142857"/>
              </a:lnSpc>
              <a:spcBef>
                <a:spcPts val="0"/>
              </a:spcBef>
              <a:spcAft>
                <a:spcPts val="1100"/>
              </a:spcAft>
              <a:buNone/>
            </a:pPr>
            <a:r>
              <a:rPr lang="en" sz="1200">
                <a:solidFill>
                  <a:srgbClr val="333333"/>
                </a:solidFill>
                <a:latin typeface="Arial"/>
                <a:ea typeface="Arial"/>
                <a:cs typeface="Arial"/>
                <a:sym typeface="Arial"/>
              </a:rPr>
              <a:t>The </a:t>
            </a:r>
            <a:r>
              <a:rPr i="1" lang="en" sz="1200">
                <a:solidFill>
                  <a:srgbClr val="333333"/>
                </a:solidFill>
                <a:latin typeface="Arial"/>
                <a:ea typeface="Arial"/>
                <a:cs typeface="Arial"/>
                <a:sym typeface="Arial"/>
              </a:rPr>
              <a:t>BIGDATA</a:t>
            </a:r>
            <a:r>
              <a:rPr lang="en" sz="1200">
                <a:solidFill>
                  <a:srgbClr val="333333"/>
                </a:solidFill>
                <a:latin typeface="Arial"/>
                <a:ea typeface="Arial"/>
                <a:cs typeface="Arial"/>
                <a:sym typeface="Arial"/>
              </a:rPr>
              <a:t> program seeks novel approaches in computer science, statistics, computational science, and mathematics, along with innovative applications in domain science, including social and behavioral sciences, education, biology, the physical sciences, and engineering that lead towards the further development of the interdisciplinary field of </a:t>
            </a:r>
            <a:r>
              <a:rPr i="1" lang="en" sz="1200">
                <a:solidFill>
                  <a:srgbClr val="333333"/>
                </a:solidFill>
                <a:latin typeface="Arial"/>
                <a:ea typeface="Arial"/>
                <a:cs typeface="Arial"/>
                <a:sym typeface="Arial"/>
              </a:rPr>
              <a:t>data science. </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a:t>What is most needed?</a:t>
            </a:r>
          </a:p>
          <a:p>
            <a:pPr lvl="0">
              <a:spcBef>
                <a:spcPts val="0"/>
              </a:spcBef>
              <a:buNone/>
            </a:pPr>
            <a:r>
              <a:rPr lang="en"/>
              <a:t>What are the barriers?</a:t>
            </a:r>
          </a:p>
          <a:p>
            <a:pPr lvl="0">
              <a:spcBef>
                <a:spcPts val="0"/>
              </a:spcBef>
              <a:buNone/>
            </a:pPr>
            <a:r>
              <a:rPr lang="en"/>
              <a:t>What can domain scientists take advantage of?</a:t>
            </a:r>
          </a:p>
          <a:p>
            <a:pPr lvl="0">
              <a:spcBef>
                <a:spcPts val="0"/>
              </a:spcBef>
              <a:buNone/>
            </a:pPr>
            <a:r>
              <a:rPr lang="en"/>
              <a:t>What can uniquely be offered by NSF+Google?</a:t>
            </a:r>
          </a:p>
        </p:txBody>
      </p:sp>
      <p:sp>
        <p:nvSpPr>
          <p:cNvPr id="158" name="Shape 158"/>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Discussion</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Goal/Question</a:t>
            </a:r>
          </a:p>
        </p:txBody>
      </p:sp>
      <p:sp>
        <p:nvSpPr>
          <p:cNvPr id="74" name="Shape 74"/>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lvl="0">
              <a:spcBef>
                <a:spcPts val="0"/>
              </a:spcBef>
              <a:buNone/>
            </a:pPr>
            <a:r>
              <a:rPr lang="en" sz="2400"/>
              <a:t>How could a Google+NSF partnership enable more domain scientists to take advantage of Machine Learning based research approaches?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516125" y="152400"/>
            <a:ext cx="8111739"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Possible Points of Leverage</a:t>
            </a:r>
          </a:p>
        </p:txBody>
      </p:sp>
      <p:sp>
        <p:nvSpPr>
          <p:cNvPr id="85" name="Shape 85"/>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indent="-419100" lvl="0" marL="457200" rtl="0">
              <a:spcBef>
                <a:spcPts val="0"/>
              </a:spcBef>
              <a:buSzPct val="100000"/>
            </a:pPr>
            <a:r>
              <a:rPr lang="en" sz="3000"/>
              <a:t>Education</a:t>
            </a:r>
          </a:p>
          <a:p>
            <a:pPr indent="-419100" lvl="0" marL="457200" rtl="0">
              <a:spcBef>
                <a:spcPts val="0"/>
              </a:spcBef>
              <a:buSzPct val="100000"/>
            </a:pPr>
            <a:r>
              <a:rPr lang="en" sz="3000"/>
              <a:t>Data</a:t>
            </a:r>
          </a:p>
          <a:p>
            <a:pPr indent="-419100" lvl="0" marL="457200" rtl="0">
              <a:spcBef>
                <a:spcPts val="0"/>
              </a:spcBef>
              <a:buSzPct val="100000"/>
            </a:pPr>
            <a:r>
              <a:rPr lang="en" sz="3000"/>
              <a:t>Implementation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a:spcBef>
                <a:spcPts val="0"/>
              </a:spcBef>
              <a:buNone/>
            </a:pPr>
            <a:r>
              <a:rPr lang="en"/>
              <a:t>Education</a:t>
            </a:r>
          </a:p>
        </p:txBody>
      </p:sp>
      <p:sp>
        <p:nvSpPr>
          <p:cNvPr id="91" name="Shape 91"/>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indent="-419100" lvl="0" marL="457200" rtl="0">
              <a:lnSpc>
                <a:spcPct val="100000"/>
              </a:lnSpc>
              <a:spcBef>
                <a:spcPts val="0"/>
              </a:spcBef>
              <a:spcAft>
                <a:spcPts val="0"/>
              </a:spcAft>
              <a:buClr>
                <a:srgbClr val="000000"/>
              </a:buClr>
              <a:buSzPct val="100000"/>
              <a:buFont typeface="Arial"/>
            </a:pPr>
            <a:r>
              <a:rPr lang="en" sz="3000"/>
              <a:t>Motivation</a:t>
            </a:r>
          </a:p>
          <a:p>
            <a:pPr indent="-419100" lvl="0" marL="457200" rtl="0">
              <a:lnSpc>
                <a:spcPct val="100000"/>
              </a:lnSpc>
              <a:spcBef>
                <a:spcPts val="0"/>
              </a:spcBef>
              <a:spcAft>
                <a:spcPts val="0"/>
              </a:spcAft>
              <a:buClr>
                <a:srgbClr val="000000"/>
              </a:buClr>
              <a:buSzPct val="100000"/>
              <a:buFont typeface="Arial"/>
            </a:pPr>
            <a:r>
              <a:rPr lang="en" sz="3000"/>
              <a:t>Machine Learning</a:t>
            </a:r>
          </a:p>
          <a:p>
            <a:pPr indent="-419100" lvl="0" marL="457200" rtl="0">
              <a:lnSpc>
                <a:spcPct val="100000"/>
              </a:lnSpc>
              <a:spcBef>
                <a:spcPts val="0"/>
              </a:spcBef>
              <a:spcAft>
                <a:spcPts val="0"/>
              </a:spcAft>
              <a:buClr>
                <a:srgbClr val="000000"/>
              </a:buClr>
              <a:buSzPct val="100000"/>
              <a:buFont typeface="Arial"/>
            </a:pPr>
            <a:r>
              <a:rPr lang="en" sz="3000"/>
              <a:t>ML Applicability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lang="en"/>
              <a:t>Data</a:t>
            </a:r>
          </a:p>
        </p:txBody>
      </p:sp>
      <p:sp>
        <p:nvSpPr>
          <p:cNvPr id="97" name="Shape 97"/>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indent="-419100" lvl="0" marL="457200" rtl="0">
              <a:lnSpc>
                <a:spcPct val="100000"/>
              </a:lnSpc>
              <a:spcBef>
                <a:spcPts val="0"/>
              </a:spcBef>
              <a:spcAft>
                <a:spcPts val="0"/>
              </a:spcAft>
              <a:buClr>
                <a:srgbClr val="000000"/>
              </a:buClr>
              <a:buSzPct val="100000"/>
              <a:buFont typeface="Arial"/>
            </a:pPr>
            <a:r>
              <a:rPr lang="en" sz="3000"/>
              <a:t>What to gather</a:t>
            </a:r>
          </a:p>
          <a:p>
            <a:pPr indent="-419100" lvl="0" marL="457200" rtl="0">
              <a:lnSpc>
                <a:spcPct val="100000"/>
              </a:lnSpc>
              <a:spcBef>
                <a:spcPts val="0"/>
              </a:spcBef>
              <a:spcAft>
                <a:spcPts val="0"/>
              </a:spcAft>
              <a:buClr>
                <a:srgbClr val="000000"/>
              </a:buClr>
              <a:buSzPct val="100000"/>
              <a:buFont typeface="Arial"/>
            </a:pPr>
            <a:r>
              <a:rPr lang="en" sz="3000"/>
              <a:t>How much</a:t>
            </a:r>
          </a:p>
          <a:p>
            <a:pPr indent="-419100" lvl="0" marL="457200" rtl="0">
              <a:lnSpc>
                <a:spcPct val="100000"/>
              </a:lnSpc>
              <a:spcBef>
                <a:spcPts val="0"/>
              </a:spcBef>
              <a:spcAft>
                <a:spcPts val="0"/>
              </a:spcAft>
              <a:buClr>
                <a:srgbClr val="000000"/>
              </a:buClr>
              <a:buSzPct val="100000"/>
              <a:buFont typeface="Arial"/>
            </a:pPr>
            <a:r>
              <a:rPr lang="en" sz="3000"/>
              <a:t>How to store/access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471900" y="738725"/>
            <a:ext cx="8222100" cy="767700"/>
          </a:xfrm>
          <a:prstGeom prst="rect">
            <a:avLst/>
          </a:prstGeom>
        </p:spPr>
        <p:txBody>
          <a:bodyPr anchorCtr="0" anchor="b" bIns="91425" lIns="91425" rIns="91425" wrap="square" tIns="91425">
            <a:noAutofit/>
          </a:bodyPr>
          <a:lstStyle/>
          <a:p>
            <a:pPr lvl="0" rtl="0">
              <a:spcBef>
                <a:spcPts val="0"/>
              </a:spcBef>
              <a:buNone/>
            </a:pPr>
            <a:r>
              <a:rPr lang="en"/>
              <a:t>Implementation</a:t>
            </a:r>
          </a:p>
        </p:txBody>
      </p:sp>
      <p:sp>
        <p:nvSpPr>
          <p:cNvPr id="103" name="Shape 103"/>
          <p:cNvSpPr txBox="1"/>
          <p:nvPr>
            <p:ph idx="1" type="body"/>
          </p:nvPr>
        </p:nvSpPr>
        <p:spPr>
          <a:xfrm>
            <a:off x="471900" y="1919075"/>
            <a:ext cx="8222100" cy="2710200"/>
          </a:xfrm>
          <a:prstGeom prst="rect">
            <a:avLst/>
          </a:prstGeom>
        </p:spPr>
        <p:txBody>
          <a:bodyPr anchorCtr="0" anchor="t" bIns="91425" lIns="91425" rIns="91425" wrap="square" tIns="91425">
            <a:noAutofit/>
          </a:bodyPr>
          <a:lstStyle/>
          <a:p>
            <a:pPr indent="-419100" lvl="0" marL="457200" rtl="0">
              <a:lnSpc>
                <a:spcPct val="100000"/>
              </a:lnSpc>
              <a:spcBef>
                <a:spcPts val="0"/>
              </a:spcBef>
              <a:spcAft>
                <a:spcPts val="0"/>
              </a:spcAft>
              <a:buSzPct val="100000"/>
            </a:pPr>
            <a:r>
              <a:rPr lang="en" sz="3000"/>
              <a:t>Experiment Design</a:t>
            </a:r>
          </a:p>
          <a:p>
            <a:pPr indent="-419100" lvl="0" marL="457200" marR="0" rtl="0" algn="l">
              <a:lnSpc>
                <a:spcPct val="100000"/>
              </a:lnSpc>
              <a:spcBef>
                <a:spcPts val="0"/>
              </a:spcBef>
              <a:spcAft>
                <a:spcPts val="0"/>
              </a:spcAft>
              <a:buSzPct val="100000"/>
            </a:pPr>
            <a:r>
              <a:rPr lang="en" sz="3000"/>
              <a:t>ML Implementation</a:t>
            </a:r>
          </a:p>
          <a:p>
            <a:pPr indent="-419100" lvl="0" marL="457200" marR="0" rtl="0" algn="l">
              <a:lnSpc>
                <a:spcPct val="100000"/>
              </a:lnSpc>
              <a:spcBef>
                <a:spcPts val="0"/>
              </a:spcBef>
              <a:spcAft>
                <a:spcPts val="0"/>
              </a:spcAft>
              <a:buSzPct val="100000"/>
            </a:pPr>
            <a:r>
              <a:rPr lang="en" sz="3000"/>
              <a:t>Tools</a:t>
            </a:r>
          </a:p>
          <a:p>
            <a:pPr lvl="0" rtl="0">
              <a:spcBef>
                <a:spcPts val="0"/>
              </a:spcBef>
              <a:buNone/>
            </a:pPr>
            <a:r>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98250" y="16350"/>
            <a:ext cx="8826600" cy="602700"/>
          </a:xfrm>
          <a:prstGeom prst="rect">
            <a:avLst/>
          </a:prstGeom>
        </p:spPr>
        <p:txBody>
          <a:bodyPr anchorCtr="0" anchor="ctr" bIns="91425" lIns="91425" rIns="91425" wrap="square" tIns="91425">
            <a:noAutofit/>
          </a:bodyPr>
          <a:lstStyle/>
          <a:p>
            <a:pPr lvl="0">
              <a:spcBef>
                <a:spcPts val="0"/>
              </a:spcBef>
              <a:buNone/>
            </a:pPr>
            <a:r>
              <a:rPr lang="en"/>
              <a:t>Broad Toolkit of Alphabet Technologies</a:t>
            </a:r>
          </a:p>
        </p:txBody>
      </p:sp>
      <p:sp>
        <p:nvSpPr>
          <p:cNvPr id="109" name="Shape 109"/>
          <p:cNvSpPr txBox="1"/>
          <p:nvPr/>
        </p:nvSpPr>
        <p:spPr>
          <a:xfrm>
            <a:off x="180900" y="1143700"/>
            <a:ext cx="4122600" cy="34164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4A4A4A"/>
                </a:solidFill>
                <a:latin typeface="Roboto"/>
                <a:ea typeface="Roboto"/>
                <a:cs typeface="Roboto"/>
                <a:sym typeface="Roboto"/>
              </a:rPr>
              <a:t>Machine learning</a:t>
            </a:r>
          </a:p>
          <a:p>
            <a:pPr lvl="0" rtl="0">
              <a:spcBef>
                <a:spcPts val="0"/>
              </a:spcBef>
              <a:buNone/>
            </a:pPr>
            <a:r>
              <a:t/>
            </a:r>
            <a:endParaRPr b="1">
              <a:solidFill>
                <a:srgbClr val="4A4A4A"/>
              </a:solidFill>
              <a:latin typeface="Roboto"/>
              <a:ea typeface="Roboto"/>
              <a:cs typeface="Roboto"/>
              <a:sym typeface="Roboto"/>
            </a:endParaRPr>
          </a:p>
          <a:p>
            <a:pPr indent="-317500" lvl="0" marL="457200" rtl="0">
              <a:spcBef>
                <a:spcPts val="0"/>
              </a:spcBef>
              <a:buClr>
                <a:srgbClr val="4A4A4A"/>
              </a:buClr>
              <a:buFont typeface="Roboto"/>
            </a:pPr>
            <a:r>
              <a:rPr lang="en">
                <a:solidFill>
                  <a:srgbClr val="4A4A4A"/>
                </a:solidFill>
                <a:latin typeface="Roboto"/>
                <a:ea typeface="Roboto"/>
                <a:cs typeface="Roboto"/>
                <a:sym typeface="Roboto"/>
              </a:rPr>
              <a:t>Deep Learning</a:t>
            </a:r>
          </a:p>
          <a:p>
            <a:pPr indent="-317500" lvl="1" marL="914400" rtl="0">
              <a:spcBef>
                <a:spcPts val="360"/>
              </a:spcBef>
              <a:buClr>
                <a:srgbClr val="4A4A4A"/>
              </a:buClr>
              <a:buFont typeface="Roboto"/>
              <a:buChar char="○"/>
            </a:pPr>
            <a:r>
              <a:rPr lang="en">
                <a:solidFill>
                  <a:srgbClr val="4A4A4A"/>
                </a:solidFill>
                <a:latin typeface="Roboto"/>
                <a:ea typeface="Roboto"/>
                <a:cs typeface="Roboto"/>
                <a:sym typeface="Roboto"/>
              </a:rPr>
              <a:t>Visual search</a:t>
            </a:r>
          </a:p>
          <a:p>
            <a:pPr indent="-317500" lvl="1" marL="914400" rtl="0">
              <a:spcBef>
                <a:spcPts val="360"/>
              </a:spcBef>
              <a:buClr>
                <a:srgbClr val="4A4A4A"/>
              </a:buClr>
              <a:buFont typeface="Roboto"/>
              <a:buChar char="○"/>
            </a:pPr>
            <a:r>
              <a:rPr lang="en">
                <a:solidFill>
                  <a:srgbClr val="4A4A4A"/>
                </a:solidFill>
                <a:latin typeface="Roboto"/>
                <a:ea typeface="Roboto"/>
                <a:cs typeface="Roboto"/>
                <a:sym typeface="Roboto"/>
              </a:rPr>
              <a:t>Sequence prediction </a:t>
            </a:r>
          </a:p>
          <a:p>
            <a:pPr indent="-317500" lvl="0" marL="457200" rtl="0">
              <a:spcBef>
                <a:spcPts val="0"/>
              </a:spcBef>
              <a:buClr>
                <a:srgbClr val="4A4A4A"/>
              </a:buClr>
              <a:buFont typeface="Roboto"/>
              <a:buChar char="●"/>
            </a:pPr>
            <a:r>
              <a:rPr lang="en">
                <a:solidFill>
                  <a:srgbClr val="4A4A4A"/>
                </a:solidFill>
                <a:latin typeface="Roboto"/>
                <a:ea typeface="Roboto"/>
                <a:cs typeface="Roboto"/>
                <a:sym typeface="Roboto"/>
              </a:rPr>
              <a:t>Logistic regression at scale</a:t>
            </a:r>
          </a:p>
          <a:p>
            <a:pPr indent="-317500" lvl="0" marL="457200" rtl="0">
              <a:spcBef>
                <a:spcPts val="0"/>
              </a:spcBef>
              <a:buClr>
                <a:srgbClr val="4A4A4A"/>
              </a:buClr>
              <a:buFont typeface="Roboto"/>
              <a:buChar char="●"/>
            </a:pPr>
            <a:r>
              <a:rPr lang="en">
                <a:solidFill>
                  <a:srgbClr val="4A4A4A"/>
                </a:solidFill>
                <a:latin typeface="Roboto"/>
                <a:ea typeface="Roboto"/>
                <a:cs typeface="Roboto"/>
                <a:sym typeface="Roboto"/>
              </a:rPr>
              <a:t>Other systems implementing almost every ML algorithm</a:t>
            </a:r>
          </a:p>
          <a:p>
            <a:pPr lvl="0" rtl="0">
              <a:spcBef>
                <a:spcPts val="0"/>
              </a:spcBef>
              <a:buNone/>
            </a:pPr>
            <a:r>
              <a:t/>
            </a:r>
            <a:endParaRPr>
              <a:solidFill>
                <a:srgbClr val="4A4A4A"/>
              </a:solidFill>
              <a:latin typeface="Roboto"/>
              <a:ea typeface="Roboto"/>
              <a:cs typeface="Roboto"/>
              <a:sym typeface="Roboto"/>
            </a:endParaRPr>
          </a:p>
          <a:p>
            <a:pPr lvl="0" rtl="0">
              <a:spcBef>
                <a:spcPts val="0"/>
              </a:spcBef>
              <a:buNone/>
            </a:pPr>
            <a:r>
              <a:rPr b="1" lang="en">
                <a:solidFill>
                  <a:srgbClr val="4A4A4A"/>
                </a:solidFill>
                <a:latin typeface="Roboto"/>
                <a:ea typeface="Roboto"/>
                <a:cs typeface="Roboto"/>
                <a:sym typeface="Roboto"/>
              </a:rPr>
              <a:t>Scale</a:t>
            </a:r>
            <a:r>
              <a:rPr lang="en">
                <a:solidFill>
                  <a:srgbClr val="4A4A4A"/>
                </a:solidFill>
                <a:latin typeface="Roboto"/>
                <a:ea typeface="Roboto"/>
                <a:cs typeface="Roboto"/>
                <a:sym typeface="Roboto"/>
              </a:rPr>
              <a:t> </a:t>
            </a:r>
          </a:p>
          <a:p>
            <a:pPr indent="-228600" lvl="0" marL="457200" rtl="0">
              <a:spcBef>
                <a:spcPts val="0"/>
              </a:spcBef>
              <a:buClr>
                <a:srgbClr val="4A4A4A"/>
              </a:buClr>
              <a:buFont typeface="Roboto"/>
            </a:pPr>
            <a:r>
              <a:rPr lang="en">
                <a:solidFill>
                  <a:srgbClr val="4A4A4A"/>
                </a:solidFill>
                <a:latin typeface="Roboto"/>
                <a:ea typeface="Roboto"/>
                <a:cs typeface="Roboto"/>
                <a:sym typeface="Roboto"/>
              </a:rPr>
              <a:t>Cloud, DataFlow</a:t>
            </a:r>
          </a:p>
          <a:p>
            <a:pPr indent="-228600" lvl="0" marL="457200" rtl="0">
              <a:spcBef>
                <a:spcPts val="0"/>
              </a:spcBef>
              <a:buClr>
                <a:srgbClr val="4A4A4A"/>
              </a:buClr>
              <a:buFont typeface="Roboto"/>
            </a:pPr>
            <a:r>
              <a:rPr lang="en">
                <a:solidFill>
                  <a:srgbClr val="4A4A4A"/>
                </a:solidFill>
                <a:latin typeface="Roboto"/>
                <a:ea typeface="Roboto"/>
                <a:cs typeface="Roboto"/>
                <a:sym typeface="Roboto"/>
              </a:rPr>
              <a:t>Borg for billions of core hours</a:t>
            </a:r>
          </a:p>
          <a:p>
            <a:pPr lvl="0" rtl="0">
              <a:lnSpc>
                <a:spcPct val="115000"/>
              </a:lnSpc>
              <a:spcBef>
                <a:spcPts val="0"/>
              </a:spcBef>
              <a:spcAft>
                <a:spcPts val="1600"/>
              </a:spcAft>
              <a:buNone/>
            </a:pPr>
            <a:r>
              <a:t/>
            </a:r>
            <a:endParaRPr>
              <a:solidFill>
                <a:srgbClr val="4A4A4A"/>
              </a:solidFill>
              <a:latin typeface="Roboto"/>
              <a:ea typeface="Roboto"/>
              <a:cs typeface="Roboto"/>
              <a:sym typeface="Roboto"/>
            </a:endParaRPr>
          </a:p>
        </p:txBody>
      </p:sp>
      <p:sp>
        <p:nvSpPr>
          <p:cNvPr id="110" name="Shape 110"/>
          <p:cNvSpPr txBox="1"/>
          <p:nvPr/>
        </p:nvSpPr>
        <p:spPr>
          <a:xfrm>
            <a:off x="4840395" y="1143700"/>
            <a:ext cx="4122600" cy="3416400"/>
          </a:xfrm>
          <a:prstGeom prst="rect">
            <a:avLst/>
          </a:prstGeom>
          <a:noFill/>
          <a:ln>
            <a:noFill/>
          </a:ln>
        </p:spPr>
        <p:txBody>
          <a:bodyPr anchorCtr="0" anchor="t" bIns="91425" lIns="91425" rIns="91425" wrap="square" tIns="91425">
            <a:noAutofit/>
          </a:bodyPr>
          <a:lstStyle/>
          <a:p>
            <a:pPr lvl="0" rtl="0">
              <a:spcBef>
                <a:spcPts val="0"/>
              </a:spcBef>
              <a:buNone/>
            </a:pPr>
            <a:r>
              <a:rPr b="1" lang="en">
                <a:solidFill>
                  <a:srgbClr val="4A4A4A"/>
                </a:solidFill>
                <a:latin typeface="Roboto"/>
                <a:ea typeface="Roboto"/>
                <a:cs typeface="Roboto"/>
                <a:sym typeface="Roboto"/>
              </a:rPr>
              <a:t>Imaging</a:t>
            </a:r>
          </a:p>
          <a:p>
            <a:pPr indent="-228600" lvl="0" marL="457200" rtl="0">
              <a:spcBef>
                <a:spcPts val="0"/>
              </a:spcBef>
              <a:buClr>
                <a:srgbClr val="4A4A4A"/>
              </a:buClr>
              <a:buFont typeface="Roboto"/>
            </a:pPr>
            <a:r>
              <a:rPr lang="en">
                <a:solidFill>
                  <a:srgbClr val="4A4A4A"/>
                </a:solidFill>
                <a:latin typeface="Roboto"/>
                <a:ea typeface="Roboto"/>
                <a:cs typeface="Roboto"/>
                <a:sym typeface="Roboto"/>
              </a:rPr>
              <a:t>Tech from Geo, Search, Photos, Android</a:t>
            </a:r>
          </a:p>
          <a:p>
            <a:pPr indent="-228600" lvl="0" marL="457200" rtl="0">
              <a:spcBef>
                <a:spcPts val="0"/>
              </a:spcBef>
              <a:buClr>
                <a:srgbClr val="4A4A4A"/>
              </a:buClr>
              <a:buFont typeface="Roboto"/>
            </a:pPr>
            <a:r>
              <a:rPr lang="en">
                <a:solidFill>
                  <a:srgbClr val="4A4A4A"/>
                </a:solidFill>
                <a:latin typeface="Roboto"/>
                <a:ea typeface="Roboto"/>
                <a:cs typeface="Roboto"/>
                <a:sym typeface="Roboto"/>
              </a:rPr>
              <a:t>Ongoing research </a:t>
            </a:r>
            <a:br>
              <a:rPr lang="en">
                <a:solidFill>
                  <a:srgbClr val="4A4A4A"/>
                </a:solidFill>
                <a:latin typeface="Roboto"/>
                <a:ea typeface="Roboto"/>
                <a:cs typeface="Roboto"/>
                <a:sym typeface="Roboto"/>
              </a:rPr>
            </a:br>
          </a:p>
          <a:p>
            <a:pPr lvl="0" rtl="0">
              <a:spcBef>
                <a:spcPts val="0"/>
              </a:spcBef>
              <a:buNone/>
            </a:pPr>
            <a:r>
              <a:rPr b="1" lang="en">
                <a:solidFill>
                  <a:srgbClr val="4A4A4A"/>
                </a:solidFill>
                <a:latin typeface="Roboto"/>
                <a:ea typeface="Roboto"/>
                <a:cs typeface="Roboto"/>
                <a:sym typeface="Roboto"/>
              </a:rPr>
              <a:t>Experiment design</a:t>
            </a:r>
            <a:r>
              <a:rPr lang="en">
                <a:solidFill>
                  <a:srgbClr val="4A4A4A"/>
                </a:solidFill>
                <a:latin typeface="Roboto"/>
                <a:ea typeface="Roboto"/>
                <a:cs typeface="Roboto"/>
                <a:sym typeface="Roboto"/>
              </a:rPr>
              <a:t> </a:t>
            </a:r>
          </a:p>
          <a:p>
            <a:pPr indent="-228600" lvl="0" marL="457200" rtl="0">
              <a:spcBef>
                <a:spcPts val="0"/>
              </a:spcBef>
              <a:buClr>
                <a:srgbClr val="4A4A4A"/>
              </a:buClr>
              <a:buFont typeface="Roboto"/>
            </a:pPr>
            <a:r>
              <a:rPr lang="en">
                <a:solidFill>
                  <a:srgbClr val="4A4A4A"/>
                </a:solidFill>
                <a:latin typeface="Roboto"/>
                <a:ea typeface="Roboto"/>
                <a:cs typeface="Roboto"/>
                <a:sym typeface="Roboto"/>
              </a:rPr>
              <a:t>Parameter tuning via batched experimental design</a:t>
            </a:r>
          </a:p>
          <a:p>
            <a:pPr indent="-228600" lvl="0" marL="457200" rtl="0">
              <a:spcBef>
                <a:spcPts val="0"/>
              </a:spcBef>
              <a:buClr>
                <a:srgbClr val="4A4A4A"/>
              </a:buClr>
              <a:buFont typeface="Roboto"/>
            </a:pPr>
            <a:r>
              <a:rPr lang="en">
                <a:solidFill>
                  <a:srgbClr val="4A4A4A"/>
                </a:solidFill>
                <a:latin typeface="Roboto"/>
                <a:ea typeface="Roboto"/>
                <a:cs typeface="Roboto"/>
                <a:sym typeface="Roboto"/>
              </a:rPr>
              <a:t>DOE modeling</a:t>
            </a:r>
            <a:br>
              <a:rPr lang="en">
                <a:solidFill>
                  <a:srgbClr val="4A4A4A"/>
                </a:solidFill>
                <a:latin typeface="Roboto"/>
                <a:ea typeface="Roboto"/>
                <a:cs typeface="Roboto"/>
                <a:sym typeface="Roboto"/>
              </a:rPr>
            </a:br>
          </a:p>
          <a:p>
            <a:pPr lvl="0" rtl="0">
              <a:spcBef>
                <a:spcPts val="0"/>
              </a:spcBef>
              <a:buNone/>
            </a:pPr>
            <a:br>
              <a:rPr lang="en">
                <a:solidFill>
                  <a:srgbClr val="4A4A4A"/>
                </a:solidFill>
                <a:latin typeface="Roboto"/>
                <a:ea typeface="Roboto"/>
                <a:cs typeface="Roboto"/>
                <a:sym typeface="Roboto"/>
              </a:rPr>
            </a:br>
          </a:p>
          <a:p>
            <a:pPr lvl="0" rtl="0">
              <a:lnSpc>
                <a:spcPct val="115000"/>
              </a:lnSpc>
              <a:spcBef>
                <a:spcPts val="0"/>
              </a:spcBef>
              <a:spcAft>
                <a:spcPts val="1600"/>
              </a:spcAft>
              <a:buNone/>
            </a:pPr>
            <a:r>
              <a:t/>
            </a:r>
            <a:endParaRPr>
              <a:solidFill>
                <a:srgbClr val="4A4A4A"/>
              </a:solidFill>
              <a:latin typeface="Roboto"/>
              <a:ea typeface="Roboto"/>
              <a:cs typeface="Roboto"/>
              <a:sym typeface="Roboto"/>
            </a:endParaRPr>
          </a:p>
        </p:txBody>
      </p:sp>
      <p:pic>
        <p:nvPicPr>
          <p:cNvPr descr="GoogleCloudPlatform.png" id="111" name="Shape 111"/>
          <p:cNvPicPr preferRelativeResize="0"/>
          <p:nvPr/>
        </p:nvPicPr>
        <p:blipFill>
          <a:blip r:embed="rId3">
            <a:alphaModFix/>
          </a:blip>
          <a:stretch>
            <a:fillRect/>
          </a:stretch>
        </p:blipFill>
        <p:spPr>
          <a:xfrm>
            <a:off x="3478525" y="3301169"/>
            <a:ext cx="1619501" cy="927930"/>
          </a:xfrm>
          <a:prstGeom prst="rect">
            <a:avLst/>
          </a:prstGeom>
          <a:noFill/>
          <a:ln>
            <a:noFill/>
          </a:ln>
        </p:spPr>
      </p:pic>
      <p:pic>
        <p:nvPicPr>
          <p:cNvPr descr="BrainLogo.png" id="112" name="Shape 112"/>
          <p:cNvPicPr preferRelativeResize="0"/>
          <p:nvPr/>
        </p:nvPicPr>
        <p:blipFill>
          <a:blip r:embed="rId4">
            <a:alphaModFix/>
          </a:blip>
          <a:stretch>
            <a:fillRect/>
          </a:stretch>
        </p:blipFill>
        <p:spPr>
          <a:xfrm>
            <a:off x="2966675" y="1217400"/>
            <a:ext cx="959650" cy="75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460950" y="2065350"/>
            <a:ext cx="8222100" cy="1012800"/>
          </a:xfrm>
          <a:prstGeom prst="rect">
            <a:avLst/>
          </a:prstGeom>
        </p:spPr>
        <p:txBody>
          <a:bodyPr anchorCtr="0" anchor="ctr" bIns="91425" lIns="91425" rIns="91425" wrap="square" tIns="91425">
            <a:noAutofit/>
          </a:bodyPr>
          <a:lstStyle/>
          <a:p>
            <a:pPr lvl="0">
              <a:spcBef>
                <a:spcPts val="0"/>
              </a:spcBef>
              <a:buNone/>
            </a:pPr>
            <a:r>
              <a:rPr lang="en"/>
              <a:t>So Far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