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2" r:id="rId4"/>
    <p:sldId id="268" r:id="rId5"/>
    <p:sldId id="263" r:id="rId6"/>
    <p:sldId id="271" r:id="rId7"/>
    <p:sldId id="269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600" autoAdjust="0"/>
  </p:normalViewPr>
  <p:slideViewPr>
    <p:cSldViewPr>
      <p:cViewPr varScale="1">
        <p:scale>
          <a:sx n="59" d="100"/>
          <a:sy n="59" d="100"/>
        </p:scale>
        <p:origin x="-20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60AC1-45C4-4A8C-BA41-896E2EB077CE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6DA79-F84C-4393-AC7C-BC75D26E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8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DA79-F84C-4393-AC7C-BC75D26E80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DA79-F84C-4393-AC7C-BC75D26E80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92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The</a:t>
            </a:r>
            <a:r>
              <a:rPr lang="en-US" i="1" baseline="0" dirty="0" smtClean="0"/>
              <a:t> </a:t>
            </a:r>
            <a:r>
              <a:rPr lang="en-US" i="1" dirty="0" smtClean="0"/>
              <a:t>NSF MRSEC program is the premier interdisciplinary materials research effort in the nation with a long history of excellence in the field.  </a:t>
            </a:r>
          </a:p>
          <a:p>
            <a:r>
              <a:rPr lang="en-US" i="1" dirty="0" smtClean="0"/>
              <a:t>It</a:t>
            </a:r>
            <a:r>
              <a:rPr lang="en-US" i="1" baseline="0" dirty="0" smtClean="0"/>
              <a:t> </a:t>
            </a:r>
            <a:r>
              <a:rPr lang="en-US" i="1" dirty="0" smtClean="0"/>
              <a:t>is a privilege to</a:t>
            </a:r>
            <a:r>
              <a:rPr lang="en-US" i="1" baseline="0" dirty="0" smtClean="0"/>
              <a:t> be part of it .... </a:t>
            </a:r>
            <a:endParaRPr lang="en-US" i="1" dirty="0" smtClean="0"/>
          </a:p>
          <a:p>
            <a:r>
              <a:rPr lang="en-US" i="1" dirty="0" smtClean="0"/>
              <a:t>NSF Program officers</a:t>
            </a:r>
            <a:r>
              <a:rPr lang="en-US" i="1" baseline="0" dirty="0" smtClean="0"/>
              <a:t> need our support... In addition to overseeing the program, they have to continue to advocate for its existence.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The only way policy makers, industry leaders, teachers</a:t>
            </a:r>
            <a:r>
              <a:rPr lang="en-US" i="1" baseline="0" dirty="0" smtClean="0"/>
              <a:t>, </a:t>
            </a:r>
            <a:r>
              <a:rPr lang="en-US" i="1" dirty="0" smtClean="0"/>
              <a:t>voters</a:t>
            </a:r>
            <a:r>
              <a:rPr lang="en-US" i="1" baseline="0" dirty="0" smtClean="0"/>
              <a:t> will </a:t>
            </a:r>
            <a:r>
              <a:rPr lang="en-US" i="1" dirty="0" smtClean="0"/>
              <a:t>know about the MRSEC program is</a:t>
            </a:r>
            <a:r>
              <a:rPr lang="en-US" i="1" baseline="0" dirty="0" smtClean="0"/>
              <a:t> if  they are informed about it </a:t>
            </a:r>
          </a:p>
          <a:p>
            <a:r>
              <a:rPr lang="en-US" i="1" baseline="0" dirty="0" smtClean="0"/>
              <a:t>Which means that the materials community itself needs to be aware.</a:t>
            </a:r>
          </a:p>
          <a:p>
            <a:r>
              <a:rPr lang="en-US" i="1" dirty="0" smtClean="0"/>
              <a:t>Therefore,</a:t>
            </a:r>
            <a:r>
              <a:rPr lang="en-US" i="1" baseline="0" dirty="0" smtClean="0"/>
              <a:t> </a:t>
            </a:r>
            <a:r>
              <a:rPr lang="en-US" i="1" dirty="0" smtClean="0"/>
              <a:t>responsibility to make sure all members of the materials community know about the program. </a:t>
            </a:r>
          </a:p>
          <a:p>
            <a:endParaRPr lang="en-US" i="1" dirty="0" smtClean="0"/>
          </a:p>
          <a:p>
            <a:r>
              <a:rPr lang="en-US" i="1" dirty="0" smtClean="0"/>
              <a:t>Another idea: Suggestion</a:t>
            </a:r>
            <a:r>
              <a:rPr lang="en-US" i="1" baseline="0" dirty="0" smtClean="0"/>
              <a:t> for the acknowledgement / thank you slide... What is the MRSEC?</a:t>
            </a:r>
          </a:p>
          <a:p>
            <a:endParaRPr lang="en-US" i="1" baseline="0" dirty="0" smtClean="0"/>
          </a:p>
          <a:p>
            <a:r>
              <a:rPr lang="en-US" i="1" baseline="0" dirty="0" smtClean="0"/>
              <a:t>To be handled by the Communication &amp; Coordination Committee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DA79-F84C-4393-AC7C-BC75D26E80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4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Pursuing a graduate degree  or summer research at a university that has a MRSEC is a smart choice because the existence of a MRSEC means that there is a strong collaborative interdisciplinary culture, environment, and network which provides tremendous benefits to student researchers.</a:t>
            </a:r>
          </a:p>
          <a:p>
            <a:endParaRPr lang="en-US" i="1" dirty="0" smtClean="0"/>
          </a:p>
          <a:p>
            <a:r>
              <a:rPr lang="en-US" i="1" dirty="0" smtClean="0"/>
              <a:t>How do I apply to a</a:t>
            </a:r>
            <a:r>
              <a:rPr lang="en-US" i="1" baseline="0" dirty="0" smtClean="0"/>
              <a:t> MRSEC?  (You don’t... Here’s how...)</a:t>
            </a:r>
          </a:p>
          <a:p>
            <a:endParaRPr lang="en-US" dirty="0" smtClean="0"/>
          </a:p>
          <a:p>
            <a:r>
              <a:rPr lang="en-US" dirty="0" smtClean="0"/>
              <a:t>Supplement</a:t>
            </a:r>
            <a:r>
              <a:rPr lang="en-US" baseline="0" dirty="0" smtClean="0"/>
              <a:t> Award – will pay for the booth itself;  strategic planning will seek volunteer organizers who are already attending the conference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be handled by the Recruitment &amp; Retention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6DA79-F84C-4393-AC7C-BC75D26E80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8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4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8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0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9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FA7E-8BA2-44EA-9258-DCE923C50825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F9DF-A30E-48FD-BB76-3C045239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7772400" cy="184785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MRSEC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Education/Recruiting/Outreach Activities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4724400"/>
            <a:ext cx="7696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Kristin Dreyer </a:t>
            </a:r>
            <a:r>
              <a:rPr lang="en-US" sz="2400" dirty="0" smtClean="0"/>
              <a:t>(Pennsylvania State University)</a:t>
            </a:r>
          </a:p>
          <a:p>
            <a:r>
              <a:rPr lang="en-US" dirty="0" smtClean="0"/>
              <a:t>Michelle McCombs </a:t>
            </a:r>
            <a:r>
              <a:rPr lang="en-US" sz="2400" dirty="0" smtClean="0"/>
              <a:t>(Ohio State University)</a:t>
            </a:r>
            <a:endParaRPr lang="en-US" sz="2400" dirty="0" smtClean="0"/>
          </a:p>
        </p:txBody>
      </p:sp>
      <p:pic>
        <p:nvPicPr>
          <p:cNvPr id="1026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731837"/>
            <a:ext cx="6035675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9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2016-2017 </a:t>
            </a:r>
            <a:r>
              <a:rPr lang="en-US" dirty="0" smtClean="0">
                <a:solidFill>
                  <a:schemeClr val="bg1"/>
                </a:solidFill>
              </a:rPr>
              <a:t>Priorities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7736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NSF </a:t>
            </a:r>
            <a:r>
              <a:rPr lang="en-US" dirty="0" smtClean="0"/>
              <a:t>MRSEC Visibility &amp; Awareness  </a:t>
            </a:r>
            <a:r>
              <a:rPr lang="en-US" sz="2800" dirty="0" smtClean="0"/>
              <a:t>(with DMR)</a:t>
            </a:r>
          </a:p>
          <a:p>
            <a:pPr marL="971550" lvl="1" indent="-514350"/>
            <a:r>
              <a:rPr lang="en-US" dirty="0" smtClean="0"/>
              <a:t>MRS Fall Meeting </a:t>
            </a:r>
            <a:r>
              <a:rPr lang="en-US" dirty="0" smtClean="0"/>
              <a:t> </a:t>
            </a:r>
            <a:endParaRPr lang="en-US" dirty="0" smtClean="0"/>
          </a:p>
          <a:p>
            <a:pPr marL="971550" lvl="1" indent="-514350"/>
            <a:r>
              <a:rPr lang="en-US" dirty="0" smtClean="0"/>
              <a:t>APS March Meeting </a:t>
            </a:r>
            <a:endParaRPr lang="en-US" dirty="0" smtClean="0"/>
          </a:p>
          <a:p>
            <a:pPr marL="971550" lvl="1" indent="-514350"/>
            <a:r>
              <a:rPr lang="en-US" dirty="0" smtClean="0"/>
              <a:t>NSF MRSEC Website </a:t>
            </a:r>
            <a:endParaRPr lang="en-US" dirty="0" smtClean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Improving Diversity </a:t>
            </a:r>
            <a:r>
              <a:rPr lang="en-US" dirty="0" smtClean="0"/>
              <a:t>Recruitment</a:t>
            </a:r>
            <a:endParaRPr lang="en-US" dirty="0" smtClean="0"/>
          </a:p>
          <a:p>
            <a:pPr marL="971550" lvl="1" indent="-514350"/>
            <a:r>
              <a:rPr lang="en-US" dirty="0" smtClean="0"/>
              <a:t>IMRC </a:t>
            </a:r>
            <a:r>
              <a:rPr lang="en-US" sz="2200" dirty="0" smtClean="0"/>
              <a:t>(supplement </a:t>
            </a:r>
            <a:r>
              <a:rPr lang="en-US" sz="2200" dirty="0" smtClean="0"/>
              <a:t>awarded </a:t>
            </a:r>
            <a:r>
              <a:rPr lang="en-US" sz="2200" dirty="0" smtClean="0"/>
              <a:t>to </a:t>
            </a:r>
            <a:r>
              <a:rPr lang="en-US" sz="2200" dirty="0" smtClean="0"/>
              <a:t>Northwestern</a:t>
            </a:r>
            <a:r>
              <a:rPr lang="en-US" sz="2200" dirty="0"/>
              <a:t>)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marL="971550" lvl="1" indent="-514350"/>
            <a:r>
              <a:rPr lang="en-US" dirty="0" smtClean="0"/>
              <a:t>SACNAS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Annual Meeting Joint Session at new NSF</a:t>
            </a:r>
            <a:endParaRPr lang="en-US" dirty="0" smtClean="0"/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8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NSF MRSEC Visibility &amp;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7736"/>
          </a:xfrm>
        </p:spPr>
        <p:txBody>
          <a:bodyPr>
            <a:normAutofit fontScale="92500" lnSpcReduction="10000"/>
          </a:bodyPr>
          <a:lstStyle/>
          <a:p>
            <a:pPr marL="514350" indent="-457200"/>
            <a:r>
              <a:rPr lang="en-US" dirty="0" smtClean="0"/>
              <a:t>Conference Booths </a:t>
            </a:r>
            <a:r>
              <a:rPr lang="en-US" sz="2400" dirty="0" smtClean="0"/>
              <a:t>(in partnership with DMR Booth)</a:t>
            </a:r>
          </a:p>
          <a:p>
            <a:pPr marL="971550" lvl="1" indent="-514350"/>
            <a:r>
              <a:rPr lang="en-US" dirty="0" smtClean="0"/>
              <a:t>MRS </a:t>
            </a:r>
            <a:r>
              <a:rPr lang="en-US" dirty="0" smtClean="0"/>
              <a:t>Fall Meeting  </a:t>
            </a:r>
          </a:p>
          <a:p>
            <a:pPr marL="971550" lvl="1" indent="-514350">
              <a:spcAft>
                <a:spcPts val="1200"/>
              </a:spcAft>
            </a:pPr>
            <a:r>
              <a:rPr lang="en-US" dirty="0" smtClean="0"/>
              <a:t>APS March Meeting </a:t>
            </a:r>
          </a:p>
          <a:p>
            <a:pPr marL="514350" indent="-457200"/>
            <a:r>
              <a:rPr lang="en-US" dirty="0" smtClean="0"/>
              <a:t>Why Faculty volunteers?</a:t>
            </a:r>
          </a:p>
          <a:p>
            <a:pPr marL="914400" lvl="1" indent="-457200"/>
            <a:r>
              <a:rPr lang="en-US" dirty="0" smtClean="0"/>
              <a:t>Audience is faculty, postdocs, senior-</a:t>
            </a:r>
            <a:r>
              <a:rPr lang="en-US" dirty="0" smtClean="0"/>
              <a:t>level </a:t>
            </a:r>
            <a:r>
              <a:rPr lang="en-US" dirty="0" smtClean="0"/>
              <a:t>grads, and DMR Program Officers</a:t>
            </a:r>
          </a:p>
          <a:p>
            <a:pPr marL="914400" lvl="1" indent="-457200">
              <a:spcAft>
                <a:spcPts val="1200"/>
              </a:spcAft>
            </a:pPr>
            <a:r>
              <a:rPr lang="en-US" dirty="0" smtClean="0"/>
              <a:t>Questions are related to research interests, proposals, strategic interdisciplinary planning</a:t>
            </a:r>
          </a:p>
          <a:p>
            <a:pPr marL="514350" indent="-457200"/>
            <a:r>
              <a:rPr lang="en-US" dirty="0" smtClean="0"/>
              <a:t>The MRSEC Elevator Pitch</a:t>
            </a:r>
            <a:endParaRPr lang="en-US" dirty="0" smtClean="0"/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6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Communication &amp; Coordination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77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MRS Fall Meeting </a:t>
            </a:r>
            <a:r>
              <a:rPr lang="en-US" b="1" dirty="0" smtClean="0"/>
              <a:t>(Boston)</a:t>
            </a:r>
          </a:p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4400" b="1" dirty="0" smtClean="0"/>
              <a:t>APS March Meeting </a:t>
            </a:r>
            <a:r>
              <a:rPr lang="en-US" b="1" dirty="0" smtClean="0"/>
              <a:t>(Los Angeles)</a:t>
            </a:r>
            <a:endParaRPr lang="en-US" dirty="0" smtClean="0"/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aps.org/images/MM18_WebsiteBan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952999"/>
            <a:ext cx="82867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mrs.org/images/default-source/meetings-exhibits/2017-Fall-Meeting/2017-mrs-fall-meeting-banner.jpg?sfvrsn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286000"/>
            <a:ext cx="80010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7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Diversity Recruitment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7736"/>
          </a:xfrm>
        </p:spPr>
        <p:txBody>
          <a:bodyPr>
            <a:normAutofit fontScale="92500" lnSpcReduction="10000"/>
          </a:bodyPr>
          <a:lstStyle/>
          <a:p>
            <a:pPr marL="571500" indent="-514350"/>
            <a:r>
              <a:rPr lang="en-US" dirty="0" smtClean="0"/>
              <a:t>Conference Booths</a:t>
            </a:r>
            <a:endParaRPr lang="en-US" dirty="0" smtClean="0"/>
          </a:p>
          <a:p>
            <a:pPr marL="971550" lvl="1" indent="-514350"/>
            <a:r>
              <a:rPr lang="en-US" dirty="0" smtClean="0"/>
              <a:t>IMRC </a:t>
            </a:r>
            <a:r>
              <a:rPr lang="en-US" sz="2600" dirty="0" smtClean="0"/>
              <a:t>(led by Northwestern)</a:t>
            </a:r>
            <a:endParaRPr lang="en-US" sz="2600" dirty="0" smtClean="0"/>
          </a:p>
          <a:p>
            <a:pPr marL="971550" lvl="1" indent="-514350"/>
            <a:r>
              <a:rPr lang="en-US" dirty="0" smtClean="0"/>
              <a:t>SACNAS</a:t>
            </a:r>
          </a:p>
          <a:p>
            <a:pPr marL="514350" indent="-457200"/>
            <a:r>
              <a:rPr lang="en-US" i="1" dirty="0" smtClean="0"/>
              <a:t>. </a:t>
            </a:r>
            <a:r>
              <a:rPr lang="en-US" dirty="0"/>
              <a:t>Why </a:t>
            </a:r>
            <a:r>
              <a:rPr lang="en-US" dirty="0" smtClean="0"/>
              <a:t>Education Director volunteers</a:t>
            </a:r>
            <a:r>
              <a:rPr lang="en-US" dirty="0"/>
              <a:t>?</a:t>
            </a:r>
          </a:p>
          <a:p>
            <a:pPr marL="914400" lvl="1" indent="-457200"/>
            <a:r>
              <a:rPr lang="en-US" dirty="0"/>
              <a:t>Audience is </a:t>
            </a:r>
            <a:r>
              <a:rPr lang="en-US" dirty="0" smtClean="0"/>
              <a:t>primarily undergrads, masters, grads, and postdocs</a:t>
            </a:r>
            <a:endParaRPr lang="en-US" dirty="0"/>
          </a:p>
          <a:p>
            <a:pPr marL="914400" lvl="1" indent="-457200">
              <a:spcAft>
                <a:spcPts val="1200"/>
              </a:spcAft>
            </a:pPr>
            <a:r>
              <a:rPr lang="en-US" dirty="0"/>
              <a:t>Questions are related to </a:t>
            </a:r>
            <a:r>
              <a:rPr lang="en-US" dirty="0" smtClean="0"/>
              <a:t>general research topics, summer programs, grad school, postdoc positions, and how to apply</a:t>
            </a:r>
            <a:endParaRPr lang="en-US" dirty="0"/>
          </a:p>
          <a:p>
            <a:pPr marL="514350" indent="-457200"/>
            <a:r>
              <a:rPr lang="en-US" dirty="0"/>
              <a:t>The MRSEC Elevator </a:t>
            </a:r>
            <a:r>
              <a:rPr lang="en-US" dirty="0" smtClean="0"/>
              <a:t>Pitch</a:t>
            </a:r>
            <a:endParaRPr lang="en-US" dirty="0"/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79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Broadening Participation Committee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177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IMRC</a:t>
            </a:r>
            <a:r>
              <a:rPr lang="en-US" sz="4400" b="1" dirty="0" smtClean="0"/>
              <a:t> </a:t>
            </a:r>
            <a:r>
              <a:rPr lang="en-US" b="1" dirty="0" smtClean="0"/>
              <a:t>(Cancun, Mexico)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4400" b="1" dirty="0" smtClean="0"/>
              <a:t>SACNAS </a:t>
            </a:r>
            <a:r>
              <a:rPr lang="en-US" b="1" dirty="0" smtClean="0"/>
              <a:t>(San Antonio, Texas)</a:t>
            </a:r>
            <a:endParaRPr lang="en-US" dirty="0" smtClean="0"/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wmadisonsacnas.weebly.com/uploads/4/6/5/3/46536379/5823643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724400"/>
            <a:ext cx="8305800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nuclearmaterials.files.wordpress.com/2015/03/cropped-congress-image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75" y="2286000"/>
            <a:ext cx="7029450" cy="17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2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Joint Session: Sustainability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682" y="6117936"/>
            <a:ext cx="4084637" cy="58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66700" y="1524000"/>
            <a:ext cx="8610600" cy="4389060"/>
            <a:chOff x="381000" y="1676400"/>
            <a:chExt cx="8610600" cy="4389060"/>
          </a:xfrm>
        </p:grpSpPr>
        <p:grpSp>
          <p:nvGrpSpPr>
            <p:cNvPr id="11" name="Group 10"/>
            <p:cNvGrpSpPr/>
            <p:nvPr/>
          </p:nvGrpSpPr>
          <p:grpSpPr>
            <a:xfrm>
              <a:off x="381000" y="1676400"/>
              <a:ext cx="4114800" cy="4389060"/>
              <a:chOff x="381000" y="1676400"/>
              <a:chExt cx="4114800" cy="438906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8231" y="1676400"/>
                <a:ext cx="2700338" cy="27003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381000" y="4495800"/>
                <a:ext cx="4114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Daniel </a:t>
                </a:r>
                <a:r>
                  <a:rPr lang="en-US" sz="2400" b="1" dirty="0" err="1" smtClean="0"/>
                  <a:t>Sarewitz</a:t>
                </a:r>
                <a:endParaRPr lang="en-US" sz="2400" b="1" dirty="0" smtClean="0"/>
              </a:p>
              <a:p>
                <a:pPr marL="182880" indent="-457200"/>
                <a:r>
                  <a:rPr lang="en-US" dirty="0"/>
                  <a:t>Co-Director, Consortium for Science, Policy &amp; Outcomes</a:t>
                </a:r>
              </a:p>
              <a:p>
                <a:pPr marL="182880" indent="-457200"/>
                <a:r>
                  <a:rPr lang="en-US" dirty="0"/>
                  <a:t>Professor of Science and Society, School for the Future of Innovation in Society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648200" y="1676400"/>
              <a:ext cx="4343400" cy="4389060"/>
              <a:chOff x="4648200" y="1676400"/>
              <a:chExt cx="4343400" cy="4389060"/>
            </a:xfrm>
          </p:grpSpPr>
          <p:pic>
            <p:nvPicPr>
              <p:cNvPr id="2051" name="Picture 3" descr="C:\Users\kad4\Desktop\Kortshagen_205x170_BioPgsquare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71160" y="1676400"/>
                <a:ext cx="2697480" cy="2697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4648200" y="4495800"/>
                <a:ext cx="43434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err="1" smtClean="0"/>
                  <a:t>Uwe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Kortshagen</a:t>
                </a:r>
                <a:endParaRPr lang="en-US" sz="2400" b="1" dirty="0" smtClean="0"/>
              </a:p>
              <a:p>
                <a:pPr marL="182880" indent="-457200"/>
                <a:r>
                  <a:rPr lang="en-US" dirty="0" smtClean="0"/>
                  <a:t>University of Minnesota MRSEC </a:t>
                </a:r>
              </a:p>
              <a:p>
                <a:pPr marL="182880" indent="-457200"/>
                <a:r>
                  <a:rPr lang="en-US" dirty="0" smtClean="0"/>
                  <a:t>James </a:t>
                </a:r>
                <a:r>
                  <a:rPr lang="en-US" dirty="0"/>
                  <a:t>J. Ryan </a:t>
                </a:r>
                <a:r>
                  <a:rPr lang="en-US" dirty="0" smtClean="0"/>
                  <a:t>Professor</a:t>
                </a:r>
              </a:p>
              <a:p>
                <a:pPr marL="182880" indent="-457200"/>
                <a:r>
                  <a:rPr lang="en-US" dirty="0" smtClean="0"/>
                  <a:t>Distinguished </a:t>
                </a:r>
                <a:r>
                  <a:rPr lang="en-US" dirty="0"/>
                  <a:t>McKnight University </a:t>
                </a:r>
                <a:r>
                  <a:rPr lang="en-US" dirty="0" smtClean="0"/>
                  <a:t>Professor</a:t>
                </a:r>
                <a:endParaRPr lang="en-US" dirty="0"/>
              </a:p>
              <a:p>
                <a:pPr marL="182880" indent="-457200"/>
                <a:r>
                  <a:rPr lang="en-US" dirty="0"/>
                  <a:t>Mechanical Engineering Department Head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53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M:\Denise\CNS_LetterHead and Physics\NSF MRSEC logo 20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" y="3831386"/>
            <a:ext cx="9052720" cy="130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4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478</Words>
  <Application>Microsoft Office PowerPoint</Application>
  <PresentationFormat>On-screen Show (4:3)</PresentationFormat>
  <Paragraphs>71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MRSEC Education/Recruiting/Outreach Activities</vt:lpstr>
      <vt:lpstr>Our 2016-2017 Priorities</vt:lpstr>
      <vt:lpstr>NSF MRSEC Visibility &amp; Awareness</vt:lpstr>
      <vt:lpstr>Communication &amp; Coordination Committee</vt:lpstr>
      <vt:lpstr>Diversity Recruitment</vt:lpstr>
      <vt:lpstr>Broadening Participation Committee</vt:lpstr>
      <vt:lpstr>Joint Session: Sustainability</vt:lpstr>
      <vt:lpstr>Thank you!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MRSEC Education Directors Network Meeting</dc:title>
  <dc:creator>kad4</dc:creator>
  <cp:lastModifiedBy>kad4</cp:lastModifiedBy>
  <cp:revision>39</cp:revision>
  <dcterms:created xsi:type="dcterms:W3CDTF">2017-10-09T03:45:46Z</dcterms:created>
  <dcterms:modified xsi:type="dcterms:W3CDTF">2017-10-10T12:57:53Z</dcterms:modified>
</cp:coreProperties>
</file>