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4"/>
  </p:notesMasterIdLst>
  <p:handoutMasterIdLst>
    <p:handoutMasterId r:id="rId25"/>
  </p:handoutMasterIdLst>
  <p:sldIdLst>
    <p:sldId id="418" r:id="rId2"/>
    <p:sldId id="477" r:id="rId3"/>
    <p:sldId id="461" r:id="rId4"/>
    <p:sldId id="468" r:id="rId5"/>
    <p:sldId id="440" r:id="rId6"/>
    <p:sldId id="460" r:id="rId7"/>
    <p:sldId id="448" r:id="rId8"/>
    <p:sldId id="435" r:id="rId9"/>
    <p:sldId id="437" r:id="rId10"/>
    <p:sldId id="394" r:id="rId11"/>
    <p:sldId id="469" r:id="rId12"/>
    <p:sldId id="470" r:id="rId13"/>
    <p:sldId id="471" r:id="rId14"/>
    <p:sldId id="389" r:id="rId15"/>
    <p:sldId id="479" r:id="rId16"/>
    <p:sldId id="464" r:id="rId17"/>
    <p:sldId id="467" r:id="rId18"/>
    <p:sldId id="476" r:id="rId19"/>
    <p:sldId id="474" r:id="rId20"/>
    <p:sldId id="472" r:id="rId21"/>
    <p:sldId id="473" r:id="rId22"/>
    <p:sldId id="475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B61"/>
    <a:srgbClr val="33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2" autoAdjust="0"/>
    <p:restoredTop sz="94650" autoAdjust="0"/>
  </p:normalViewPr>
  <p:slideViewPr>
    <p:cSldViewPr>
      <p:cViewPr varScale="1">
        <p:scale>
          <a:sx n="172" d="100"/>
          <a:sy n="172" d="100"/>
        </p:scale>
        <p:origin x="3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Volumes\dmrmrtec\MRSEC\VIEWGRAPHS\Start-ups\Start-ups%20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Volumes\dmrpub-1\PROGRAMS\MRSEC\MRSEC_FY18\Management\%23%20of%20MRSECs%20since%20199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964404894327"/>
          <c:y val="0.185714285714286"/>
          <c:w val="0.665183537263626"/>
          <c:h val="0.42321428571428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FY10</c:v>
                </c:pt>
              </c:strCache>
            </c:strRef>
          </c:tx>
          <c:spPr>
            <a:ln w="11750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FF0000"/>
              </a:solidFill>
              <a:ln w="11750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hlink"/>
              </a:solidFill>
              <a:ln w="11750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00FF"/>
              </a:solidFill>
              <a:ln w="11750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FF00"/>
              </a:solidFill>
              <a:ln w="11750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CCFFCC"/>
              </a:solidFill>
              <a:ln w="11750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FF99"/>
              </a:solidFill>
              <a:ln w="11750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CC99"/>
              </a:solidFill>
              <a:ln w="1175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62.4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10.1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0080651555963507"/>
                  <c:y val="-0.07199320350167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11.1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00307467807324185"/>
                  <c:y val="-0.0318845208868006"/>
                </c:manualLayout>
              </c:layout>
              <c:tx>
                <c:rich>
                  <a:bodyPr/>
                  <a:lstStyle/>
                  <a:p>
                    <a:pPr>
                      <a:defRPr sz="1573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dirty="0" smtClean="0"/>
                      <a:t>4.8</a:t>
                    </a:r>
                    <a:endParaRPr lang="en-US" dirty="0"/>
                  </a:p>
                </c:rich>
              </c:tx>
              <c:spPr>
                <a:noFill/>
                <a:ln w="23501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5139043381535"/>
                  <c:y val="0.0375"/>
                </c:manualLayout>
              </c:layout>
              <c:spPr>
                <a:noFill/>
                <a:ln w="23501">
                  <a:noFill/>
                </a:ln>
              </c:spPr>
              <c:txPr>
                <a:bodyPr/>
                <a:lstStyle/>
                <a:p>
                  <a:pPr>
                    <a:defRPr sz="1573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0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73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IRGs</c:v>
                </c:pt>
                <c:pt idx="1">
                  <c:v>Seeds</c:v>
                </c:pt>
                <c:pt idx="2">
                  <c:v>Education</c:v>
                </c:pt>
                <c:pt idx="3">
                  <c:v>Industry</c:v>
                </c:pt>
                <c:pt idx="4">
                  <c:v>Shared Facilities</c:v>
                </c:pt>
                <c:pt idx="5">
                  <c:v>Administration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>
                  <c:v>56.8</c:v>
                </c:pt>
                <c:pt idx="1">
                  <c:v>10.9</c:v>
                </c:pt>
                <c:pt idx="2">
                  <c:v>10.1</c:v>
                </c:pt>
                <c:pt idx="3">
                  <c:v>1.3</c:v>
                </c:pt>
                <c:pt idx="4">
                  <c:v>15.9</c:v>
                </c:pt>
                <c:pt idx="5">
                  <c:v>5.0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2"/>
            </a:solidFill>
            <a:ln w="11750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1750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hlink"/>
              </a:solidFill>
              <a:ln w="11750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1750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1750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1750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350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73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IRGs</c:v>
                </c:pt>
                <c:pt idx="1">
                  <c:v>Seeds</c:v>
                </c:pt>
                <c:pt idx="2">
                  <c:v>Education</c:v>
                </c:pt>
                <c:pt idx="3">
                  <c:v>Industry</c:v>
                </c:pt>
                <c:pt idx="4">
                  <c:v>Shared Facilities</c:v>
                </c:pt>
                <c:pt idx="5">
                  <c:v>Administration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3501">
          <a:noFill/>
        </a:ln>
      </c:spPr>
    </c:plotArea>
    <c:legend>
      <c:legendPos val="b"/>
      <c:layout>
        <c:manualLayout>
          <c:xMode val="edge"/>
          <c:yMode val="edge"/>
          <c:x val="0.0834260289210234"/>
          <c:y val="0.767857142857143"/>
          <c:w val="0.842046718576196"/>
          <c:h val="0.210714285714286"/>
        </c:manualLayout>
      </c:layout>
      <c:overlay val="0"/>
      <c:spPr>
        <a:noFill/>
        <a:ln w="23501">
          <a:noFill/>
        </a:ln>
      </c:spPr>
      <c:txPr>
        <a:bodyPr/>
        <a:lstStyle/>
        <a:p>
          <a:pPr>
            <a:defRPr sz="1786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7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Sheet1!$D$128</c:f>
              <c:strCache>
                <c:ptCount val="1"/>
                <c:pt idx="0">
                  <c:v>Number of Companies</c:v>
                </c:pt>
              </c:strCache>
            </c:strRef>
          </c:tx>
          <c:invertIfNegative val="0"/>
          <c:cat>
            <c:numRef>
              <c:f>Sheet1!$C$134:$C$152</c:f>
              <c:numCache>
                <c:formatCode>General</c:formatCode>
                <c:ptCount val="19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  <c:pt idx="9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  <c:pt idx="13">
                  <c:v>2012.0</c:v>
                </c:pt>
                <c:pt idx="14">
                  <c:v>2013.0</c:v>
                </c:pt>
                <c:pt idx="15">
                  <c:v>2014.0</c:v>
                </c:pt>
                <c:pt idx="16">
                  <c:v>2015.0</c:v>
                </c:pt>
                <c:pt idx="17">
                  <c:v>2016.0</c:v>
                </c:pt>
                <c:pt idx="18">
                  <c:v>2017.0</c:v>
                </c:pt>
              </c:numCache>
            </c:numRef>
          </c:cat>
          <c:val>
            <c:numRef>
              <c:f>Sheet1!$D$134:$D$152</c:f>
              <c:numCache>
                <c:formatCode>General</c:formatCode>
                <c:ptCount val="19"/>
                <c:pt idx="0">
                  <c:v>3.0</c:v>
                </c:pt>
                <c:pt idx="1">
                  <c:v>8.0</c:v>
                </c:pt>
                <c:pt idx="2">
                  <c:v>8.0</c:v>
                </c:pt>
                <c:pt idx="3">
                  <c:v>5.0</c:v>
                </c:pt>
                <c:pt idx="4">
                  <c:v>5.0</c:v>
                </c:pt>
                <c:pt idx="5">
                  <c:v>6.0</c:v>
                </c:pt>
                <c:pt idx="6">
                  <c:v>3.0</c:v>
                </c:pt>
                <c:pt idx="7">
                  <c:v>8.0</c:v>
                </c:pt>
                <c:pt idx="8">
                  <c:v>9.0</c:v>
                </c:pt>
                <c:pt idx="9">
                  <c:v>12.0</c:v>
                </c:pt>
                <c:pt idx="10">
                  <c:v>7.0</c:v>
                </c:pt>
                <c:pt idx="11">
                  <c:v>7.0</c:v>
                </c:pt>
                <c:pt idx="12">
                  <c:v>11.0</c:v>
                </c:pt>
                <c:pt idx="13">
                  <c:v>12.0</c:v>
                </c:pt>
                <c:pt idx="14">
                  <c:v>11.0</c:v>
                </c:pt>
                <c:pt idx="15">
                  <c:v>13.0</c:v>
                </c:pt>
                <c:pt idx="16">
                  <c:v>10.0</c:v>
                </c:pt>
                <c:pt idx="17">
                  <c:v>2.0</c:v>
                </c:pt>
                <c:pt idx="18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90634112"/>
        <c:axId val="-1290630096"/>
      </c:barChart>
      <c:catAx>
        <c:axId val="-129063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 baseline="0"/>
            </a:pPr>
            <a:endParaRPr lang="en-US"/>
          </a:p>
        </c:txPr>
        <c:crossAx val="-1290630096"/>
        <c:crosses val="autoZero"/>
        <c:auto val="1"/>
        <c:lblAlgn val="ctr"/>
        <c:lblOffset val="100"/>
        <c:noMultiLvlLbl val="0"/>
      </c:catAx>
      <c:valAx>
        <c:axId val="-129063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90634112"/>
        <c:crosses val="autoZero"/>
        <c:crossBetween val="between"/>
      </c:valAx>
      <c:sp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2017 Funded IRGs Research</a:t>
            </a:r>
            <a:r>
              <a:rPr lang="en-US" baseline="0"/>
              <a:t> Areas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0357060416563227"/>
                  <c:y val="-0.019597023839442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SSMC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79395834367729"/>
                  <c:y val="-0.10390913042064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CMP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209383517434036"/>
                  <c:y val="-0.024116627885317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BMAT/Soft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311472953703481"/>
                  <c:y val="0.024524275547644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EPM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0423547033003982"/>
                  <c:y val="0.022791680587544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37883390693311"/>
                  <c:y val="0.005146043563232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CER/MMN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Sheet1!$B$1:$B$6</c:f>
              <c:numCache>
                <c:formatCode>General</c:formatCode>
                <c:ptCount val="6"/>
                <c:pt idx="0">
                  <c:v>4.5</c:v>
                </c:pt>
                <c:pt idx="1">
                  <c:v>5.0</c:v>
                </c:pt>
                <c:pt idx="2">
                  <c:v>5.0</c:v>
                </c:pt>
                <c:pt idx="3">
                  <c:v>1.5</c:v>
                </c:pt>
                <c:pt idx="4">
                  <c:v>1.0</c:v>
                </c:pt>
                <c:pt idx="5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MRSECs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MRSECs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1994.0</c:v>
                </c:pt>
                <c:pt idx="1">
                  <c:v>1998.0</c:v>
                </c:pt>
                <c:pt idx="2">
                  <c:v>2000.0</c:v>
                </c:pt>
                <c:pt idx="3">
                  <c:v>2002.0</c:v>
                </c:pt>
                <c:pt idx="4">
                  <c:v>2005.0</c:v>
                </c:pt>
                <c:pt idx="5">
                  <c:v>2008.0</c:v>
                </c:pt>
                <c:pt idx="6">
                  <c:v>2011.0</c:v>
                </c:pt>
                <c:pt idx="7">
                  <c:v>2014.0</c:v>
                </c:pt>
                <c:pt idx="8">
                  <c:v>2017.0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11.0</c:v>
                </c:pt>
                <c:pt idx="1">
                  <c:v>24.0</c:v>
                </c:pt>
                <c:pt idx="2">
                  <c:v>26.0</c:v>
                </c:pt>
                <c:pt idx="3">
                  <c:v>27.0</c:v>
                </c:pt>
                <c:pt idx="4">
                  <c:v>26.0</c:v>
                </c:pt>
                <c:pt idx="5">
                  <c:v>27.0</c:v>
                </c:pt>
                <c:pt idx="6">
                  <c:v>23.0</c:v>
                </c:pt>
                <c:pt idx="7">
                  <c:v>21.0</c:v>
                </c:pt>
                <c:pt idx="8">
                  <c:v>20.0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 IRGs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1994.0</c:v>
                </c:pt>
                <c:pt idx="1">
                  <c:v>1998.0</c:v>
                </c:pt>
                <c:pt idx="2">
                  <c:v>2000.0</c:v>
                </c:pt>
                <c:pt idx="3">
                  <c:v>2002.0</c:v>
                </c:pt>
                <c:pt idx="4">
                  <c:v>2005.0</c:v>
                </c:pt>
                <c:pt idx="5">
                  <c:v>2008.0</c:v>
                </c:pt>
                <c:pt idx="6">
                  <c:v>2011.0</c:v>
                </c:pt>
                <c:pt idx="7">
                  <c:v>2014.0</c:v>
                </c:pt>
                <c:pt idx="8">
                  <c:v>2017.0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2">
                  <c:v>61.0</c:v>
                </c:pt>
                <c:pt idx="3">
                  <c:v>68.0</c:v>
                </c:pt>
                <c:pt idx="5">
                  <c:v>66.0</c:v>
                </c:pt>
                <c:pt idx="6">
                  <c:v>58.0</c:v>
                </c:pt>
                <c:pt idx="7">
                  <c:v>56.0</c:v>
                </c:pt>
                <c:pt idx="8">
                  <c:v>51.0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289579920"/>
        <c:axId val="-1289575232"/>
      </c:barChart>
      <c:catAx>
        <c:axId val="-128957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9575232"/>
        <c:crosses val="autoZero"/>
        <c:auto val="1"/>
        <c:lblAlgn val="ctr"/>
        <c:lblOffset val="100"/>
        <c:noMultiLvlLbl val="0"/>
      </c:catAx>
      <c:valAx>
        <c:axId val="-1289575232"/>
        <c:scaling>
          <c:orientation val="minMax"/>
          <c:max val="70.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957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436" y="0"/>
            <a:ext cx="3038372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037"/>
            <a:ext cx="3038372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436" y="8829037"/>
            <a:ext cx="3038372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CB5476-315C-4317-B1D2-0E8A717F4E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33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1" tIns="46696" rIns="93391" bIns="46696" numCol="1" anchor="t" anchorCtr="0" compatLnSpc="1">
            <a:prstTxWarp prst="textNoShape">
              <a:avLst/>
            </a:prstTxWarp>
          </a:bodyPr>
          <a:lstStyle>
            <a:lvl1pPr defTabSz="934006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436" y="0"/>
            <a:ext cx="3038372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1" tIns="46696" rIns="93391" bIns="46696" numCol="1" anchor="t" anchorCtr="0" compatLnSpc="1">
            <a:prstTxWarp prst="textNoShape">
              <a:avLst/>
            </a:prstTxWarp>
          </a:bodyPr>
          <a:lstStyle>
            <a:lvl1pPr algn="r" defTabSz="934006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35" y="4416108"/>
            <a:ext cx="5605133" cy="41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1" tIns="46696" rIns="93391" bIns="46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37"/>
            <a:ext cx="3038372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1" tIns="46696" rIns="93391" bIns="46696" numCol="1" anchor="b" anchorCtr="0" compatLnSpc="1">
            <a:prstTxWarp prst="textNoShape">
              <a:avLst/>
            </a:prstTxWarp>
          </a:bodyPr>
          <a:lstStyle>
            <a:lvl1pPr defTabSz="934006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436" y="8829037"/>
            <a:ext cx="3038372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1" tIns="46696" rIns="93391" bIns="46696" numCol="1" anchor="b" anchorCtr="0" compatLnSpc="1">
            <a:prstTxWarp prst="textNoShape">
              <a:avLst/>
            </a:prstTxWarp>
          </a:bodyPr>
          <a:lstStyle>
            <a:lvl1pPr algn="r" defTabSz="934006">
              <a:defRPr sz="1200"/>
            </a:lvl1pPr>
          </a:lstStyle>
          <a:p>
            <a:pPr>
              <a:defRPr/>
            </a:pPr>
            <a:fld id="{85E99573-D571-4EC8-BD18-F823422E3B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07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99573-D571-4EC8-BD18-F823422E3B3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14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A8B1-82AD-4539-A03D-55B64EE3EE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9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3B89-5899-4004-904D-5A036D7E02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65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1E220-60BD-4F9A-9A0F-BC69F4D14DF9}" type="slidenum">
              <a:rPr lang="en-US"/>
              <a:pPr/>
              <a:t>5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65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90C042-FA73-4D67-945D-4AC99E93A3B9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4165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24196-7FF3-42F6-AF4A-8FD45B174257}" type="slidenum">
              <a:rPr lang="en-US"/>
              <a:pPr/>
              <a:t>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41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DD587-CF65-4BDF-B5DF-3C56D743F6B0}" type="slidenum">
              <a:rPr lang="en-US"/>
              <a:pPr/>
              <a:t>9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29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8CB8-EEB9-4C8A-B80D-C950EC777505}" type="slidenum">
              <a:rPr lang="en-US"/>
              <a:pPr/>
              <a:t>14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71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8CB8-EEB9-4C8A-B80D-C950EC777505}" type="slidenum">
              <a:rPr lang="en-US"/>
              <a:pPr/>
              <a:t>15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4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CE204805-0A7B-4151-B772-81B8437C6DD0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981200"/>
            <a:ext cx="75438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D64ABE03-EC5E-4ABA-9C7B-FF68818822E0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188595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50545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4BA26473-B0DA-4434-9A39-D3A06694C33D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AutoShape 2" descr="https://inside.nsf.gov/communications/preparingcommunications/PublishingImages/nsf1_logo.jpg"/>
          <p:cNvSpPr>
            <a:spLocks noChangeAspect="1" noChangeArrowheads="1"/>
          </p:cNvSpPr>
          <p:nvPr userDrawn="1"/>
        </p:nvSpPr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16000" y="41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29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858000" cy="1219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543800" cy="41148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4E81C7C3-FA7C-48AA-AC5D-A424DE4A4613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2D039C1B-B78D-4ECF-920B-5C116AE3EFFF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6957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981200"/>
            <a:ext cx="36957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FF3638E7-8C7D-4895-9A34-F79A61747AA8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BF7BEEBD-8CE2-41A2-A214-F72E42C96278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EC006EDF-1B79-417A-B104-E75F1E6C6BC9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BAC95254-191E-49E8-A0ED-A40B17229F01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6F381208-0D6A-4F61-A2AE-A13A517FA527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06F30223-9A80-41F6-A34A-9E0436F9A5B6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619125" cy="6858000"/>
          </a:xfrm>
          <a:prstGeom prst="rect">
            <a:avLst/>
          </a:prstGeom>
          <a:gradFill rotWithShape="0">
            <a:gsLst>
              <a:gs pos="0">
                <a:srgbClr val="0640F3">
                  <a:gamma/>
                  <a:shade val="29804"/>
                  <a:invGamma/>
                </a:srgbClr>
              </a:gs>
              <a:gs pos="100000">
                <a:srgbClr val="0640F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 rot="16200000">
            <a:off x="-2055812" y="2038972"/>
            <a:ext cx="469265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DMR</a:t>
            </a:r>
            <a:r>
              <a:rPr lang="en-US" sz="2400" b="1" baseline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MRSEC Program</a:t>
            </a:r>
            <a:endParaRPr lang="en-US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619125" cy="640080"/>
          </a:xfrm>
          <a:prstGeom prst="rect">
            <a:avLst/>
          </a:prstGeom>
          <a:gradFill rotWithShape="0">
            <a:gsLst>
              <a:gs pos="0">
                <a:srgbClr val="0640F3">
                  <a:gamma/>
                  <a:shade val="29804"/>
                  <a:invGamma/>
                </a:srgbClr>
              </a:gs>
              <a:gs pos="100000">
                <a:srgbClr val="0640F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b="1">
              <a:solidFill>
                <a:srgbClr val="3333CC"/>
              </a:solidFill>
              <a:latin typeface="Times New Roman" pitchFamily="18" charset="0"/>
            </a:endParaRPr>
          </a:p>
        </p:txBody>
      </p:sp>
      <p:pic>
        <p:nvPicPr>
          <p:cNvPr id="9" name="Picture 2" descr="ttps://www.nsf.gov/images/logos/nsf1.gif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7611" y="6217920"/>
            <a:ext cx="636248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tps://www.nsf.gov/images/logos/nsf1.gif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3" y="0"/>
            <a:ext cx="636248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677" r:id="rId14"/>
    <p:sldLayoutId id="2147483651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80.png"/><Relationship Id="rId21" Type="http://schemas.openxmlformats.org/officeDocument/2006/relationships/hyperlink" Target="http://www.franklinfuelcells.com/" TargetMode="External"/><Relationship Id="rId22" Type="http://schemas.openxmlformats.org/officeDocument/2006/relationships/image" Target="../media/image81.png"/><Relationship Id="rId23" Type="http://schemas.openxmlformats.org/officeDocument/2006/relationships/image" Target="../media/image82.png"/><Relationship Id="rId24" Type="http://schemas.openxmlformats.org/officeDocument/2006/relationships/image" Target="../media/image83.png"/><Relationship Id="rId25" Type="http://schemas.openxmlformats.org/officeDocument/2006/relationships/image" Target="../media/image84.png"/><Relationship Id="rId26" Type="http://schemas.openxmlformats.org/officeDocument/2006/relationships/image" Target="../media/image85.png"/><Relationship Id="rId27" Type="http://schemas.openxmlformats.org/officeDocument/2006/relationships/image" Target="../media/image86.png"/><Relationship Id="rId28" Type="http://schemas.openxmlformats.org/officeDocument/2006/relationships/image" Target="../media/image87.jpeg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polymedix.com/index.php" TargetMode="External"/><Relationship Id="rId3" Type="http://schemas.openxmlformats.org/officeDocument/2006/relationships/image" Target="../media/image67.gif"/><Relationship Id="rId4" Type="http://schemas.openxmlformats.org/officeDocument/2006/relationships/hyperlink" Target="http://www.nanoterra.com/default.asp" TargetMode="External"/><Relationship Id="rId5" Type="http://schemas.openxmlformats.org/officeDocument/2006/relationships/image" Target="../media/image68.gif"/><Relationship Id="rId30" Type="http://schemas.openxmlformats.org/officeDocument/2006/relationships/image" Target="../media/image89.png"/><Relationship Id="rId31" Type="http://schemas.openxmlformats.org/officeDocument/2006/relationships/image" Target="../media/image90.png"/><Relationship Id="rId32" Type="http://schemas.openxmlformats.org/officeDocument/2006/relationships/image" Target="../media/image91.png"/><Relationship Id="rId9" Type="http://schemas.openxmlformats.org/officeDocument/2006/relationships/image" Target="../media/image72.wmf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33" Type="http://schemas.openxmlformats.org/officeDocument/2006/relationships/image" Target="../media/image92.png"/><Relationship Id="rId34" Type="http://schemas.openxmlformats.org/officeDocument/2006/relationships/chart" Target="../charts/chart2.xml"/><Relationship Id="rId35" Type="http://schemas.openxmlformats.org/officeDocument/2006/relationships/image" Target="../media/image1.gif"/><Relationship Id="rId10" Type="http://schemas.openxmlformats.org/officeDocument/2006/relationships/hyperlink" Target="http://www.universaldisplay.com/default.asp" TargetMode="External"/><Relationship Id="rId11" Type="http://schemas.openxmlformats.org/officeDocument/2006/relationships/image" Target="../media/image73.jpeg"/><Relationship Id="rId12" Type="http://schemas.openxmlformats.org/officeDocument/2006/relationships/hyperlink" Target="http://www.nn-labs.com/index.php" TargetMode="External"/><Relationship Id="rId13" Type="http://schemas.openxmlformats.org/officeDocument/2006/relationships/image" Target="../media/image74.gif"/><Relationship Id="rId14" Type="http://schemas.openxmlformats.org/officeDocument/2006/relationships/image" Target="../media/image75.png"/><Relationship Id="rId15" Type="http://schemas.openxmlformats.org/officeDocument/2006/relationships/hyperlink" Target="http://www.arryx.com/index.html" TargetMode="External"/><Relationship Id="rId16" Type="http://schemas.openxmlformats.org/officeDocument/2006/relationships/image" Target="../media/image76.gif"/><Relationship Id="rId17" Type="http://schemas.openxmlformats.org/officeDocument/2006/relationships/image" Target="../media/image77.jpeg"/><Relationship Id="rId18" Type="http://schemas.openxmlformats.org/officeDocument/2006/relationships/image" Target="../media/image78.png"/><Relationship Id="rId19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40.png"/><Relationship Id="rId5" Type="http://schemas.openxmlformats.org/officeDocument/2006/relationships/image" Target="../media/image17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0.jpeg"/><Relationship Id="rId21" Type="http://schemas.openxmlformats.org/officeDocument/2006/relationships/image" Target="../media/image21.jpeg"/><Relationship Id="rId22" Type="http://schemas.openxmlformats.org/officeDocument/2006/relationships/image" Target="../media/image22.jpeg"/><Relationship Id="rId23" Type="http://schemas.openxmlformats.org/officeDocument/2006/relationships/image" Target="../media/image23.jpeg"/><Relationship Id="rId24" Type="http://schemas.openxmlformats.org/officeDocument/2006/relationships/image" Target="../media/image24.png"/><Relationship Id="rId25" Type="http://schemas.openxmlformats.org/officeDocument/2006/relationships/image" Target="../media/image25.jpeg"/><Relationship Id="rId26" Type="http://schemas.openxmlformats.org/officeDocument/2006/relationships/image" Target="../media/image26.jpeg"/><Relationship Id="rId27" Type="http://schemas.openxmlformats.org/officeDocument/2006/relationships/image" Target="../media/image27.jpeg"/><Relationship Id="rId28" Type="http://schemas.openxmlformats.org/officeDocument/2006/relationships/image" Target="../media/image28.pn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30" Type="http://schemas.openxmlformats.org/officeDocument/2006/relationships/image" Target="../media/image30.jpeg"/><Relationship Id="rId31" Type="http://schemas.openxmlformats.org/officeDocument/2006/relationships/image" Target="../media/image31.jpeg"/><Relationship Id="rId32" Type="http://schemas.openxmlformats.org/officeDocument/2006/relationships/image" Target="../media/image32.jpeg"/><Relationship Id="rId9" Type="http://schemas.openxmlformats.org/officeDocument/2006/relationships/image" Target="../media/image9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33" Type="http://schemas.openxmlformats.org/officeDocument/2006/relationships/image" Target="../media/image33.jpeg"/><Relationship Id="rId34" Type="http://schemas.openxmlformats.org/officeDocument/2006/relationships/image" Target="../media/image34.jpeg"/><Relationship Id="rId35" Type="http://schemas.openxmlformats.org/officeDocument/2006/relationships/image" Target="../media/image35.jpeg"/><Relationship Id="rId36" Type="http://schemas.openxmlformats.org/officeDocument/2006/relationships/image" Target="../media/image36.jpeg"/><Relationship Id="rId10" Type="http://schemas.openxmlformats.org/officeDocument/2006/relationships/image" Target="../media/image10.jpeg"/><Relationship Id="rId11" Type="http://schemas.openxmlformats.org/officeDocument/2006/relationships/image" Target="../media/image11.jpeg"/><Relationship Id="rId12" Type="http://schemas.openxmlformats.org/officeDocument/2006/relationships/image" Target="../media/image12.png"/><Relationship Id="rId13" Type="http://schemas.openxmlformats.org/officeDocument/2006/relationships/image" Target="../media/image13.emf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jpeg"/><Relationship Id="rId17" Type="http://schemas.openxmlformats.org/officeDocument/2006/relationships/image" Target="../media/image17.jpeg"/><Relationship Id="rId18" Type="http://schemas.openxmlformats.org/officeDocument/2006/relationships/image" Target="../media/image18.jpeg"/><Relationship Id="rId19" Type="http://schemas.openxmlformats.org/officeDocument/2006/relationships/image" Target="../media/image19.jpe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55.jpeg"/><Relationship Id="rId16" Type="http://schemas.openxmlformats.org/officeDocument/2006/relationships/image" Target="../media/image56.jpeg"/><Relationship Id="rId17" Type="http://schemas.openxmlformats.org/officeDocument/2006/relationships/image" Target="../media/image5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4.png"/><Relationship Id="rId4" Type="http://schemas.openxmlformats.org/officeDocument/2006/relationships/image" Target="../media/image45.jpe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jpeg"/><Relationship Id="rId8" Type="http://schemas.openxmlformats.org/officeDocument/2006/relationships/hyperlink" Target="http://pubs.acs.org/action/showLargeCover?issue=40282506" TargetMode="External"/><Relationship Id="rId9" Type="http://schemas.openxmlformats.org/officeDocument/2006/relationships/image" Target="../media/image49.jpeg"/><Relationship Id="rId10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Word_97_-_2004_Document1.doc"/><Relationship Id="rId12" Type="http://schemas.openxmlformats.org/officeDocument/2006/relationships/image" Target="../media/image58.wmf"/><Relationship Id="rId13" Type="http://schemas.openxmlformats.org/officeDocument/2006/relationships/image" Target="../media/image65.png"/><Relationship Id="rId14" Type="http://schemas.openxmlformats.org/officeDocument/2006/relationships/image" Target="../media/image66.jpeg"/><Relationship Id="rId15" Type="http://schemas.openxmlformats.org/officeDocument/2006/relationships/hyperlink" Target="http://mrfn.org/centers" TargetMode="External"/><Relationship Id="rId16" Type="http://schemas.openxmlformats.org/officeDocument/2006/relationships/hyperlink" Target="http://mrfn.org/people" TargetMode="External"/><Relationship Id="rId17" Type="http://schemas.openxmlformats.org/officeDocument/2006/relationships/hyperlink" Target="http://mrfn.org/instruments/tempo-facility/thermogravimetric-analyzer" TargetMode="External"/><Relationship Id="rId18" Type="http://schemas.openxmlformats.org/officeDocument/2006/relationships/hyperlink" Target="http://mrfn.org/instruments/tempo-facility/thermogravimetric-analyzer-mass-spectrometer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7.xml"/><Relationship Id="rId4" Type="http://schemas.openxmlformats.org/officeDocument/2006/relationships/hyperlink" Target="http://mrfn.org/instruments" TargetMode="External"/><Relationship Id="rId5" Type="http://schemas.openxmlformats.org/officeDocument/2006/relationships/image" Target="../media/image59.gif"/><Relationship Id="rId6" Type="http://schemas.openxmlformats.org/officeDocument/2006/relationships/image" Target="../media/image60.jpe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jpeg"/><Relationship Id="rId10" Type="http://schemas.openxmlformats.org/officeDocument/2006/relationships/image" Target="../media/image6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920880" cy="1008112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Calibri" charset="0"/>
                <a:ea typeface="Calibri" charset="0"/>
                <a:cs typeface="Calibri" charset="0"/>
              </a:rPr>
              <a:t>NSF MRSEC Program</a:t>
            </a:r>
            <a:r>
              <a:rPr lang="en-US" sz="3600" b="1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600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3600" b="1" dirty="0" err="1" smtClean="0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mrsec.org</a:t>
            </a:r>
            <a:r>
              <a:rPr lang="en-US" sz="3600" b="1" dirty="0" smtClean="0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                                      </a:t>
            </a:r>
            <a:r>
              <a:rPr lang="en-US" sz="3600" b="1" dirty="0" err="1" smtClean="0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mrfn.org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576" y="1628800"/>
            <a:ext cx="8280920" cy="504056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endParaRPr lang="en-US" sz="1400" b="1" dirty="0" smtClean="0"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Division </a:t>
            </a:r>
            <a:r>
              <a:rPr lang="en-US" sz="2800" b="1" dirty="0">
                <a:latin typeface="Calibri" panose="020F0502020204030204" pitchFamily="34" charset="0"/>
              </a:rPr>
              <a:t>of Materials </a:t>
            </a:r>
            <a:r>
              <a:rPr lang="en-US" sz="2800" b="1" dirty="0" smtClean="0">
                <a:latin typeface="Calibri" panose="020F0502020204030204" pitchFamily="34" charset="0"/>
              </a:rPr>
              <a:t>Research (DMR)</a:t>
            </a:r>
          </a:p>
          <a:p>
            <a:pPr algn="ctr">
              <a:buNone/>
            </a:pPr>
            <a:endParaRPr lang="en-US" sz="1400" b="1" dirty="0" smtClean="0">
              <a:solidFill>
                <a:srgbClr val="3366FF"/>
              </a:solidFill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rgbClr val="006B61"/>
                </a:solidFill>
                <a:latin typeface="Calibri" panose="020F0502020204030204" pitchFamily="34" charset="0"/>
              </a:rPr>
              <a:t>Materials Research Science and Engineering Centers (MRSEC)</a:t>
            </a:r>
          </a:p>
          <a:p>
            <a:pPr algn="ctr">
              <a:buNone/>
            </a:pPr>
            <a:endParaRPr lang="en-US" sz="1400" b="1" dirty="0" smtClean="0">
              <a:solidFill>
                <a:srgbClr val="3366FF"/>
              </a:solidFill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October 10, 2017</a:t>
            </a:r>
          </a:p>
          <a:p>
            <a:pPr algn="ctr">
              <a:buNone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rgbClr val="006B61"/>
                </a:solidFill>
                <a:latin typeface="Calibri" panose="020F0502020204030204" pitchFamily="34" charset="0"/>
              </a:rPr>
              <a:t>Dan Finotello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006B61"/>
                </a:solidFill>
                <a:latin typeface="Calibri" panose="020F0502020204030204" pitchFamily="34" charset="0"/>
              </a:rPr>
              <a:t>National Science Foundation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en-US" sz="1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MRSEC Directors and Education Directors Meeting</a:t>
            </a:r>
          </a:p>
          <a:p>
            <a:pPr algn="ctr">
              <a:buNone/>
            </a:pPr>
            <a:endParaRPr lang="en-US" sz="2400" b="1" dirty="0">
              <a:solidFill>
                <a:srgbClr val="006B61"/>
              </a:solidFill>
              <a:latin typeface="Calibri" panose="020F0502020204030204" pitchFamily="34" charset="0"/>
            </a:endParaRPr>
          </a:p>
          <a:p>
            <a:pPr algn="r"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949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71600" y="523220"/>
            <a:ext cx="7543800" cy="5715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MRSEC Startup Companies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30"/>
          <p:cNvGrpSpPr/>
          <p:nvPr/>
        </p:nvGrpSpPr>
        <p:grpSpPr>
          <a:xfrm>
            <a:off x="971600" y="1700808"/>
            <a:ext cx="7866459" cy="4687759"/>
            <a:chOff x="228600" y="1828800"/>
            <a:chExt cx="8753475" cy="4847799"/>
          </a:xfrm>
        </p:grpSpPr>
        <p:pic>
          <p:nvPicPr>
            <p:cNvPr id="8" name="Picture 12" descr="PolyMedix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500" y="5600700"/>
              <a:ext cx="4000500" cy="416719"/>
            </a:xfrm>
            <a:prstGeom prst="rect">
              <a:avLst/>
            </a:prstGeom>
            <a:noFill/>
          </p:spPr>
        </p:pic>
        <p:pic>
          <p:nvPicPr>
            <p:cNvPr id="9" name="Picture 19" descr="Nano Terr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5000" y="4686300"/>
              <a:ext cx="1009650" cy="1009650"/>
            </a:xfrm>
            <a:prstGeom prst="rect">
              <a:avLst/>
            </a:prstGeom>
            <a:noFill/>
          </p:spPr>
        </p:pic>
        <p:pic>
          <p:nvPicPr>
            <p:cNvPr id="10" name="Picture 3" descr="Raindance Log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58000" y="1943100"/>
              <a:ext cx="1943100" cy="6477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 descr="lumarray log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57400" y="2514600"/>
              <a:ext cx="1714500" cy="615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OmniGuide_logo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15200" y="4457700"/>
              <a:ext cx="1499937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58100" y="5810604"/>
              <a:ext cx="1028700" cy="860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http://www.universaldisplay.com/images/top_logo.jp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7200" y="6057900"/>
              <a:ext cx="3657600" cy="618699"/>
            </a:xfrm>
            <a:prstGeom prst="rect">
              <a:avLst/>
            </a:prstGeom>
            <a:noFill/>
          </p:spPr>
        </p:pic>
        <p:pic>
          <p:nvPicPr>
            <p:cNvPr id="15" name="Picture 14" descr="http://www.nn-labs.com/templates/rhuk_milkyway/images/nn_logo.gif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485900" y="1943100"/>
              <a:ext cx="2971800" cy="368263"/>
            </a:xfrm>
            <a:prstGeom prst="rect">
              <a:avLst/>
            </a:prstGeom>
            <a:noFill/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8600" y="4343400"/>
              <a:ext cx="2057400" cy="42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7" descr="http://www.arryx.com/menuimages/NewLogoSmall.gif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42900" y="1828800"/>
              <a:ext cx="1143000" cy="1168400"/>
            </a:xfrm>
            <a:prstGeom prst="rect">
              <a:avLst/>
            </a:prstGeom>
            <a:noFill/>
          </p:spPr>
        </p:pic>
        <p:pic>
          <p:nvPicPr>
            <p:cNvPr id="18" name="Picture 21" descr="http://www.surfacelogix.com/images/logo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28600" y="3314700"/>
              <a:ext cx="1828800" cy="772453"/>
            </a:xfrm>
            <a:prstGeom prst="rect">
              <a:avLst/>
            </a:prstGeom>
            <a:noFill/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229100" y="2743200"/>
              <a:ext cx="142117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28600" y="5143500"/>
              <a:ext cx="2114472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514600" y="4686300"/>
              <a:ext cx="1371600" cy="651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8" descr="http://www.franklinfuelcells.com/assets/images/logo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314700" y="3886200"/>
              <a:ext cx="1943100" cy="538349"/>
            </a:xfrm>
            <a:prstGeom prst="rect">
              <a:avLst/>
            </a:prstGeom>
            <a:noFill/>
          </p:spPr>
        </p:pic>
        <p:pic>
          <p:nvPicPr>
            <p:cNvPr id="23" name="Picture 11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000500" y="4800600"/>
              <a:ext cx="2162175" cy="313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2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600700" y="3657600"/>
              <a:ext cx="1371600" cy="639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3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572000" y="1943100"/>
              <a:ext cx="205740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4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172200" y="2628900"/>
              <a:ext cx="1219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5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6972300" y="5257800"/>
              <a:ext cx="200977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7" descr="WiTricity Corp.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7543800" y="3886200"/>
              <a:ext cx="1190625" cy="304801"/>
            </a:xfrm>
            <a:prstGeom prst="rect">
              <a:avLst/>
            </a:prstGeom>
            <a:noFill/>
          </p:spPr>
        </p:pic>
        <p:pic>
          <p:nvPicPr>
            <p:cNvPr id="29" name="Picture 22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514600" y="3314700"/>
              <a:ext cx="633413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3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4686300" y="6172200"/>
              <a:ext cx="260032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0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6972300" y="3200400"/>
              <a:ext cx="1943100" cy="516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TextBox 31"/>
          <p:cNvSpPr txBox="1"/>
          <p:nvPr/>
        </p:nvSpPr>
        <p:spPr>
          <a:xfrm>
            <a:off x="1174573" y="5447577"/>
            <a:ext cx="796942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Since 1985: 156 (99 since 2008) companies in 22 states plus 5 abroad employing </a:t>
            </a:r>
            <a:r>
              <a:rPr lang="en-US" sz="2400" b="1" dirty="0">
                <a:solidFill>
                  <a:srgbClr val="C00000"/>
                </a:solidFill>
              </a:rPr>
              <a:t>~</a:t>
            </a:r>
            <a:r>
              <a:rPr lang="en-US" sz="2400" b="1" dirty="0" smtClean="0">
                <a:solidFill>
                  <a:srgbClr val="C00000"/>
                </a:solidFill>
              </a:rPr>
              <a:t> 2600 individuals; More than 1500 patents awarded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07515" y="0"/>
            <a:ext cx="200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sz="2800" b="1" baseline="0" dirty="0" smtClean="0">
                <a:solidFill>
                  <a:schemeClr val="accent2">
                    <a:lumMod val="75000"/>
                  </a:schemeClr>
                </a:solidFill>
              </a:rPr>
              <a:t>Innovation</a:t>
            </a:r>
          </a:p>
        </p:txBody>
      </p:sp>
      <p:pic>
        <p:nvPicPr>
          <p:cNvPr id="164866" name="Picture 2" descr="C:\Users\dfinotel\Desktop\SR_Logo1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129676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4867" name="Picture 3" descr="C:\Users\dfinotel\Desktop\enduring_energy_webwhitetype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06" y="1152972"/>
            <a:ext cx="2357633" cy="358141"/>
          </a:xfrm>
          <a:prstGeom prst="rect">
            <a:avLst/>
          </a:prstGeom>
          <a:solidFill>
            <a:schemeClr val="bg2"/>
          </a:solidFill>
        </p:spPr>
      </p:pic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52614"/>
              </p:ext>
            </p:extLst>
          </p:nvPr>
        </p:nvGraphicFramePr>
        <p:xfrm>
          <a:off x="1656092" y="1129887"/>
          <a:ext cx="6174815" cy="3642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pic>
        <p:nvPicPr>
          <p:cNvPr id="3074" name="Picture 2" descr="ttps://www.nsf.gov/images/logos/nsf1.gif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3" y="0"/>
            <a:ext cx="636248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09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575" y="1124744"/>
            <a:ext cx="7543800" cy="5544616"/>
          </a:xfrm>
          <a:solidFill>
            <a:schemeClr val="accent2">
              <a:lumMod val="20000"/>
              <a:lumOff val="80000"/>
              <a:alpha val="57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Solicitation Published: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March, 2016</a:t>
            </a:r>
          </a:p>
          <a:p>
            <a:pPr marL="0" indent="0">
              <a:buNone/>
            </a:pPr>
            <a:endParaRPr lang="en-US" sz="1200" b="1" dirty="0">
              <a:solidFill>
                <a:srgbClr val="006B6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Pre-Proposals Due Date: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July 1, 2016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6B61"/>
                </a:solidFill>
                <a:latin typeface="Calibri" panose="020F0502020204030204" pitchFamily="34" charset="0"/>
              </a:rPr>
              <a:t>		Panels evaluated IRGs	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6B61"/>
                </a:solidFill>
                <a:latin typeface="Calibri" panose="020F0502020204030204" pitchFamily="34" charset="0"/>
              </a:rPr>
              <a:t>		Panels: 7-8 panels, September 7 – 30, 2016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6B61"/>
                </a:solidFill>
                <a:latin typeface="Calibri" panose="020F0502020204030204" pitchFamily="34" charset="0"/>
              </a:rPr>
              <a:t>		Full Proposal Invitations: October 6, 2016</a:t>
            </a:r>
          </a:p>
          <a:p>
            <a:pPr marL="457200" lvl="1" indent="0">
              <a:buNone/>
            </a:pPr>
            <a:endParaRPr lang="en-US" sz="1200" b="1" dirty="0">
              <a:solidFill>
                <a:srgbClr val="006B61"/>
              </a:solidFill>
              <a:latin typeface="Calibri" panose="020F0502020204030204" pitchFamily="34" charset="0"/>
            </a:endParaRPr>
          </a:p>
          <a:p>
            <a:pPr marL="57150" indent="0">
              <a:buNone/>
            </a:pPr>
            <a:r>
              <a:rPr lang="en-US" sz="24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Full Proposals Due Date: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December 2, 2016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006B61"/>
                </a:solidFill>
                <a:latin typeface="Calibri" panose="020F0502020204030204" pitchFamily="34" charset="0"/>
              </a:rPr>
              <a:t>		Mail Review</a:t>
            </a:r>
            <a:endParaRPr lang="en-US" sz="2000" b="1" dirty="0">
              <a:solidFill>
                <a:srgbClr val="006B61"/>
              </a:solidFill>
              <a:latin typeface="Calibri" panose="020F0502020204030204" pitchFamily="34" charset="0"/>
            </a:endParaRPr>
          </a:p>
          <a:p>
            <a:pPr marL="57150" indent="0">
              <a:buNone/>
            </a:pPr>
            <a:r>
              <a:rPr lang="en-US" sz="24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Reverse Site Visits: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6B61"/>
                </a:solidFill>
                <a:latin typeface="Calibri" panose="020F0502020204030204" pitchFamily="34" charset="0"/>
              </a:rPr>
              <a:t>	</a:t>
            </a:r>
            <a:r>
              <a:rPr lang="en-US" sz="2000" b="1" dirty="0" smtClean="0">
                <a:solidFill>
                  <a:srgbClr val="006B61"/>
                </a:solidFill>
                <a:latin typeface="Calibri" panose="020F0502020204030204" pitchFamily="34" charset="0"/>
              </a:rPr>
              <a:t>	Invitations: Mid March 2017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6B61"/>
                </a:solidFill>
                <a:latin typeface="Calibri" panose="020F0502020204030204" pitchFamily="34" charset="0"/>
              </a:rPr>
              <a:t>	</a:t>
            </a:r>
            <a:r>
              <a:rPr lang="en-US" sz="2000" b="1" dirty="0" smtClean="0">
                <a:solidFill>
                  <a:srgbClr val="006B61"/>
                </a:solidFill>
                <a:latin typeface="Calibri" panose="020F0502020204030204" pitchFamily="34" charset="0"/>
              </a:rPr>
              <a:t>	Panels: Mid April to 1</a:t>
            </a:r>
            <a:r>
              <a:rPr lang="en-US" sz="2000" b="1" baseline="30000" dirty="0" smtClean="0">
                <a:solidFill>
                  <a:srgbClr val="006B61"/>
                </a:solidFill>
                <a:latin typeface="Calibri" panose="020F0502020204030204" pitchFamily="34" charset="0"/>
              </a:rPr>
              <a:t>st</a:t>
            </a:r>
            <a:r>
              <a:rPr lang="en-US" sz="2000" b="1" dirty="0" smtClean="0">
                <a:solidFill>
                  <a:srgbClr val="006B61"/>
                </a:solidFill>
                <a:latin typeface="Calibri" panose="020F0502020204030204" pitchFamily="34" charset="0"/>
              </a:rPr>
              <a:t> week in May 2017</a:t>
            </a:r>
          </a:p>
          <a:p>
            <a:pPr marL="457200" lvl="1" indent="0">
              <a:buNone/>
            </a:pPr>
            <a:endParaRPr lang="en-US" sz="1200" b="1" dirty="0" smtClean="0">
              <a:solidFill>
                <a:srgbClr val="006B61"/>
              </a:solidFill>
              <a:latin typeface="Calibri" panose="020F0502020204030204" pitchFamily="34" charset="0"/>
            </a:endParaRPr>
          </a:p>
          <a:p>
            <a:pPr marL="0" lvl="1" indent="0">
              <a:buNone/>
            </a:pPr>
            <a:r>
              <a:rPr lang="en-US" sz="24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Recommendations To NSF/DGA: First week in June</a:t>
            </a:r>
          </a:p>
          <a:p>
            <a:pPr marL="0" lvl="1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Awards announced September 14, 2017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543800" cy="720080"/>
          </a:xfr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sz="3200" b="1" dirty="0" smtClean="0"/>
              <a:t> </a:t>
            </a:r>
            <a:r>
              <a:rPr lang="en-US" sz="3600" b="1" dirty="0" smtClean="0">
                <a:latin typeface="Calibri" panose="020F0502020204030204" pitchFamily="34" charset="0"/>
              </a:rPr>
              <a:t>2016 MRSEC Competition: 2 or 3 IRGs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522" y="1340768"/>
            <a:ext cx="8348811" cy="5184576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eceived </a:t>
            </a: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80 MRSEC preliminary proposals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including </a:t>
            </a: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221 IRGs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by July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2016. 5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preliminary proposals were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Returned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Without Review (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RWR):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esearch not aligned with DMR</a:t>
            </a:r>
          </a:p>
          <a:p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400" dirty="0" smtClean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2400" b="1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75 MRSEC</a:t>
            </a:r>
            <a:r>
              <a:rPr lang="en-US" sz="24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 preliminary center proposals </a:t>
            </a:r>
            <a:r>
              <a:rPr lang="en-US" sz="2400" dirty="0" smtClean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included </a:t>
            </a:r>
            <a:r>
              <a:rPr lang="en-US" sz="2400" b="1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206 </a:t>
            </a:r>
            <a:r>
              <a:rPr lang="en-US" sz="2400" b="1" dirty="0" smtClean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IRGs</a:t>
            </a:r>
            <a:r>
              <a:rPr lang="en-US" sz="2400" dirty="0" smtClean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 and were </a:t>
            </a:r>
            <a:r>
              <a:rPr lang="en-US" sz="24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separated into 7 interdisciplinary topical </a:t>
            </a:r>
            <a:r>
              <a:rPr lang="en-US" sz="2400" dirty="0" smtClean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panels (25-35 IRGs per panel) and reviewed by a total of 100 panelists. </a:t>
            </a:r>
            <a:r>
              <a:rPr lang="en-US" sz="24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Overall a total 885 reviews were </a:t>
            </a:r>
            <a:r>
              <a:rPr lang="en-US" sz="2400" dirty="0" smtClean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received, or, an </a:t>
            </a:r>
            <a:r>
              <a:rPr lang="en-US" sz="24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average of 4.3 reviews per IRG</a:t>
            </a:r>
            <a:r>
              <a:rPr lang="en-US" sz="2400" dirty="0" smtClean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algn="just"/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18 </a:t>
            </a: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Full Proposal </a:t>
            </a:r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were recommended for submission; they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included </a:t>
            </a: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43 </a:t>
            </a:r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IRGs.</a:t>
            </a: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7043" y="116632"/>
            <a:ext cx="7715771" cy="756084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Calibri" panose="020F0502020204030204" pitchFamily="34" charset="0"/>
              </a:rPr>
              <a:t>2016/2017 </a:t>
            </a:r>
            <a:r>
              <a:rPr lang="en-US" sz="3200" b="1" dirty="0">
                <a:latin typeface="Calibri" panose="020F0502020204030204" pitchFamily="34" charset="0"/>
              </a:rPr>
              <a:t>MRSEC </a:t>
            </a:r>
            <a:r>
              <a:rPr lang="en-US" sz="3200" b="1" dirty="0" smtClean="0">
                <a:latin typeface="Calibri" panose="020F0502020204030204" pitchFamily="34" charset="0"/>
              </a:rPr>
              <a:t>Competition Outcomes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0884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524" y="1052736"/>
            <a:ext cx="8348811" cy="5665733"/>
          </a:xfrm>
          <a:solidFill>
            <a:srgbClr val="006B61"/>
          </a:solidFill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Full Proposals: Evaluation </a:t>
            </a:r>
            <a:r>
              <a:rPr lang="en-US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of 252 IRG separate reviews </a:t>
            </a:r>
            <a:r>
              <a: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(6 independent reviews per IRG) provided </a:t>
            </a:r>
            <a:r>
              <a:rPr lang="en-US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by </a:t>
            </a:r>
            <a:r>
              <a: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&gt;120 reviewers. </a:t>
            </a:r>
            <a:r>
              <a:rPr lang="en-US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he </a:t>
            </a:r>
            <a:r>
              <a:rPr lang="en-US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MRSEC </a:t>
            </a:r>
            <a:r>
              <a: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program recommended to invite </a:t>
            </a:r>
            <a:r>
              <a:rPr lang="en-US" sz="2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10 </a:t>
            </a:r>
            <a:r>
              <a:rPr 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MRSEC proposals </a:t>
            </a:r>
            <a:r>
              <a:rPr lang="en-US" sz="2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with </a:t>
            </a:r>
            <a:r>
              <a:rPr 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26 </a:t>
            </a:r>
            <a:r>
              <a:rPr lang="en-US" sz="2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IRGs</a:t>
            </a:r>
            <a:r>
              <a: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en-US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 April/May 2017 reverse site visits (RSV</a:t>
            </a:r>
            <a:r>
              <a: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pPr algn="just"/>
            <a:endParaRPr lang="en-US" sz="2400" b="1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Five RSV Panels each reviewed 2 proposals. A total of 41 panelists participated.</a:t>
            </a:r>
          </a:p>
          <a:p>
            <a:pPr algn="just"/>
            <a:endParaRPr lang="en-US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8 MRSEC submissions including 19 IRGs were recommended for funding.</a:t>
            </a:r>
            <a:endParaRPr lang="en-US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en-US" sz="2400" b="1" dirty="0" smtClean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800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Current MRSEC Status: 20 Centers with 51 IRGs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7043" y="23120"/>
            <a:ext cx="7715771" cy="756084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Calibri" panose="020F0502020204030204" pitchFamily="34" charset="0"/>
              </a:rPr>
              <a:t>2016/2017 </a:t>
            </a:r>
            <a:r>
              <a:rPr lang="en-US" sz="3200" b="1" dirty="0">
                <a:latin typeface="Calibri" panose="020F0502020204030204" pitchFamily="34" charset="0"/>
              </a:rPr>
              <a:t>MRSEC </a:t>
            </a:r>
            <a:r>
              <a:rPr lang="en-US" sz="3200" b="1" dirty="0" smtClean="0">
                <a:latin typeface="Calibri" panose="020F0502020204030204" pitchFamily="34" charset="0"/>
              </a:rPr>
              <a:t>Competition Outcomes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4845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8352928" cy="720080"/>
          </a:xfr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Sept. 14, 2017: 20 MRSEC 51 IRGs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96752"/>
            <a:ext cx="8460432" cy="5472608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en-US" sz="28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CLASS of 2014</a:t>
            </a:r>
          </a:p>
          <a:p>
            <a:pPr algn="just">
              <a:buNone/>
            </a:pPr>
            <a:r>
              <a:rPr lang="en-US" sz="2800" b="1" dirty="0">
                <a:solidFill>
                  <a:srgbClr val="3366FF"/>
                </a:solidFill>
                <a:latin typeface="Calibri" panose="020F0502020204030204" pitchFamily="34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12 Awards, 32 IRGs: </a:t>
            </a:r>
            <a:r>
              <a:rPr lang="en-US" altLang="ko-KR" sz="2800" b="1" dirty="0" smtClean="0">
                <a:solidFill>
                  <a:srgbClr val="006B61"/>
                </a:solidFill>
                <a:latin typeface="Calibri" panose="020F0502020204030204" pitchFamily="34" charset="0"/>
                <a:ea typeface="굴림" charset="-127"/>
              </a:rPr>
              <a:t>Brandeis, Chicago, Colorado, </a:t>
            </a:r>
            <a:r>
              <a:rPr lang="en-US" altLang="ko-KR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굴림" charset="-127"/>
              </a:rPr>
              <a:t>Columbia</a:t>
            </a:r>
            <a:r>
              <a:rPr lang="en-US" altLang="ko-KR" sz="2800" b="1" dirty="0" smtClean="0">
                <a:solidFill>
                  <a:srgbClr val="006600"/>
                </a:solidFill>
                <a:latin typeface="Calibri" panose="020F0502020204030204" pitchFamily="34" charset="0"/>
                <a:ea typeface="굴림" charset="-127"/>
              </a:rPr>
              <a:t>, </a:t>
            </a:r>
            <a:r>
              <a:rPr lang="en-US" altLang="ko-KR" sz="2800" b="1" dirty="0" smtClean="0">
                <a:solidFill>
                  <a:srgbClr val="006B61"/>
                </a:solidFill>
                <a:latin typeface="Calibri" panose="020F0502020204030204" pitchFamily="34" charset="0"/>
                <a:ea typeface="굴림" charset="-127"/>
              </a:rPr>
              <a:t>Harvard, Minnesota, MIT, Nebraska, NYU, Ohio State, Penn State, Princeton.</a:t>
            </a:r>
          </a:p>
          <a:p>
            <a:pPr algn="just">
              <a:buNone/>
            </a:pPr>
            <a:endParaRPr lang="en-US" sz="2800" b="1" dirty="0" smtClean="0">
              <a:solidFill>
                <a:srgbClr val="006B61"/>
              </a:solidFill>
              <a:latin typeface="Calibri" panose="020F0502020204030204" pitchFamily="34" charset="0"/>
            </a:endParaRPr>
          </a:p>
          <a:p>
            <a:pPr algn="just">
              <a:buNone/>
            </a:pPr>
            <a:r>
              <a:rPr lang="en-US" sz="28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CLASS of 2017</a:t>
            </a:r>
          </a:p>
          <a:p>
            <a:pPr algn="just">
              <a:buNone/>
            </a:pPr>
            <a:r>
              <a:rPr lang="en-US" sz="28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 	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8 Awards, 19 IRGs:</a:t>
            </a:r>
            <a:r>
              <a:rPr lang="en-US" sz="28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6B61"/>
                </a:solidFill>
                <a:latin typeface="Calibri" panose="020F0502020204030204" pitchFamily="34" charset="0"/>
              </a:rPr>
              <a:t>Cornell, Northwestern, UC Santa Barbara, U Penn, </a:t>
            </a:r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U Texas-Austin</a:t>
            </a:r>
            <a:r>
              <a:rPr lang="en-US" sz="2800" b="1" dirty="0" smtClean="0">
                <a:solidFill>
                  <a:srgbClr val="006B61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U Washington</a:t>
            </a:r>
            <a:r>
              <a:rPr lang="en-US" sz="2800" b="1" dirty="0" smtClean="0">
                <a:solidFill>
                  <a:srgbClr val="006B61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U of Illinois</a:t>
            </a:r>
            <a:r>
              <a:rPr lang="en-US" sz="2800" b="1" dirty="0" smtClean="0">
                <a:solidFill>
                  <a:srgbClr val="006B61"/>
                </a:solidFill>
                <a:latin typeface="Calibri" panose="020F0502020204030204" pitchFamily="34" charset="0"/>
              </a:rPr>
              <a:t>, U of Wisconsin.</a:t>
            </a:r>
            <a:endParaRPr lang="en-US" sz="2800" b="1" dirty="0" smtClean="0">
              <a:latin typeface="Calibri" panose="020F0502020204030204" pitchFamily="34" charset="0"/>
            </a:endParaRPr>
          </a:p>
          <a:p>
            <a:pPr algn="just">
              <a:buNone/>
            </a:pPr>
            <a:endParaRPr lang="en-US" sz="1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just">
              <a:buNone/>
            </a:pP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https://</a:t>
            </a:r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mrsec.org/news/nsf-announces-new-awards-materials-science-and-engineering-centers</a:t>
            </a:r>
          </a:p>
          <a:p>
            <a:pPr algn="just">
              <a:buNone/>
            </a:pPr>
            <a:endParaRPr lang="en-US" sz="1600" b="1" dirty="0"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n-US" sz="1600" b="1" dirty="0">
                <a:latin typeface="Calibri" panose="020F0502020204030204" pitchFamily="34" charset="0"/>
              </a:rPr>
              <a:t>https://</a:t>
            </a:r>
            <a:r>
              <a:rPr lang="en-US" sz="1600" b="1" dirty="0" err="1" smtClean="0">
                <a:latin typeface="Calibri" panose="020F0502020204030204" pitchFamily="34" charset="0"/>
              </a:rPr>
              <a:t>mrsec.org</a:t>
            </a:r>
            <a:r>
              <a:rPr lang="en-US" sz="1600" b="1" dirty="0" smtClean="0">
                <a:latin typeface="Calibri" panose="020F0502020204030204" pitchFamily="34" charset="0"/>
              </a:rPr>
              <a:t>/centers (REVISED BROCHURES NEEDED)</a:t>
            </a:r>
          </a:p>
        </p:txBody>
      </p:sp>
    </p:spTree>
    <p:extLst>
      <p:ext uri="{BB962C8B-B14F-4D97-AF65-F5344CB8AC3E}">
        <p14:creationId xmlns:p14="http://schemas.microsoft.com/office/powerpoint/2010/main" val="21964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8352928" cy="720080"/>
          </a:xfr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Class of 2017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: 8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MRSEC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19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IRGs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96752"/>
            <a:ext cx="8460432" cy="5472608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en-US" sz="28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CLASS </a:t>
            </a:r>
            <a:r>
              <a:rPr lang="en-US" sz="28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of 2017</a:t>
            </a:r>
          </a:p>
          <a:p>
            <a:pPr algn="just">
              <a:buNone/>
            </a:pPr>
            <a:r>
              <a:rPr lang="en-US" sz="28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 	</a:t>
            </a:r>
            <a:r>
              <a:rPr lang="en-US" sz="2800" b="1" dirty="0" smtClean="0">
                <a:solidFill>
                  <a:srgbClr val="006B61"/>
                </a:solidFill>
                <a:latin typeface="Calibri" panose="020F0502020204030204" pitchFamily="34" charset="0"/>
              </a:rPr>
              <a:t>Cornell</a:t>
            </a:r>
            <a:r>
              <a:rPr lang="en-US" sz="2800" b="1" dirty="0" smtClean="0">
                <a:solidFill>
                  <a:srgbClr val="006B61"/>
                </a:solidFill>
                <a:latin typeface="Calibri" panose="020F0502020204030204" pitchFamily="34" charset="0"/>
              </a:rPr>
              <a:t>, Northwestern, UC Santa Barbara, U Penn, </a:t>
            </a:r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U Texas-Austin</a:t>
            </a:r>
            <a:r>
              <a:rPr lang="en-US" sz="2800" b="1" dirty="0" smtClean="0">
                <a:solidFill>
                  <a:srgbClr val="006B61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U Washington</a:t>
            </a:r>
            <a:r>
              <a:rPr lang="en-US" sz="2800" b="1" dirty="0" smtClean="0">
                <a:solidFill>
                  <a:srgbClr val="006B61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U of Illinois</a:t>
            </a:r>
            <a:r>
              <a:rPr lang="en-US" sz="2800" b="1" dirty="0" smtClean="0">
                <a:solidFill>
                  <a:srgbClr val="006B61"/>
                </a:solidFill>
                <a:latin typeface="Calibri" panose="020F0502020204030204" pitchFamily="34" charset="0"/>
              </a:rPr>
              <a:t>, U of Wisconsin</a:t>
            </a:r>
            <a:r>
              <a:rPr lang="en-US" sz="2800" b="1" dirty="0" smtClean="0">
                <a:solidFill>
                  <a:srgbClr val="006B61"/>
                </a:solidFill>
                <a:latin typeface="Calibri" panose="020F0502020204030204" pitchFamily="34" charset="0"/>
              </a:rPr>
              <a:t>.</a:t>
            </a:r>
            <a:endParaRPr lang="en-US" sz="2800" b="1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678605"/>
              </p:ext>
            </p:extLst>
          </p:nvPr>
        </p:nvGraphicFramePr>
        <p:xfrm>
          <a:off x="2267744" y="3501008"/>
          <a:ext cx="4592052" cy="270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08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543800" cy="659160"/>
          </a:xfr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MRSEC through the years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083801"/>
              </p:ext>
            </p:extLst>
          </p:nvPr>
        </p:nvGraphicFramePr>
        <p:xfrm>
          <a:off x="914400" y="1196752"/>
          <a:ext cx="76900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41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858000" cy="70334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MRSEC </a:t>
            </a:r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Locations Through the Years</a:t>
            </a:r>
            <a:endParaRPr lang="en-US" sz="32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19790" y="3814080"/>
            <a:ext cx="6858000" cy="257344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9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70419"/>
            <a:ext cx="4395873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91745"/>
            <a:ext cx="4406615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99" y="4042581"/>
            <a:ext cx="4403208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32" y="1241657"/>
            <a:ext cx="440343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352928" cy="875184"/>
          </a:xfrm>
          <a:gradFill>
            <a:gsLst>
              <a:gs pos="63997">
                <a:srgbClr val="84E693">
                  <a:alpha val="80000"/>
                </a:srgbClr>
              </a:gs>
              <a:gs pos="54982">
                <a:srgbClr val="92D05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MRSEC Activities in 2017 - 2018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68760"/>
            <a:ext cx="7543800" cy="5184576"/>
          </a:xfrm>
          <a:solidFill>
            <a:schemeClr val="tx2"/>
          </a:solid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MRSEC Legacy / Major Accomplishments / Visibility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MRFN Workshop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March 9-10, 2018 @ UCSB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Ram </a:t>
            </a:r>
            <a:r>
              <a:rPr lang="en-US" sz="32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Seshadri</a:t>
            </a:r>
            <a:r>
              <a:rPr lang="en-US" sz="3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, Mark </a:t>
            </a:r>
            <a:r>
              <a:rPr lang="en-US" sz="32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Hersam</a:t>
            </a:r>
            <a:r>
              <a:rPr lang="en-US" sz="3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, Ali 	</a:t>
            </a:r>
            <a:r>
              <a:rPr lang="en-US" sz="32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Yazdani</a:t>
            </a:r>
            <a:r>
              <a:rPr lang="en-US" sz="3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sz="32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Nadya</a:t>
            </a:r>
            <a:r>
              <a:rPr lang="en-US" sz="3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Mason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Fourth Year Site Visits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3200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12 Visits from April 9 till June 15, 2018</a:t>
            </a:r>
            <a:endParaRPr lang="en-US" sz="3200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23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535" y="260648"/>
            <a:ext cx="8424936" cy="720080"/>
          </a:xfrm>
          <a:prstGeom prst="rect">
            <a:avLst/>
          </a:prstGeom>
          <a:solidFill>
            <a:srgbClr val="FFCCCC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000" kern="0" dirty="0" smtClean="0">
                <a:latin typeface="Calibri" charset="0"/>
                <a:ea typeface="Calibri" charset="0"/>
                <a:cs typeface="Calibri" charset="0"/>
              </a:rPr>
              <a:t>The 2017-2018 MRSEC Team</a:t>
            </a:r>
            <a:endParaRPr lang="en-US" sz="4000" kern="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83127"/>
              </p:ext>
            </p:extLst>
          </p:nvPr>
        </p:nvGraphicFramePr>
        <p:xfrm>
          <a:off x="685536" y="2492900"/>
          <a:ext cx="8134935" cy="4458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8232"/>
                <a:gridCol w="1815428"/>
                <a:gridCol w="1546310"/>
                <a:gridCol w="1546310"/>
                <a:gridCol w="1428655"/>
              </a:tblGrid>
              <a:tr h="370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Birgit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Miriam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Mohan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Leonard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Dan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70914"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70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Columbia</a:t>
                      </a:r>
                      <a:endParaRPr lang="en-US" sz="2400" b="1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Ohio State</a:t>
                      </a:r>
                      <a:endParaRPr lang="en-US" sz="2400" b="1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Brandeis</a:t>
                      </a:r>
                      <a:endParaRPr lang="en-US" sz="2400" b="1" i="0" u="none" strike="noStrike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Nebraska</a:t>
                      </a:r>
                      <a:endParaRPr lang="en-US" sz="2400" b="1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Chicago</a:t>
                      </a:r>
                      <a:endParaRPr lang="en-US" sz="2400" b="1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70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NYU</a:t>
                      </a:r>
                      <a:endParaRPr lang="en-US" sz="2400" b="1" i="0" u="none" strike="noStrike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Princeton</a:t>
                      </a:r>
                      <a:endParaRPr lang="en-US" sz="2400" b="1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Colorado</a:t>
                      </a:r>
                      <a:endParaRPr lang="en-US" sz="2400" b="1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Harvard</a:t>
                      </a:r>
                      <a:endParaRPr lang="en-US" sz="2400" b="1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70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Northwestern</a:t>
                      </a:r>
                      <a:endParaRPr lang="en-US" sz="2400" b="0" i="0" u="none" strike="noStrike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Washington</a:t>
                      </a:r>
                      <a:endParaRPr lang="en-US" sz="2400" b="0" i="0" u="none" strike="noStrike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Minnesota</a:t>
                      </a:r>
                      <a:endParaRPr lang="en-US" sz="2400" b="1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MIT</a:t>
                      </a:r>
                      <a:endParaRPr lang="en-US" sz="2400" b="1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70914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 Penn</a:t>
                      </a:r>
                      <a:endParaRPr lang="en-US" sz="2400" b="0" i="0" u="none" strike="noStrike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4472C4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Penn State</a:t>
                      </a:r>
                      <a:endParaRPr lang="en-US" sz="2400" b="1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70914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Cornell</a:t>
                      </a:r>
                      <a:endParaRPr lang="en-US" sz="2400" b="0" i="0" u="none" strike="noStrike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70914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UCSB</a:t>
                      </a:r>
                      <a:endParaRPr lang="en-US" sz="2400" b="0" i="0" u="none" strike="noStrike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70914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UT Austin</a:t>
                      </a:r>
                      <a:endParaRPr lang="en-US" sz="2400" b="0" i="0" u="none" strike="noStrike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70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6B6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 IRGs = 5 Panelists</a:t>
                      </a:r>
                      <a:endParaRPr lang="en-US" sz="2400" b="0" i="0" u="none" strike="noStrike" dirty="0">
                        <a:solidFill>
                          <a:srgbClr val="006B6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6B6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 IRGs =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6B6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7 Panelists</a:t>
                      </a:r>
                      <a:endParaRPr lang="en-US" sz="2400" b="0" i="0" u="none" strike="noStrike" dirty="0">
                        <a:solidFill>
                          <a:srgbClr val="006B6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Wisconsin</a:t>
                      </a:r>
                      <a:endParaRPr lang="en-US" sz="2400" b="0" i="0" u="none" strike="noStrike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70914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UIUC</a:t>
                      </a:r>
                      <a:endParaRPr lang="en-US" sz="2400" b="0" i="0" u="none" strike="noStrike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268759"/>
            <a:ext cx="566802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77823"/>
            <a:ext cx="597159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762" y="1341877"/>
            <a:ext cx="789958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88" y="1309849"/>
            <a:ext cx="590048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64" y="1353205"/>
            <a:ext cx="5607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8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Melissa  Hines</a:t>
            </a:r>
          </a:p>
          <a:p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Michael </a:t>
            </a:r>
            <a:r>
              <a:rPr lang="en-US" sz="3600" dirty="0" err="1" smtClean="0">
                <a:latin typeface="Calibri" charset="0"/>
                <a:ea typeface="Calibri" charset="0"/>
                <a:cs typeface="Calibri" charset="0"/>
              </a:rPr>
              <a:t>Rubner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4464496" cy="4114800"/>
          </a:xfrm>
          <a:solidFill>
            <a:schemeClr val="accent5"/>
          </a:solidFill>
        </p:spPr>
        <p:txBody>
          <a:bodyPr/>
          <a:lstStyle/>
          <a:p>
            <a:r>
              <a:rPr lang="en-US" sz="3600" dirty="0" smtClean="0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Frank Wise</a:t>
            </a:r>
          </a:p>
          <a:p>
            <a:r>
              <a:rPr lang="en-US" sz="3600" dirty="0" smtClean="0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Geoffrey Beach</a:t>
            </a:r>
          </a:p>
          <a:p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Daniel </a:t>
            </a:r>
            <a:r>
              <a:rPr lang="en-US" sz="3600" dirty="0" err="1" smtClean="0">
                <a:latin typeface="Calibri" charset="0"/>
                <a:ea typeface="Calibri" charset="0"/>
                <a:cs typeface="Calibri" charset="0"/>
              </a:rPr>
              <a:t>Gamelin</a:t>
            </a: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 (Christine Luscombe)</a:t>
            </a:r>
          </a:p>
          <a:p>
            <a:r>
              <a:rPr lang="en-US" sz="3600" dirty="0" err="1" smtClean="0">
                <a:latin typeface="Calibri" charset="0"/>
                <a:ea typeface="Calibri" charset="0"/>
                <a:cs typeface="Calibri" charset="0"/>
              </a:rPr>
              <a:t>Nadya</a:t>
            </a: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 Mason</a:t>
            </a:r>
          </a:p>
          <a:p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Edward Yu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9712" y="365125"/>
            <a:ext cx="5256584" cy="831627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Thank you !!!!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39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35" y="260648"/>
            <a:ext cx="8424936" cy="720080"/>
          </a:xfrm>
          <a:solidFill>
            <a:srgbClr val="FFCCCC"/>
          </a:solidFill>
        </p:spPr>
        <p:txBody>
          <a:bodyPr/>
          <a:lstStyle/>
          <a:p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2017-2018 MRSEC: 4</a:t>
            </a:r>
            <a:r>
              <a:rPr lang="en-US" sz="4000" baseline="30000" dirty="0" smtClean="0"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 Year Site Visits</a:t>
            </a:r>
            <a:endParaRPr 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41005"/>
              </p:ext>
            </p:extLst>
          </p:nvPr>
        </p:nvGraphicFramePr>
        <p:xfrm>
          <a:off x="971597" y="1447800"/>
          <a:ext cx="7560842" cy="4933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6154"/>
                <a:gridCol w="970071"/>
                <a:gridCol w="1826015"/>
                <a:gridCol w="1426574"/>
                <a:gridCol w="1612028"/>
              </a:tblGrid>
              <a:tr h="411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4/9-4/10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 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Nebraska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C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Leonard</a:t>
                      </a:r>
                      <a:endParaRPr lang="en-US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Dan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411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4/12-4/13</a:t>
                      </a:r>
                      <a:endParaRPr lang="en-US" sz="2000" b="0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Th</a:t>
                      </a:r>
                      <a:r>
                        <a:rPr lang="en-US" sz="20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F</a:t>
                      </a:r>
                      <a:endParaRPr lang="en-US" sz="2000" b="0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Colorado</a:t>
                      </a:r>
                      <a:endParaRPr lang="en-US" sz="2000" b="0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Mohan</a:t>
                      </a:r>
                      <a:endParaRPr lang="en-US" sz="2000" b="1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Dan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411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4/18-4/19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W Th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Columbia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Birgit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Dan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411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4/23-4/24</a:t>
                      </a:r>
                      <a:endParaRPr lang="en-US" sz="2000" b="0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 T</a:t>
                      </a:r>
                      <a:endParaRPr lang="en-US" sz="2000" b="0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Penn State</a:t>
                      </a:r>
                      <a:endParaRPr lang="en-US" sz="2000" b="0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Dan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Leonard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411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4/26-4/27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Th</a:t>
                      </a:r>
                      <a:r>
                        <a:rPr lang="en-US" sz="20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Princeton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7030A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Miriam</a:t>
                      </a:r>
                      <a:endParaRPr lang="en-US" sz="2000" b="1" i="0" u="none" strike="noStrike" dirty="0">
                        <a:solidFill>
                          <a:srgbClr val="7030A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Dan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411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5/1-5/2</a:t>
                      </a:r>
                      <a:endParaRPr lang="en-US" sz="2000" b="0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 W</a:t>
                      </a:r>
                      <a:endParaRPr lang="en-US" sz="2000" b="0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Minnesota</a:t>
                      </a:r>
                      <a:endParaRPr lang="en-US" sz="2000" b="0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Mohan</a:t>
                      </a:r>
                      <a:endParaRPr lang="en-US" sz="2000" b="1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Dan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411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5/7-5/8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 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Harvard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Germano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411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5/14-5/15</a:t>
                      </a:r>
                      <a:endParaRPr lang="en-US" sz="2000" b="0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 T</a:t>
                      </a:r>
                      <a:endParaRPr lang="en-US" sz="2000" b="0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Brandeis</a:t>
                      </a:r>
                      <a:endParaRPr lang="en-US" sz="2000" b="0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Mohan</a:t>
                      </a:r>
                      <a:endParaRPr lang="en-US" sz="2000" b="1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Dan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411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5/17-5/18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Th F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MIT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Alexios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411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5/24-5/25</a:t>
                      </a:r>
                      <a:endParaRPr lang="en-US" sz="2000" b="0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Th</a:t>
                      </a:r>
                      <a:r>
                        <a:rPr lang="en-US" sz="20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F</a:t>
                      </a:r>
                      <a:endParaRPr lang="en-US" sz="2000" b="0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Ohio State</a:t>
                      </a:r>
                      <a:endParaRPr lang="en-US" sz="2000" b="0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7030A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Miriam</a:t>
                      </a:r>
                      <a:endParaRPr lang="en-US" sz="2000" b="1" i="0" u="none" strike="noStrike" dirty="0">
                        <a:solidFill>
                          <a:srgbClr val="7030A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Dan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411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5/30-5/31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W Th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Chicago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Tomasz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411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6/14-6/15</a:t>
                      </a:r>
                      <a:endParaRPr lang="en-US" sz="2000" b="0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Th</a:t>
                      </a:r>
                      <a:r>
                        <a:rPr lang="en-US" sz="20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F</a:t>
                      </a:r>
                      <a:endParaRPr lang="en-US" sz="2000" b="0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3366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NYU</a:t>
                      </a:r>
                      <a:endParaRPr lang="en-US" sz="2000" b="0" i="0" u="none" strike="noStrike" dirty="0">
                        <a:solidFill>
                          <a:srgbClr val="3366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Birgit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Dan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24128" y="10784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POC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50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534" y="2060848"/>
            <a:ext cx="8278953" cy="4248472"/>
          </a:xfr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Solicitation: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February/March, 2019</a:t>
            </a:r>
          </a:p>
          <a:p>
            <a:pPr marL="0" indent="0">
              <a:buNone/>
            </a:pPr>
            <a:endParaRPr lang="en-US" sz="3200" b="1" dirty="0">
              <a:solidFill>
                <a:srgbClr val="006B6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3366FF"/>
                </a:solidFill>
                <a:latin typeface="Calibri" panose="020F0502020204030204" pitchFamily="34" charset="0"/>
              </a:rPr>
              <a:t>Pre-Proposals Due Date: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June 27 - July 1-2, 2019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3200" b="1" dirty="0">
                <a:solidFill>
                  <a:srgbClr val="006B61"/>
                </a:solidFill>
                <a:latin typeface="Calibri" panose="020F0502020204030204" pitchFamily="34" charset="0"/>
              </a:rPr>
              <a:t>		</a:t>
            </a:r>
          </a:p>
          <a:p>
            <a:pPr marL="57150" indent="0">
              <a:buNone/>
            </a:pPr>
            <a:r>
              <a:rPr lang="en-US" sz="3200" b="1" dirty="0">
                <a:solidFill>
                  <a:srgbClr val="3366FF"/>
                </a:solidFill>
                <a:latin typeface="Calibri" panose="020F0502020204030204" pitchFamily="34" charset="0"/>
              </a:rPr>
              <a:t>Full Proposals Due Date: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December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2-6, 2020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3200" b="1" dirty="0">
                <a:solidFill>
                  <a:srgbClr val="006B61"/>
                </a:solidFill>
                <a:latin typeface="Calibri" panose="020F0502020204030204" pitchFamily="34" charset="0"/>
              </a:rPr>
              <a:t>	</a:t>
            </a:r>
          </a:p>
          <a:p>
            <a:pPr marL="57150" indent="0">
              <a:buNone/>
            </a:pPr>
            <a:r>
              <a:rPr lang="en-US" sz="3200" b="1" dirty="0">
                <a:solidFill>
                  <a:srgbClr val="3366FF"/>
                </a:solidFill>
                <a:latin typeface="Calibri" panose="020F0502020204030204" pitchFamily="34" charset="0"/>
              </a:rPr>
              <a:t>Reverse Site Visits</a:t>
            </a:r>
            <a:r>
              <a:rPr lang="en-US" sz="32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April/May, 2020</a:t>
            </a:r>
            <a:endParaRPr lang="en-US" sz="3200" b="1" dirty="0">
              <a:solidFill>
                <a:srgbClr val="3366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535" y="260648"/>
            <a:ext cx="8424936" cy="1296144"/>
          </a:xfrm>
          <a:prstGeom prst="rect">
            <a:avLst/>
          </a:prstGeom>
          <a:solidFill>
            <a:srgbClr val="FFCCCC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000" kern="0" dirty="0" smtClean="0">
                <a:latin typeface="Calibri" charset="0"/>
                <a:ea typeface="Calibri" charset="0"/>
                <a:cs typeface="Calibri" charset="0"/>
              </a:rPr>
              <a:t>2019-2020 MRSEC Competition</a:t>
            </a:r>
          </a:p>
          <a:p>
            <a:r>
              <a:rPr lang="en-US" sz="4000" kern="0" dirty="0" smtClean="0">
                <a:latin typeface="Calibri" charset="0"/>
                <a:ea typeface="Calibri" charset="0"/>
                <a:cs typeface="Calibri" charset="0"/>
              </a:rPr>
              <a:t>Tentative Dates</a:t>
            </a:r>
            <a:endParaRPr lang="en-US" sz="4000" kern="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1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1667272"/>
          </a:xfr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sz="4800" dirty="0" smtClean="0">
                <a:latin typeface="Calibri" charset="0"/>
                <a:ea typeface="Calibri" charset="0"/>
                <a:cs typeface="Calibri" charset="0"/>
              </a:rPr>
              <a:t>Next MRSEC Directors Meeting</a:t>
            </a:r>
            <a:endParaRPr lang="en-US" sz="4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12976"/>
            <a:ext cx="7543800" cy="2599928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October 16, 2018</a:t>
            </a:r>
          </a:p>
          <a:p>
            <a:pPr marL="0" indent="0">
              <a:buNone/>
            </a:pPr>
            <a:endParaRPr lang="en-US" sz="4800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NSF Alexandria</a:t>
            </a:r>
          </a:p>
        </p:txBody>
      </p:sp>
    </p:spTree>
    <p:extLst>
      <p:ext uri="{BB962C8B-B14F-4D97-AF65-F5344CB8AC3E}">
        <p14:creationId xmlns:p14="http://schemas.microsoft.com/office/powerpoint/2010/main" val="109858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8160" y="1080985"/>
            <a:ext cx="2251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Topical Materials Programs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0009" y="2226743"/>
            <a:ext cx="1354347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 Research Science &amp; Engineering Centers  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(MRSEC)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4528" y="1526390"/>
            <a:ext cx="2087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Facilities &amp; Instrumentation Program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486" y="1850454"/>
            <a:ext cx="3635228" cy="203132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Biomaterials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Ceramics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&amp; Photonic Materials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Metals and Metallic Nanostructures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Polymers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Condensed Matter &amp; Materials Theory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Condensed Matter Physics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Solid State and Materials 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7176" y="5246729"/>
            <a:ext cx="1768415" cy="95410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Designing Materials to Revolutionize &amp; Engineer our Future 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(DMREF)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6504" y="3936162"/>
            <a:ext cx="1475117" cy="1169551"/>
          </a:xfrm>
          <a:prstGeom prst="rect">
            <a:avLst/>
          </a:prstGeom>
          <a:noFill/>
          <a:ln w="28575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Partnerships in Research &amp; Education in Materials 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(PREM)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1651" y="2428057"/>
            <a:ext cx="3157265" cy="310854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Cornell High Energy Synchrotron Source (CHESS)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High Magnetic Field Laboratory (NHMFL)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for High Resolution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Neutron Scattering (CHRNS)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Nanotechnology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Coordination Network (NNCI)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 Innovation Platforms 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(MIP)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090" y="4710474"/>
            <a:ext cx="2642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Cross-Cutting Activities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05362" y="5103881"/>
            <a:ext cx="1667596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</a:p>
          <a:p>
            <a:pPr algn="ctr"/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</a:p>
          <a:p>
            <a:pPr algn="ctr"/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71537" y="161825"/>
            <a:ext cx="6272463" cy="830997"/>
          </a:xfrm>
          <a:prstGeom prst="rect">
            <a:avLst/>
          </a:prstGeom>
          <a:solidFill>
            <a:srgbClr val="00B0F0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DIVISION OF MATERIALS RESEARCH (DMR)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161867" y="1568665"/>
            <a:ext cx="3299032" cy="2400419"/>
          </a:xfrm>
          <a:prstGeom prst="star5">
            <a:avLst/>
          </a:prstGeom>
          <a:solidFill>
            <a:srgbClr val="E5F23E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" y="98704"/>
            <a:ext cx="763697" cy="768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9292" y="1572557"/>
            <a:ext cx="187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Centers &amp; Teams</a:t>
            </a:r>
            <a:endParaRPr lang="en-US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6496794" y="5222093"/>
            <a:ext cx="1623060" cy="857834"/>
            <a:chOff x="6496794" y="5222093"/>
            <a:chExt cx="1623060" cy="857834"/>
          </a:xfrm>
        </p:grpSpPr>
        <p:sp>
          <p:nvSpPr>
            <p:cNvPr id="23" name="TextBox 22"/>
            <p:cNvSpPr txBox="1"/>
            <p:nvPr/>
          </p:nvSpPr>
          <p:spPr>
            <a:xfrm>
              <a:off x="6496794" y="5710595"/>
              <a:ext cx="162306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User Facilities</a:t>
              </a: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 rot="10575190">
              <a:off x="6944787" y="5222093"/>
              <a:ext cx="488424" cy="506053"/>
            </a:xfrm>
            <a:prstGeom prst="down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497" y="3906089"/>
            <a:ext cx="3645821" cy="584775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Unsolicited Proposals, EAGER, RUI, GOALI (and CAREER*)</a:t>
            </a:r>
            <a:endParaRPr lang="en-US" sz="16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2951095" y="4544927"/>
            <a:ext cx="2393122" cy="2340391"/>
            <a:chOff x="3025870" y="4532655"/>
            <a:chExt cx="2393122" cy="2340391"/>
          </a:xfrm>
        </p:grpSpPr>
        <p:grpSp>
          <p:nvGrpSpPr>
            <p:cNvPr id="22" name="Group 21"/>
            <p:cNvGrpSpPr/>
            <p:nvPr/>
          </p:nvGrpSpPr>
          <p:grpSpPr>
            <a:xfrm>
              <a:off x="4009292" y="6148464"/>
              <a:ext cx="1409700" cy="724582"/>
              <a:chOff x="4009292" y="6148464"/>
              <a:chExt cx="1409700" cy="72458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009292" y="6503714"/>
                <a:ext cx="1409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Solicitations</a:t>
                </a:r>
                <a:endParaRPr lang="en-US" dirty="0"/>
              </a:p>
            </p:txBody>
          </p:sp>
          <p:sp>
            <p:nvSpPr>
              <p:cNvPr id="21" name="Down Arrow 20"/>
              <p:cNvSpPr/>
              <p:nvPr/>
            </p:nvSpPr>
            <p:spPr>
              <a:xfrm rot="10800000">
                <a:off x="4541814" y="6148464"/>
                <a:ext cx="403859" cy="386776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 rot="19833750">
              <a:off x="3025870" y="5135402"/>
              <a:ext cx="1531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Jan 2019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>
            <a:xfrm rot="19677447">
              <a:off x="3218792" y="4532655"/>
              <a:ext cx="10278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Jan 2018</a:t>
              </a:r>
              <a:endParaRPr lang="en-US" sz="1600" dirty="0"/>
            </a:p>
          </p:txBody>
        </p:sp>
      </p:grpSp>
      <p:sp>
        <p:nvSpPr>
          <p:cNvPr id="26" name="Rectangle 25"/>
          <p:cNvSpPr/>
          <p:nvPr/>
        </p:nvSpPr>
        <p:spPr>
          <a:xfrm rot="19677447">
            <a:off x="5201968" y="1912633"/>
            <a:ext cx="958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Jul 2019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09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/>
          <p:cNvSpPr/>
          <p:nvPr/>
        </p:nvSpPr>
        <p:spPr>
          <a:xfrm>
            <a:off x="3869858" y="4975218"/>
            <a:ext cx="758027" cy="1530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7392917" y="3487785"/>
            <a:ext cx="852028" cy="1171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6559372" y="3501012"/>
            <a:ext cx="715698" cy="1060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824217" y="3501012"/>
            <a:ext cx="663859" cy="17899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4769591" y="3530569"/>
            <a:ext cx="908039" cy="932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869692" y="3407610"/>
            <a:ext cx="809339" cy="14419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2745466" y="3535304"/>
            <a:ext cx="906529" cy="17556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66694" y="3535304"/>
            <a:ext cx="774992" cy="16912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6" name="Rectangle 55"/>
          <p:cNvSpPr/>
          <p:nvPr/>
        </p:nvSpPr>
        <p:spPr>
          <a:xfrm>
            <a:off x="1740361" y="3441739"/>
            <a:ext cx="922012" cy="17506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8" name="Rectangle 37"/>
          <p:cNvSpPr/>
          <p:nvPr/>
        </p:nvSpPr>
        <p:spPr>
          <a:xfrm>
            <a:off x="45976" y="3395460"/>
            <a:ext cx="683408" cy="23550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10" y="663169"/>
            <a:ext cx="445015" cy="52125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295464" y="1461165"/>
            <a:ext cx="85725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5464" y="1461165"/>
            <a:ext cx="0" cy="202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246" y="1461165"/>
            <a:ext cx="4573" cy="2514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811" y="1477123"/>
            <a:ext cx="4573" cy="2514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758" y="1462477"/>
            <a:ext cx="4573" cy="2514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442" y="1463408"/>
            <a:ext cx="4573" cy="2514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256" y="1498868"/>
            <a:ext cx="4573" cy="2514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915" y="3190258"/>
            <a:ext cx="4573" cy="2514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645" y="1461165"/>
            <a:ext cx="4573" cy="25148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320" y="1475781"/>
            <a:ext cx="4573" cy="25148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2688" y="1464652"/>
            <a:ext cx="4573" cy="25148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084" y="1692546"/>
            <a:ext cx="463859" cy="525826"/>
          </a:xfrm>
          <a:prstGeom prst="rect">
            <a:avLst/>
          </a:prstGeom>
          <a:noFill/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68" y="1646257"/>
            <a:ext cx="409721" cy="5486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68" y="1685759"/>
            <a:ext cx="402825" cy="52582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1" y="1629899"/>
            <a:ext cx="513053" cy="52582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0" y="1650820"/>
            <a:ext cx="421586" cy="5486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49" y="1712457"/>
            <a:ext cx="368236" cy="5486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38" y="1685757"/>
            <a:ext cx="464057" cy="52582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08817" y="1475782"/>
            <a:ext cx="9145" cy="25148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80776" y="3197047"/>
            <a:ext cx="207159" cy="375319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684" y="-13623"/>
            <a:ext cx="9144000" cy="53091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Division of Materials Research (DMR)</a:t>
            </a:r>
          </a:p>
          <a:p>
            <a:pPr algn="ctr"/>
            <a:r>
              <a:rPr lang="en-US" sz="1350" b="1" dirty="0"/>
              <a:t>Administrative Workflow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3875" y="6077"/>
            <a:ext cx="488621" cy="491513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-89060" y="2206560"/>
            <a:ext cx="76943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Allison Smith, PS</a:t>
            </a:r>
            <a:endParaRPr lang="en-US" sz="600" dirty="0"/>
          </a:p>
        </p:txBody>
      </p:sp>
      <p:sp>
        <p:nvSpPr>
          <p:cNvPr id="66" name="TextBox 65"/>
          <p:cNvSpPr txBox="1"/>
          <p:nvPr/>
        </p:nvSpPr>
        <p:spPr>
          <a:xfrm>
            <a:off x="7448690" y="2232544"/>
            <a:ext cx="71217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       </a:t>
            </a:r>
            <a:r>
              <a:rPr lang="en-US" sz="600" b="1" dirty="0"/>
              <a:t>Student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618959" y="2261098"/>
            <a:ext cx="757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/>
              <a:t>Claudia Johnson, Contractor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808732" y="2270358"/>
            <a:ext cx="810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/>
              <a:t>Aubrie TenEyck,</a:t>
            </a:r>
          </a:p>
          <a:p>
            <a:r>
              <a:rPr lang="en-US" sz="600" b="1" dirty="0"/>
              <a:t>Contractor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98630" y="2250474"/>
            <a:ext cx="7136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/>
              <a:t>Renee Ivey, PS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39689" y="2235732"/>
            <a:ext cx="7434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/>
              <a:t>Benita Fair, PS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793304" y="2189566"/>
            <a:ext cx="9309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/>
              <a:t>Meghan Ackerman, PS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754673" y="2210965"/>
            <a:ext cx="9227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/>
              <a:t>Elaine Washington, PS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91256" y="2161792"/>
            <a:ext cx="8537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err="1"/>
              <a:t>Denese</a:t>
            </a:r>
            <a:r>
              <a:rPr lang="en-US" sz="600" b="1" dirty="0"/>
              <a:t> Williams, PA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525708" y="2516678"/>
            <a:ext cx="640497" cy="7155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675" dirty="0"/>
              <a:t>COV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675" dirty="0"/>
              <a:t>IT Support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675" dirty="0"/>
              <a:t>Data Analysis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675" dirty="0"/>
              <a:t>Trainer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9042" y="3223788"/>
            <a:ext cx="210330" cy="32395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0873" y="3110977"/>
            <a:ext cx="210330" cy="37493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71017" y="3142996"/>
            <a:ext cx="210330" cy="374936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29392" y="3124478"/>
            <a:ext cx="210330" cy="40129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44613" y="3046047"/>
            <a:ext cx="210330" cy="39213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8825" y="3071187"/>
            <a:ext cx="210330" cy="37493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5205" y="3008564"/>
            <a:ext cx="210330" cy="47639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73484" y="3109152"/>
            <a:ext cx="210330" cy="37493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00637" y="3119630"/>
            <a:ext cx="210330" cy="3749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5278" y="3398202"/>
            <a:ext cx="9145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/>
              <a:t>National Facilities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9" y="3655552"/>
            <a:ext cx="374966" cy="521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8" y="4929655"/>
            <a:ext cx="336356" cy="521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" y="4269258"/>
            <a:ext cx="386736" cy="510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07" y="3656954"/>
            <a:ext cx="429536" cy="5212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57" y="3723411"/>
            <a:ext cx="355399" cy="5212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71" y="3767624"/>
            <a:ext cx="311313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186" y="3860688"/>
            <a:ext cx="340410" cy="5212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53" y="3781045"/>
            <a:ext cx="280373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01" y="3833228"/>
            <a:ext cx="324997" cy="457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15" y="5165358"/>
            <a:ext cx="325676" cy="4572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727759" y="1173689"/>
            <a:ext cx="8774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/>
              <a:t>Velma Lawson, PSM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945" y="4132173"/>
            <a:ext cx="8215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/>
              <a:t>Guebre Tessema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046" y="4746337"/>
            <a:ext cx="60394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Charles Ying</a:t>
            </a:r>
            <a:endParaRPr lang="en-US" sz="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546" y="5410577"/>
            <a:ext cx="6404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/>
              <a:t>Leonard Spinu</a:t>
            </a:r>
          </a:p>
        </p:txBody>
      </p:sp>
      <p:sp>
        <p:nvSpPr>
          <p:cNvPr id="41" name="Oval Callout 40"/>
          <p:cNvSpPr/>
          <p:nvPr/>
        </p:nvSpPr>
        <p:spPr>
          <a:xfrm>
            <a:off x="498924" y="4489923"/>
            <a:ext cx="248910" cy="219954"/>
          </a:xfrm>
          <a:prstGeom prst="wedgeEllipseCallout">
            <a:avLst>
              <a:gd name="adj1" fmla="val -49823"/>
              <a:gd name="adj2" fmla="val 5920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MIP</a:t>
            </a:r>
          </a:p>
        </p:txBody>
      </p:sp>
      <p:sp>
        <p:nvSpPr>
          <p:cNvPr id="95" name="Oval Callout 94"/>
          <p:cNvSpPr/>
          <p:nvPr/>
        </p:nvSpPr>
        <p:spPr>
          <a:xfrm>
            <a:off x="522447" y="5192386"/>
            <a:ext cx="176093" cy="191715"/>
          </a:xfrm>
          <a:prstGeom prst="wedgeEllipseCallout">
            <a:avLst>
              <a:gd name="adj1" fmla="val -53227"/>
              <a:gd name="adj2" fmla="val 4476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MRI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19460" y="3418808"/>
            <a:ext cx="927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/>
              <a:t>Materials Research Science &amp; Eng. </a:t>
            </a:r>
            <a:r>
              <a:rPr lang="en-US" sz="600" b="1" dirty="0" smtClean="0"/>
              <a:t>Centers</a:t>
            </a:r>
            <a:endParaRPr lang="en-US" sz="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822762" y="4172630"/>
            <a:ext cx="7767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/>
              <a:t>Daniele Finotello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31120" y="2487185"/>
            <a:ext cx="77694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600" dirty="0"/>
              <a:t>Data Analysis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600" dirty="0" smtClean="0"/>
              <a:t>DMR </a:t>
            </a:r>
            <a:r>
              <a:rPr lang="en-US" sz="600" dirty="0"/>
              <a:t>Highlights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600" dirty="0"/>
              <a:t>Refreshment </a:t>
            </a:r>
            <a:r>
              <a:rPr lang="en-US" sz="600" dirty="0" smtClean="0"/>
              <a:t>Orders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600" dirty="0" smtClean="0"/>
              <a:t>Panel Spreadsheet</a:t>
            </a:r>
            <a:endParaRPr lang="en-US" sz="600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600" dirty="0"/>
              <a:t>IAA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14702" y="3509276"/>
            <a:ext cx="89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/>
              <a:t>Designing Materials to Revolutionize and Eng. Our Future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55552" y="4255710"/>
            <a:ext cx="6777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/>
              <a:t>John Schlueter</a:t>
            </a: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33" y="4598776"/>
            <a:ext cx="454638" cy="524301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2772980" y="3516338"/>
            <a:ext cx="894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Electronic &amp; Phonic Materials</a:t>
            </a:r>
            <a:endParaRPr lang="en-US" sz="7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828323" y="4404581"/>
            <a:ext cx="86065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Miriam Deutsch</a:t>
            </a:r>
            <a:endParaRPr lang="en-US" sz="6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2871142" y="5096970"/>
            <a:ext cx="7983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Tania Paskova</a:t>
            </a:r>
            <a:endParaRPr lang="en-US" sz="6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1806441" y="2502841"/>
            <a:ext cx="87877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Admin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DMR Highlights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Outreach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Program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CGIs</a:t>
            </a:r>
            <a:endParaRPr lang="en-US" sz="600" dirty="0"/>
          </a:p>
        </p:txBody>
      </p:sp>
      <p:sp>
        <p:nvSpPr>
          <p:cNvPr id="103" name="TextBox 102"/>
          <p:cNvSpPr txBox="1"/>
          <p:nvPr/>
        </p:nvSpPr>
        <p:spPr>
          <a:xfrm>
            <a:off x="2780269" y="2505730"/>
            <a:ext cx="86926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Admin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Order Supplies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Backup Timekeeper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Program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CGIs</a:t>
            </a:r>
            <a:endParaRPr lang="en-US" sz="6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845998" y="2470968"/>
            <a:ext cx="74376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Admin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Technology Trainer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Web Updates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Listserv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Outreach</a:t>
            </a:r>
            <a:endParaRPr lang="en-US" sz="5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765299" y="3523454"/>
            <a:ext cx="950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/>
              <a:t>Condensed Matter &amp; Materials Theory</a:t>
            </a:r>
            <a:endParaRPr lang="en-US" sz="600" b="1" dirty="0"/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39" y="4359198"/>
            <a:ext cx="290945" cy="457200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4726695" y="2491026"/>
            <a:ext cx="92158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Admin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Timekeeper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Order Supplies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IAA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Program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CGIs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Equip. Excess</a:t>
            </a:r>
            <a:endParaRPr lang="en-US" sz="6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951462" y="4205478"/>
            <a:ext cx="6132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Daryl Hess</a:t>
            </a:r>
            <a:endParaRPr lang="en-US" sz="6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3871426" y="4697030"/>
            <a:ext cx="773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Alex Klironomos</a:t>
            </a:r>
            <a:endParaRPr lang="en-US" sz="600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4862715" y="3501012"/>
            <a:ext cx="749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Polymers</a:t>
            </a:r>
            <a:endParaRPr lang="en-US" sz="7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4872404" y="4222018"/>
            <a:ext cx="8052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Andrew Lovinger</a:t>
            </a:r>
            <a:endParaRPr lang="en-US" sz="600" b="1" dirty="0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72785" y="4489283"/>
            <a:ext cx="920576" cy="1786489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72" y="4866478"/>
            <a:ext cx="321216" cy="518205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4795661" y="4496143"/>
            <a:ext cx="935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Solid-State &amp; Materials Chemistry</a:t>
            </a:r>
            <a:endParaRPr lang="en-US" sz="700" b="1" dirty="0"/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28" y="3673940"/>
            <a:ext cx="372254" cy="518205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5824217" y="3484088"/>
            <a:ext cx="7351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Biomaterials</a:t>
            </a:r>
            <a:endParaRPr lang="en-US" sz="7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5803930" y="4170205"/>
            <a:ext cx="6615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Alex Simonian</a:t>
            </a:r>
            <a:endParaRPr lang="en-US" sz="6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6531949" y="3472237"/>
            <a:ext cx="7810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Ceramics </a:t>
            </a:r>
            <a:endParaRPr lang="en-US" sz="7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6546129" y="4172630"/>
            <a:ext cx="75768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Lynnette Madsen</a:t>
            </a:r>
            <a:endParaRPr lang="en-US" sz="6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7427839" y="3473268"/>
            <a:ext cx="8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Metals &amp; Metallic Nanostructures</a:t>
            </a:r>
            <a:endParaRPr lang="en-US" sz="7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3873462" y="4930782"/>
            <a:ext cx="758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/>
              <a:t>Condensed Matter Physics</a:t>
            </a:r>
            <a:endParaRPr lang="en-US" sz="6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3821456" y="5565848"/>
            <a:ext cx="9345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Tomasz Durakiewicz</a:t>
            </a:r>
            <a:endParaRPr lang="en-US" sz="6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3979648" y="6159920"/>
            <a:ext cx="696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err="1" smtClean="0"/>
              <a:t>Germano</a:t>
            </a:r>
            <a:r>
              <a:rPr lang="en-US" sz="600" b="1" dirty="0" smtClean="0"/>
              <a:t> </a:t>
            </a:r>
            <a:r>
              <a:rPr lang="en-US" sz="600" b="1" dirty="0" err="1" smtClean="0"/>
              <a:t>Iannacchione</a:t>
            </a:r>
            <a:endParaRPr lang="en-US" sz="600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5736691" y="2497301"/>
            <a:ext cx="78069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Program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CGIs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IAAs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Record Retirement</a:t>
            </a:r>
            <a:endParaRPr lang="en-US" sz="600" dirty="0"/>
          </a:p>
        </p:txBody>
      </p:sp>
      <p:sp>
        <p:nvSpPr>
          <p:cNvPr id="136" name="TextBox 135"/>
          <p:cNvSpPr txBox="1"/>
          <p:nvPr/>
        </p:nvSpPr>
        <p:spPr>
          <a:xfrm>
            <a:off x="6559372" y="2488353"/>
            <a:ext cx="78069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Program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CGIs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IAAs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Record Retirement</a:t>
            </a:r>
            <a:endParaRPr lang="en-US" sz="600" dirty="0"/>
          </a:p>
        </p:txBody>
      </p:sp>
      <p:sp>
        <p:nvSpPr>
          <p:cNvPr id="137" name="TextBox 136"/>
          <p:cNvSpPr txBox="1"/>
          <p:nvPr/>
        </p:nvSpPr>
        <p:spPr>
          <a:xfrm>
            <a:off x="7390985" y="2476887"/>
            <a:ext cx="78069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Program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CGIs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IAAs</a:t>
            </a:r>
          </a:p>
          <a:p>
            <a:endParaRPr lang="en-US" sz="600" dirty="0"/>
          </a:p>
        </p:txBody>
      </p:sp>
      <p:sp>
        <p:nvSpPr>
          <p:cNvPr id="138" name="TextBox 137"/>
          <p:cNvSpPr txBox="1"/>
          <p:nvPr/>
        </p:nvSpPr>
        <p:spPr>
          <a:xfrm>
            <a:off x="8546" y="2465399"/>
            <a:ext cx="78069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Recruitment Mgt.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Program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CGIs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IAAs</a:t>
            </a:r>
            <a:endParaRPr lang="en-US" sz="600" dirty="0"/>
          </a:p>
        </p:txBody>
      </p:sp>
      <p:sp>
        <p:nvSpPr>
          <p:cNvPr id="139" name="Oval Callout 138"/>
          <p:cNvSpPr/>
          <p:nvPr/>
        </p:nvSpPr>
        <p:spPr>
          <a:xfrm>
            <a:off x="3368665" y="4218733"/>
            <a:ext cx="355965" cy="211541"/>
          </a:xfrm>
          <a:prstGeom prst="wedgeEllipseCallout">
            <a:avLst>
              <a:gd name="adj1" fmla="val -49823"/>
              <a:gd name="adj2" fmla="val 592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b="1" dirty="0" smtClean="0">
                <a:solidFill>
                  <a:schemeClr val="tx1"/>
                </a:solidFill>
              </a:rPr>
              <a:t>BSF</a:t>
            </a:r>
          </a:p>
          <a:p>
            <a:pPr algn="ctr"/>
            <a:r>
              <a:rPr lang="en-US" sz="600" b="1" dirty="0" smtClean="0">
                <a:solidFill>
                  <a:srgbClr val="FF0000"/>
                </a:solidFill>
              </a:rPr>
              <a:t>XC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140" name="Oval Callout 139"/>
          <p:cNvSpPr/>
          <p:nvPr/>
        </p:nvSpPr>
        <p:spPr>
          <a:xfrm>
            <a:off x="6672578" y="4348043"/>
            <a:ext cx="532832" cy="311285"/>
          </a:xfrm>
          <a:prstGeom prst="wedgeEllipseCallout">
            <a:avLst>
              <a:gd name="adj1" fmla="val -60947"/>
              <a:gd name="adj2" fmla="val -38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 smtClean="0">
                <a:solidFill>
                  <a:srgbClr val="FF0000"/>
                </a:solidFill>
              </a:rPr>
              <a:t>XC</a:t>
            </a:r>
          </a:p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NANO</a:t>
            </a:r>
          </a:p>
          <a:p>
            <a:pPr algn="ctr"/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893243" y="5366650"/>
            <a:ext cx="7452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Birgit Schwenzer</a:t>
            </a:r>
            <a:endParaRPr lang="en-US" sz="600" b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8554539" y="1415702"/>
            <a:ext cx="66679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FF0000"/>
                </a:solidFill>
              </a:rPr>
              <a:t>   Vacant  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365410" y="1404977"/>
            <a:ext cx="8537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FF0000"/>
                </a:solidFill>
              </a:rPr>
              <a:t>             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153" name="Oval Callout 152"/>
          <p:cNvSpPr/>
          <p:nvPr/>
        </p:nvSpPr>
        <p:spPr>
          <a:xfrm rot="20093190">
            <a:off x="4419655" y="5260899"/>
            <a:ext cx="459143" cy="257371"/>
          </a:xfrm>
          <a:prstGeom prst="wedgeEllipseCallout">
            <a:avLst>
              <a:gd name="adj1" fmla="val -57431"/>
              <a:gd name="adj2" fmla="val 517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b="1" dirty="0" smtClean="0">
                <a:solidFill>
                  <a:schemeClr val="tx1"/>
                </a:solidFill>
              </a:rPr>
              <a:t>NSCI</a:t>
            </a:r>
          </a:p>
          <a:p>
            <a:pPr algn="ctr"/>
            <a:r>
              <a:rPr lang="en-US" sz="600" b="1" dirty="0" smtClean="0">
                <a:solidFill>
                  <a:schemeClr val="tx1"/>
                </a:solidFill>
              </a:rPr>
              <a:t>QL</a:t>
            </a:r>
          </a:p>
          <a:p>
            <a:pPr algn="ctr"/>
            <a:r>
              <a:rPr lang="en-US" sz="600" b="1" dirty="0" smtClean="0">
                <a:solidFill>
                  <a:srgbClr val="FF0000"/>
                </a:solidFill>
              </a:rPr>
              <a:t>XC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155" name="Oval Callout 154"/>
          <p:cNvSpPr/>
          <p:nvPr/>
        </p:nvSpPr>
        <p:spPr>
          <a:xfrm>
            <a:off x="6283812" y="3593066"/>
            <a:ext cx="360208" cy="227455"/>
          </a:xfrm>
          <a:prstGeom prst="wedgeEllipseCallout">
            <a:avLst>
              <a:gd name="adj1" fmla="val -38885"/>
              <a:gd name="adj2" fmla="val 823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b="1" dirty="0" smtClean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600" b="1" dirty="0" smtClean="0">
                <a:solidFill>
                  <a:srgbClr val="FF0000"/>
                </a:solidFill>
              </a:rPr>
              <a:t>XC</a:t>
            </a:r>
            <a:endParaRPr lang="en-US" sz="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25" y="5633309"/>
            <a:ext cx="342900" cy="457200"/>
          </a:xfrm>
          <a:prstGeom prst="rect">
            <a:avLst/>
          </a:prstGeom>
        </p:spPr>
      </p:pic>
      <p:sp>
        <p:nvSpPr>
          <p:cNvPr id="158" name="TextBox 157"/>
          <p:cNvSpPr txBox="1"/>
          <p:nvPr/>
        </p:nvSpPr>
        <p:spPr>
          <a:xfrm>
            <a:off x="4863606" y="6050622"/>
            <a:ext cx="7995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Eugene Zubarev</a:t>
            </a:r>
            <a:endParaRPr lang="en-US" sz="600" b="1" dirty="0"/>
          </a:p>
        </p:txBody>
      </p:sp>
      <p:sp>
        <p:nvSpPr>
          <p:cNvPr id="161" name="Rectangle 160"/>
          <p:cNvSpPr/>
          <p:nvPr/>
        </p:nvSpPr>
        <p:spPr>
          <a:xfrm>
            <a:off x="861790" y="5294402"/>
            <a:ext cx="715698" cy="12108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799583" y="5265722"/>
            <a:ext cx="7810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REU Sites </a:t>
            </a:r>
            <a:endParaRPr lang="en-US" sz="700" b="1" dirty="0"/>
          </a:p>
        </p:txBody>
      </p:sp>
      <p:pic>
        <p:nvPicPr>
          <p:cNvPr id="163" name="Picture 16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1" y="5460930"/>
            <a:ext cx="323796" cy="457200"/>
          </a:xfrm>
          <a:prstGeom prst="rect">
            <a:avLst/>
          </a:prstGeom>
        </p:spPr>
      </p:pic>
      <p:sp>
        <p:nvSpPr>
          <p:cNvPr id="164" name="TextBox 163"/>
          <p:cNvSpPr txBox="1"/>
          <p:nvPr/>
        </p:nvSpPr>
        <p:spPr>
          <a:xfrm>
            <a:off x="861846" y="5870204"/>
            <a:ext cx="7575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Jose Alfredo </a:t>
            </a:r>
            <a:r>
              <a:rPr lang="en-US" sz="600" b="1" dirty="0"/>
              <a:t>Caro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1758571" y="5279137"/>
            <a:ext cx="910248" cy="14566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60" name="TextBox 159"/>
          <p:cNvSpPr txBox="1"/>
          <p:nvPr/>
        </p:nvSpPr>
        <p:spPr>
          <a:xfrm>
            <a:off x="1641572" y="5234296"/>
            <a:ext cx="10751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PREM</a:t>
            </a:r>
            <a:endParaRPr lang="en-US" sz="700" b="1" dirty="0"/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03" y="5403110"/>
            <a:ext cx="323796" cy="481282"/>
          </a:xfrm>
          <a:prstGeom prst="rect">
            <a:avLst/>
          </a:prstGeom>
        </p:spPr>
      </p:pic>
      <p:sp>
        <p:nvSpPr>
          <p:cNvPr id="169" name="TextBox 168"/>
          <p:cNvSpPr txBox="1"/>
          <p:nvPr/>
        </p:nvSpPr>
        <p:spPr>
          <a:xfrm>
            <a:off x="1796064" y="5831673"/>
            <a:ext cx="7850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Jose Alfredo </a:t>
            </a:r>
            <a:r>
              <a:rPr lang="en-US" sz="600" b="1" dirty="0"/>
              <a:t>Caro</a:t>
            </a:r>
          </a:p>
        </p:txBody>
      </p:sp>
      <p:sp>
        <p:nvSpPr>
          <p:cNvPr id="174" name="Oval Callout 173"/>
          <p:cNvSpPr/>
          <p:nvPr/>
        </p:nvSpPr>
        <p:spPr>
          <a:xfrm>
            <a:off x="2401961" y="5667007"/>
            <a:ext cx="342395" cy="188563"/>
          </a:xfrm>
          <a:prstGeom prst="wedgeEllipseCallout">
            <a:avLst>
              <a:gd name="adj1" fmla="val -49823"/>
              <a:gd name="adj2" fmla="val 592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b="1" dirty="0" smtClean="0">
                <a:solidFill>
                  <a:srgbClr val="FF0000"/>
                </a:solidFill>
              </a:rPr>
              <a:t>XC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175" name="Oval Callout 174"/>
          <p:cNvSpPr/>
          <p:nvPr/>
        </p:nvSpPr>
        <p:spPr>
          <a:xfrm>
            <a:off x="504328" y="3975546"/>
            <a:ext cx="472719" cy="269118"/>
          </a:xfrm>
          <a:prstGeom prst="wedgeEllipseCallout">
            <a:avLst>
              <a:gd name="adj1" fmla="val -19831"/>
              <a:gd name="adj2" fmla="val 613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b="1" dirty="0" smtClean="0">
                <a:solidFill>
                  <a:srgbClr val="FF0000"/>
                </a:solidFill>
              </a:rPr>
              <a:t>XC</a:t>
            </a:r>
          </a:p>
          <a:p>
            <a:pPr algn="ctr"/>
            <a:r>
              <a:rPr lang="en-US" sz="600" b="1" dirty="0" smtClean="0">
                <a:solidFill>
                  <a:schemeClr val="tx1"/>
                </a:solidFill>
              </a:rPr>
              <a:t>NIST</a:t>
            </a:r>
            <a:endParaRPr lang="en-US" sz="600" b="1" dirty="0">
              <a:solidFill>
                <a:schemeClr val="tx1"/>
              </a:solidFill>
            </a:endParaRPr>
          </a:p>
        </p:txBody>
      </p:sp>
      <p:sp>
        <p:nvSpPr>
          <p:cNvPr id="177" name="Oval Callout 176"/>
          <p:cNvSpPr/>
          <p:nvPr/>
        </p:nvSpPr>
        <p:spPr>
          <a:xfrm rot="20304512">
            <a:off x="3440546" y="4811425"/>
            <a:ext cx="412994" cy="257371"/>
          </a:xfrm>
          <a:prstGeom prst="wedgeEllipseCallout">
            <a:avLst>
              <a:gd name="adj1" fmla="val -65697"/>
              <a:gd name="adj2" fmla="val 510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b="1" dirty="0" smtClean="0">
                <a:solidFill>
                  <a:schemeClr val="tx1"/>
                </a:solidFill>
              </a:rPr>
              <a:t>SNM</a:t>
            </a:r>
          </a:p>
          <a:p>
            <a:pPr algn="ctr"/>
            <a:r>
              <a:rPr lang="en-US" sz="600" b="1" dirty="0" smtClean="0">
                <a:solidFill>
                  <a:schemeClr val="tx1"/>
                </a:solidFill>
              </a:rPr>
              <a:t>QL</a:t>
            </a:r>
            <a:endParaRPr lang="en-US" sz="600" b="1" dirty="0">
              <a:solidFill>
                <a:schemeClr val="tx1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796819" y="4873223"/>
            <a:ext cx="8382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Mohan Srinivasarao</a:t>
            </a:r>
            <a:endParaRPr lang="en-US" sz="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484357" y="4842957"/>
            <a:ext cx="1567661" cy="18928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               DMR Initiatives</a:t>
            </a:r>
          </a:p>
          <a:p>
            <a:r>
              <a:rPr lang="en-US" sz="600" dirty="0" smtClean="0"/>
              <a:t>BSF         -  Binational Science Foundation</a:t>
            </a:r>
          </a:p>
          <a:p>
            <a:r>
              <a:rPr lang="en-US" sz="600" dirty="0" smtClean="0"/>
              <a:t>I-Corps   - Innovation Corps</a:t>
            </a:r>
          </a:p>
          <a:p>
            <a:r>
              <a:rPr lang="en-US" sz="600" dirty="0" smtClean="0"/>
              <a:t>INT          - International</a:t>
            </a:r>
          </a:p>
          <a:p>
            <a:r>
              <a:rPr lang="en-US" sz="600" dirty="0" smtClean="0"/>
              <a:t>QL           - Quantum Leap</a:t>
            </a:r>
          </a:p>
          <a:p>
            <a:r>
              <a:rPr lang="en-US" sz="600" dirty="0" smtClean="0"/>
              <a:t>MIP         - Materials Innovation Platforms</a:t>
            </a:r>
          </a:p>
          <a:p>
            <a:r>
              <a:rPr lang="en-US" sz="600" dirty="0" smtClean="0"/>
              <a:t>MRI         - Major Research Instrumentation</a:t>
            </a:r>
          </a:p>
          <a:p>
            <a:r>
              <a:rPr lang="en-US" sz="600" dirty="0" smtClean="0"/>
              <a:t>NANO     - Nanotechnology</a:t>
            </a:r>
          </a:p>
          <a:p>
            <a:r>
              <a:rPr lang="en-US" sz="600" dirty="0" smtClean="0"/>
              <a:t>NIST        - National Institute of Standards &amp; </a:t>
            </a:r>
          </a:p>
          <a:p>
            <a:r>
              <a:rPr lang="en-US" sz="600" dirty="0"/>
              <a:t> </a:t>
            </a:r>
            <a:r>
              <a:rPr lang="en-US" sz="600" dirty="0" smtClean="0"/>
              <a:t>                 Technology</a:t>
            </a:r>
          </a:p>
          <a:p>
            <a:r>
              <a:rPr lang="en-US" sz="600" dirty="0" smtClean="0"/>
              <a:t>NSCI        - National Strategic Computing</a:t>
            </a:r>
          </a:p>
          <a:p>
            <a:r>
              <a:rPr lang="en-US" sz="600" dirty="0" smtClean="0"/>
              <a:t>                   Initiative</a:t>
            </a:r>
          </a:p>
          <a:p>
            <a:r>
              <a:rPr lang="en-US" sz="600" dirty="0" smtClean="0"/>
              <a:t>SNM        - Scalable Nanomanufacturing</a:t>
            </a:r>
          </a:p>
          <a:p>
            <a:r>
              <a:rPr lang="en-US" sz="600" dirty="0" smtClean="0"/>
              <a:t>XC            - Cross-Cutting Activities</a:t>
            </a:r>
          </a:p>
        </p:txBody>
      </p:sp>
      <p:sp>
        <p:nvSpPr>
          <p:cNvPr id="184" name="Oval Callout 183"/>
          <p:cNvSpPr/>
          <p:nvPr/>
        </p:nvSpPr>
        <p:spPr>
          <a:xfrm>
            <a:off x="1090049" y="6023430"/>
            <a:ext cx="342395" cy="179128"/>
          </a:xfrm>
          <a:prstGeom prst="wedgeEllipseCallout">
            <a:avLst>
              <a:gd name="adj1" fmla="val -49823"/>
              <a:gd name="adj2" fmla="val 592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b="1" dirty="0" smtClean="0">
                <a:solidFill>
                  <a:srgbClr val="FF0000"/>
                </a:solidFill>
              </a:rPr>
              <a:t>XC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845770" y="5640660"/>
            <a:ext cx="608048" cy="7147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67" y="5756163"/>
            <a:ext cx="340448" cy="438912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5812735" y="6387202"/>
            <a:ext cx="6868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Freddy Khoury</a:t>
            </a:r>
            <a:endParaRPr lang="en-US" sz="600" b="1" dirty="0"/>
          </a:p>
        </p:txBody>
      </p:sp>
      <p:sp>
        <p:nvSpPr>
          <p:cNvPr id="186" name="TextBox 185"/>
          <p:cNvSpPr txBox="1"/>
          <p:nvPr/>
        </p:nvSpPr>
        <p:spPr>
          <a:xfrm>
            <a:off x="5824217" y="6016563"/>
            <a:ext cx="5473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Expert</a:t>
            </a:r>
            <a:endParaRPr lang="en-US" sz="700" b="1" dirty="0"/>
          </a:p>
        </p:txBody>
      </p:sp>
      <p:sp>
        <p:nvSpPr>
          <p:cNvPr id="187" name="Oval Callout 186"/>
          <p:cNvSpPr/>
          <p:nvPr/>
        </p:nvSpPr>
        <p:spPr>
          <a:xfrm>
            <a:off x="1404579" y="3991766"/>
            <a:ext cx="479275" cy="259723"/>
          </a:xfrm>
          <a:prstGeom prst="wedgeEllipseCallout">
            <a:avLst>
              <a:gd name="adj1" fmla="val -49823"/>
              <a:gd name="adj2" fmla="val 592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b="1" dirty="0" smtClean="0">
                <a:solidFill>
                  <a:schemeClr val="tx1"/>
                </a:solidFill>
              </a:rPr>
              <a:t>I-Corps</a:t>
            </a:r>
          </a:p>
        </p:txBody>
      </p:sp>
      <p:pic>
        <p:nvPicPr>
          <p:cNvPr id="172" name="Picture 17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47" y="644449"/>
            <a:ext cx="439557" cy="5258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73" y="653231"/>
            <a:ext cx="390128" cy="5258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9" name="TextBox 188"/>
          <p:cNvSpPr txBox="1"/>
          <p:nvPr/>
        </p:nvSpPr>
        <p:spPr>
          <a:xfrm>
            <a:off x="3966543" y="1169384"/>
            <a:ext cx="8774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Sean L. Jones, DDD</a:t>
            </a:r>
            <a:endParaRPr lang="en-US" sz="600" b="1" dirty="0"/>
          </a:p>
        </p:txBody>
      </p:sp>
      <p:sp>
        <p:nvSpPr>
          <p:cNvPr id="190" name="TextBox 189"/>
          <p:cNvSpPr txBox="1"/>
          <p:nvPr/>
        </p:nvSpPr>
        <p:spPr>
          <a:xfrm>
            <a:off x="3170742" y="1158169"/>
            <a:ext cx="8774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Linda Sapochak, DD</a:t>
            </a:r>
            <a:endParaRPr lang="en-US" sz="600" b="1" dirty="0"/>
          </a:p>
        </p:txBody>
      </p:sp>
      <p:pic>
        <p:nvPicPr>
          <p:cNvPr id="191" name="Picture 190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09" y="663820"/>
            <a:ext cx="403936" cy="5258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2" name="TextBox 191"/>
          <p:cNvSpPr txBox="1"/>
          <p:nvPr/>
        </p:nvSpPr>
        <p:spPr>
          <a:xfrm>
            <a:off x="5690954" y="1144790"/>
            <a:ext cx="877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err="1" smtClean="0"/>
              <a:t>Neila</a:t>
            </a:r>
            <a:r>
              <a:rPr lang="en-US" sz="600" b="1" dirty="0" smtClean="0"/>
              <a:t> Odom-Jefferson, OS</a:t>
            </a:r>
            <a:endParaRPr lang="en-US" sz="600" b="1" dirty="0"/>
          </a:p>
        </p:txBody>
      </p:sp>
      <p:sp>
        <p:nvSpPr>
          <p:cNvPr id="193" name="Oval Callout 192"/>
          <p:cNvSpPr/>
          <p:nvPr/>
        </p:nvSpPr>
        <p:spPr>
          <a:xfrm>
            <a:off x="5379589" y="5899820"/>
            <a:ext cx="342395" cy="179128"/>
          </a:xfrm>
          <a:prstGeom prst="wedgeEllipseCallout">
            <a:avLst>
              <a:gd name="adj1" fmla="val -19831"/>
              <a:gd name="adj2" fmla="val 613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b="1" dirty="0" smtClean="0">
                <a:solidFill>
                  <a:srgbClr val="FF0000"/>
                </a:solidFill>
              </a:rPr>
              <a:t>XC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8548534" y="2199460"/>
            <a:ext cx="5793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       PA</a:t>
            </a:r>
            <a:endParaRPr lang="en-US" sz="6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987098" y="6085114"/>
            <a:ext cx="314588" cy="457200"/>
          </a:xfrm>
          <a:prstGeom prst="rect">
            <a:avLst/>
          </a:prstGeom>
        </p:spPr>
      </p:pic>
      <p:sp>
        <p:nvSpPr>
          <p:cNvPr id="166" name="TextBox 165"/>
          <p:cNvSpPr txBox="1"/>
          <p:nvPr/>
        </p:nvSpPr>
        <p:spPr>
          <a:xfrm>
            <a:off x="1878496" y="6524758"/>
            <a:ext cx="8064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Eva Campo</a:t>
            </a:r>
            <a:endParaRPr lang="en-US" sz="6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954467" y="1649970"/>
            <a:ext cx="367394" cy="5486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622494" y="1709009"/>
            <a:ext cx="393363" cy="548640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81454" y="4458645"/>
            <a:ext cx="314588" cy="457200"/>
          </a:xfrm>
          <a:prstGeom prst="rect">
            <a:avLst/>
          </a:prstGeom>
        </p:spPr>
      </p:pic>
      <p:sp>
        <p:nvSpPr>
          <p:cNvPr id="198" name="TextBox 197"/>
          <p:cNvSpPr txBox="1"/>
          <p:nvPr/>
        </p:nvSpPr>
        <p:spPr>
          <a:xfrm>
            <a:off x="972926" y="4854427"/>
            <a:ext cx="8064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Eva Campo</a:t>
            </a:r>
            <a:endParaRPr lang="en-US" sz="600" b="1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985055" y="4455935"/>
            <a:ext cx="394978" cy="4572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024321" y="5735590"/>
            <a:ext cx="375879" cy="4572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056471" y="1660980"/>
            <a:ext cx="393273" cy="548640"/>
          </a:xfrm>
          <a:prstGeom prst="rect">
            <a:avLst/>
          </a:prstGeom>
        </p:spPr>
      </p:pic>
      <p:pic>
        <p:nvPicPr>
          <p:cNvPr id="199" name="Picture 7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21" y="3813398"/>
            <a:ext cx="424036" cy="5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" name="TextBox 201"/>
          <p:cNvSpPr txBox="1"/>
          <p:nvPr/>
        </p:nvSpPr>
        <p:spPr>
          <a:xfrm>
            <a:off x="7515347" y="4359781"/>
            <a:ext cx="61845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Gary Shiflet</a:t>
            </a:r>
            <a:endParaRPr lang="en-US" sz="600" b="1" dirty="0"/>
          </a:p>
        </p:txBody>
      </p:sp>
      <p:sp>
        <p:nvSpPr>
          <p:cNvPr id="203" name="TextBox 202"/>
          <p:cNvSpPr txBox="1"/>
          <p:nvPr/>
        </p:nvSpPr>
        <p:spPr>
          <a:xfrm>
            <a:off x="5747891" y="4844828"/>
            <a:ext cx="8382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Mohan Srinivasarao</a:t>
            </a:r>
            <a:endParaRPr lang="en-US" sz="600" b="1" dirty="0"/>
          </a:p>
        </p:txBody>
      </p:sp>
      <p:pic>
        <p:nvPicPr>
          <p:cNvPr id="204" name="Picture 203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936127" y="4427540"/>
            <a:ext cx="39497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543800" cy="648072"/>
          </a:xfr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</a:rPr>
              <a:t>MRSEC </a:t>
            </a:r>
            <a:r>
              <a:rPr lang="en-US" sz="3600" dirty="0" smtClean="0">
                <a:latin typeface="Calibri" panose="020F0502020204030204" pitchFamily="34" charset="0"/>
              </a:rPr>
              <a:t>Program Goals / Achievements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052736"/>
            <a:ext cx="8259960" cy="56886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200" kern="0" dirty="0" smtClean="0">
                <a:latin typeface="Calibri" panose="020F0502020204030204" pitchFamily="34" charset="0"/>
              </a:rPr>
              <a:t>Stimulate and support outstanding </a:t>
            </a:r>
            <a:r>
              <a:rPr lang="en-US" sz="2200" b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interdisciplinary</a:t>
            </a:r>
            <a:r>
              <a:rPr lang="en-US" sz="2200" kern="0" dirty="0" smtClean="0">
                <a:latin typeface="Calibri" panose="020F0502020204030204" pitchFamily="34" charset="0"/>
              </a:rPr>
              <a:t> research and education in </a:t>
            </a:r>
            <a:r>
              <a:rPr lang="en-US" sz="2200" b="1" kern="0" dirty="0" smtClean="0">
                <a:latin typeface="Calibri" panose="020F0502020204030204" pitchFamily="34" charset="0"/>
              </a:rPr>
              <a:t>materials</a:t>
            </a:r>
            <a:r>
              <a:rPr lang="en-US" sz="2200" kern="0" dirty="0" smtClean="0">
                <a:latin typeface="Calibri" panose="020F0502020204030204" pitchFamily="34" charset="0"/>
              </a:rPr>
              <a:t> of a </a:t>
            </a:r>
            <a:r>
              <a:rPr lang="en-US" sz="2200" kern="0" dirty="0" smtClean="0">
                <a:solidFill>
                  <a:srgbClr val="3366FF"/>
                </a:solidFill>
                <a:latin typeface="Calibri" panose="020F0502020204030204" pitchFamily="34" charset="0"/>
              </a:rPr>
              <a:t>scope and complexity</a:t>
            </a:r>
            <a:r>
              <a:rPr lang="en-US" sz="2200" kern="0" dirty="0" smtClean="0">
                <a:latin typeface="Calibri" panose="020F0502020204030204" pitchFamily="34" charset="0"/>
              </a:rPr>
              <a:t> needing a center.</a:t>
            </a:r>
          </a:p>
          <a:p>
            <a:pPr algn="just"/>
            <a:r>
              <a:rPr lang="en-US" sz="2200" kern="0" dirty="0" smtClean="0">
                <a:latin typeface="Calibri" panose="020F0502020204030204" pitchFamily="34" charset="0"/>
              </a:rPr>
              <a:t>All students, in or out of MRSEC benefit from it; network. Curriculum development. No departmental (jargon) barriers.</a:t>
            </a:r>
          </a:p>
          <a:p>
            <a:pPr algn="just"/>
            <a:r>
              <a:rPr lang="en-US" sz="2200" kern="0" dirty="0" smtClean="0">
                <a:latin typeface="Calibri" panose="020F0502020204030204" pitchFamily="34" charset="0"/>
              </a:rPr>
              <a:t>Critical mass of investigators of </a:t>
            </a:r>
            <a:r>
              <a:rPr lang="en-US" sz="2200" b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complementary/diverse</a:t>
            </a:r>
            <a:r>
              <a:rPr lang="en-US" sz="2200" kern="0" dirty="0" smtClean="0">
                <a:latin typeface="Calibri" panose="020F0502020204030204" pitchFamily="34" charset="0"/>
              </a:rPr>
              <a:t> expertise addressing</a:t>
            </a:r>
            <a:r>
              <a:rPr lang="en-US" sz="2200" kern="0" dirty="0">
                <a:latin typeface="Calibri" panose="020F0502020204030204" pitchFamily="34" charset="0"/>
              </a:rPr>
              <a:t> </a:t>
            </a:r>
            <a:r>
              <a:rPr lang="en-US" sz="2200" kern="0" dirty="0" smtClean="0">
                <a:latin typeface="Calibri" panose="020F0502020204030204" pitchFamily="34" charset="0"/>
              </a:rPr>
              <a:t>fundamental</a:t>
            </a:r>
            <a:r>
              <a:rPr lang="en-US" sz="2200" kern="0" dirty="0">
                <a:latin typeface="Calibri" panose="020F0502020204030204" pitchFamily="34" charset="0"/>
              </a:rPr>
              <a:t>, complex </a:t>
            </a:r>
            <a:r>
              <a:rPr lang="en-US" sz="2200" b="1" kern="0" dirty="0">
                <a:latin typeface="Calibri" panose="020F0502020204030204" pitchFamily="34" charset="0"/>
              </a:rPr>
              <a:t>materials</a:t>
            </a:r>
            <a:r>
              <a:rPr lang="en-US" sz="2200" kern="0" dirty="0">
                <a:latin typeface="Calibri" panose="020F0502020204030204" pitchFamily="34" charset="0"/>
              </a:rPr>
              <a:t> problems that are intellectually </a:t>
            </a:r>
            <a:r>
              <a:rPr lang="en-US" sz="2200" kern="0" dirty="0">
                <a:solidFill>
                  <a:srgbClr val="3366FF"/>
                </a:solidFill>
                <a:latin typeface="Calibri" panose="020F0502020204030204" pitchFamily="34" charset="0"/>
              </a:rPr>
              <a:t>challenging</a:t>
            </a:r>
            <a:r>
              <a:rPr lang="en-US" sz="2200" kern="0" dirty="0">
                <a:latin typeface="Calibri" panose="020F0502020204030204" pitchFamily="34" charset="0"/>
              </a:rPr>
              <a:t> and </a:t>
            </a:r>
            <a:r>
              <a:rPr lang="en-US" sz="2200" kern="0" dirty="0">
                <a:solidFill>
                  <a:srgbClr val="3366FF"/>
                </a:solidFill>
                <a:latin typeface="Calibri" panose="020F0502020204030204" pitchFamily="34" charset="0"/>
              </a:rPr>
              <a:t>important to </a:t>
            </a:r>
            <a:r>
              <a:rPr lang="en-US" sz="2200" kern="0" dirty="0" smtClean="0">
                <a:solidFill>
                  <a:srgbClr val="3366FF"/>
                </a:solidFill>
                <a:latin typeface="Calibri" panose="020F0502020204030204" pitchFamily="34" charset="0"/>
              </a:rPr>
              <a:t>society.</a:t>
            </a:r>
            <a:endParaRPr lang="en-US" sz="2200" kern="0" dirty="0">
              <a:latin typeface="Calibri" panose="020F0502020204030204" pitchFamily="34" charset="0"/>
            </a:endParaRPr>
          </a:p>
          <a:p>
            <a:pPr algn="just"/>
            <a:r>
              <a:rPr lang="en-US" sz="2200" kern="0" dirty="0" smtClean="0">
                <a:latin typeface="Calibri" panose="020F0502020204030204" pitchFamily="34" charset="0"/>
              </a:rPr>
              <a:t>Foster </a:t>
            </a:r>
            <a:r>
              <a:rPr lang="en-US" sz="2800" b="1" kern="0" dirty="0" smtClean="0">
                <a:solidFill>
                  <a:srgbClr val="0066FF"/>
                </a:solidFill>
                <a:latin typeface="Calibri" panose="020F0502020204030204" pitchFamily="34" charset="0"/>
              </a:rPr>
              <a:t>partnerships</a:t>
            </a:r>
            <a:r>
              <a:rPr lang="en-US" sz="2200" kern="0" dirty="0" smtClean="0">
                <a:latin typeface="Calibri" panose="020F0502020204030204" pitchFamily="34" charset="0"/>
              </a:rPr>
              <a:t> between academia, industry, National labs, and </a:t>
            </a:r>
            <a:r>
              <a:rPr lang="en-US" sz="2200" b="1" kern="0" dirty="0" smtClean="0">
                <a:solidFill>
                  <a:srgbClr val="7030A0"/>
                </a:solidFill>
                <a:latin typeface="Calibri" panose="020F0502020204030204" pitchFamily="34" charset="0"/>
              </a:rPr>
              <a:t>international: </a:t>
            </a:r>
            <a:r>
              <a:rPr lang="en-US" sz="2200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Convergence / </a:t>
            </a:r>
            <a:r>
              <a:rPr lang="en-US" sz="2200" b="1" kern="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Transdisciplinarity</a:t>
            </a:r>
            <a:endParaRPr lang="en-US" sz="2200" b="1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2200" dirty="0" smtClean="0">
                <a:solidFill>
                  <a:srgbClr val="3366FF"/>
                </a:solidFill>
                <a:latin typeface="Calibri" panose="020F0502020204030204" pitchFamily="34" charset="0"/>
              </a:rPr>
              <a:t>Re-competition</a:t>
            </a:r>
            <a:r>
              <a:rPr lang="en-US" sz="2200" dirty="0" smtClean="0">
                <a:latin typeface="Calibri" panose="020F0502020204030204" pitchFamily="34" charset="0"/>
              </a:rPr>
              <a:t> model and </a:t>
            </a:r>
            <a:r>
              <a:rPr lang="en-US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Seed</a:t>
            </a:r>
            <a:r>
              <a:rPr lang="en-US" sz="2200" dirty="0" smtClean="0">
                <a:latin typeface="Calibri" panose="020F0502020204030204" pitchFamily="34" charset="0"/>
              </a:rPr>
              <a:t> program provide a mechanism for reinvention and adaptation to address emerging areas (</a:t>
            </a:r>
            <a:r>
              <a:rPr lang="en-US" sz="2200" dirty="0" smtClean="0">
                <a:solidFill>
                  <a:srgbClr val="3366FF"/>
                </a:solidFill>
                <a:latin typeface="Calibri" panose="020F0502020204030204" pitchFamily="34" charset="0"/>
              </a:rPr>
              <a:t>flexibility</a:t>
            </a:r>
            <a:r>
              <a:rPr lang="en-US" sz="2200" dirty="0" smtClean="0">
                <a:latin typeface="Calibri" panose="020F0502020204030204" pitchFamily="34" charset="0"/>
              </a:rPr>
              <a:t>)</a:t>
            </a:r>
          </a:p>
          <a:p>
            <a:pPr algn="just"/>
            <a:r>
              <a:rPr lang="en-US" sz="28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Leveraging</a:t>
            </a:r>
            <a:r>
              <a:rPr lang="en-US" sz="2200" dirty="0" smtClean="0">
                <a:latin typeface="Calibri" panose="020F0502020204030204" pitchFamily="34" charset="0"/>
              </a:rPr>
              <a:t> of funds (NSF ~$56M; $44M other sources; </a:t>
            </a:r>
            <a:r>
              <a:rPr lang="en-US" sz="2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Start-ups (10/year)</a:t>
            </a:r>
            <a:r>
              <a:rPr lang="en-US" sz="2200" dirty="0" smtClean="0">
                <a:latin typeface="Calibri" panose="020F0502020204030204" pitchFamily="34" charset="0"/>
              </a:rPr>
              <a:t>; </a:t>
            </a:r>
            <a:r>
              <a:rPr lang="en-US" sz="2200" b="1" dirty="0" smtClean="0">
                <a:latin typeface="Calibri" panose="020F0502020204030204" pitchFamily="34" charset="0"/>
              </a:rPr>
              <a:t>Patents (50/year). </a:t>
            </a:r>
            <a:r>
              <a:rPr lang="en-US" sz="2200" dirty="0" smtClean="0">
                <a:latin typeface="Calibri" panose="020F0502020204030204" pitchFamily="34" charset="0"/>
              </a:rPr>
              <a:t>Jobs creation</a:t>
            </a:r>
          </a:p>
          <a:p>
            <a:pPr algn="just"/>
            <a:r>
              <a:rPr lang="en-US" sz="2200" dirty="0" smtClean="0">
                <a:latin typeface="Calibri" panose="020F0502020204030204" pitchFamily="34" charset="0"/>
              </a:rPr>
              <a:t>Materials Research Facilities Network (~ 10 years), </a:t>
            </a:r>
            <a:r>
              <a:rPr lang="en-US" sz="2200" dirty="0" err="1" smtClean="0">
                <a:latin typeface="Calibri" panose="020F0502020204030204" pitchFamily="34" charset="0"/>
              </a:rPr>
              <a:t>www.mrfn.org</a:t>
            </a: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7536"/>
            <a:ext cx="8208912" cy="799176"/>
          </a:xfr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MRSEC: Forever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Convergence</a:t>
            </a:r>
            <a:br>
              <a:rPr lang="en-US" sz="32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https://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www.nsf.gov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/od/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oia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/convergence/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index.jsp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4" y="903168"/>
            <a:ext cx="8424936" cy="5910208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just"/>
            <a:r>
              <a:rPr lang="en-US" sz="2400" b="1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Convergence</a:t>
            </a:r>
            <a:r>
              <a:rPr lang="en-US" sz="17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is the deep integration of disciplines to form a new and expanded framework for addressing scientific and societal problems. It is related to other terms used to capture the concept of research that spans disciplines</a:t>
            </a:r>
            <a:r>
              <a:rPr lang="en-US" sz="1700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: transdisciplinary, interdisciplinary, and multidisciplinary</a:t>
            </a:r>
            <a:r>
              <a:rPr lang="en-US" sz="17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. While the latter terms have taken on established meanings in the research literature, the characterization of convergence is still evolving. Convergent research is most closely linked to </a:t>
            </a:r>
            <a:r>
              <a:rPr lang="en-US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transdisciplinary</a:t>
            </a:r>
            <a:r>
              <a:rPr lang="en-US" sz="17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research in its merging of distinct and diverse approaches into a unified whole to foster new paradigms or </a:t>
            </a:r>
            <a:r>
              <a:rPr lang="en-US" sz="1700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domains.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NSF </a:t>
            </a:r>
            <a:r>
              <a:rPr lang="en-US" sz="17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identifies convergence with two primary characteristics:</a:t>
            </a:r>
          </a:p>
          <a:p>
            <a:pPr lvl="0" algn="just"/>
            <a:r>
              <a:rPr lang="en-US" sz="1700" b="1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Deep integration across disciplines.</a:t>
            </a:r>
            <a:r>
              <a:rPr lang="en-US" sz="17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 As disciplines interact, the knowledge, theories, methods, data, research communities and languages are increasingly intermingled or integrated. On occasion, </a:t>
            </a:r>
            <a:r>
              <a:rPr lang="en-US" sz="17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new disciplines </a:t>
            </a:r>
            <a:r>
              <a:rPr lang="en-US" sz="17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form from sustained integration across disciplines.  Through this deep integration, new frameworks and paradigms are created that enable new solutions. While it is not a specific objective of NSF’s efforts to promote convergence, new disciplines sometimes emerge from such sustained interactions across disciplines.</a:t>
            </a:r>
          </a:p>
          <a:p>
            <a:pPr lvl="0" algn="just"/>
            <a:r>
              <a:rPr lang="en-US" sz="1700" b="1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Driven by a specific and compelling problem.</a:t>
            </a:r>
            <a:r>
              <a:rPr lang="en-US" sz="17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Convergent research is generally inspired by the need to solve a specific problem, whether it arises from a deep scientific challenge (</a:t>
            </a:r>
            <a:r>
              <a:rPr lang="en-US" sz="1700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e.g.</a:t>
            </a:r>
            <a:r>
              <a:rPr lang="en-US" sz="17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, what governs phenotype) or a pressing societal need (</a:t>
            </a:r>
            <a:r>
              <a:rPr lang="en-US" sz="1700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e.g</a:t>
            </a:r>
            <a:r>
              <a:rPr lang="en-US" sz="17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., how do we enhance national security?). Definitions of convergent science often invoke grand challenges or wicked problems as a primary driver of such deep </a:t>
            </a:r>
            <a:r>
              <a:rPr lang="en-US" sz="1700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integration</a:t>
            </a:r>
            <a:r>
              <a:rPr lang="en-US" sz="17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13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704856" cy="1296144"/>
          </a:xfr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21 MRSECs Expenditures 2017</a:t>
            </a:r>
            <a:b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% of Fixed Total Budget, $56 M/yr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4635"/>
              </p:ext>
            </p:extLst>
          </p:nvPr>
        </p:nvGraphicFramePr>
        <p:xfrm>
          <a:off x="662298" y="1763656"/>
          <a:ext cx="8323460" cy="461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755576" y="6453336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200" dirty="0">
                <a:latin typeface="Calibri" panose="020F0502020204030204" pitchFamily="34" charset="0"/>
              </a:rPr>
              <a:t>Majority of Research funds (IRGs + Seeds) pay for Graduate student and </a:t>
            </a:r>
            <a:r>
              <a:rPr lang="en-US" sz="1200">
                <a:latin typeface="Calibri" panose="020F0502020204030204" pitchFamily="34" charset="0"/>
              </a:rPr>
              <a:t>Post-doc </a:t>
            </a:r>
            <a:r>
              <a:rPr lang="en-US" sz="1200" smtClean="0">
                <a:latin typeface="Calibri" panose="020F0502020204030204" pitchFamily="34" charset="0"/>
              </a:rPr>
              <a:t>stipends.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2" y="152400"/>
            <a:ext cx="8208267" cy="141423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High Impact &amp; Networking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more than 2200 yearly Participants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4288" name="Picture 16" descr="jacsat_0225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655763"/>
            <a:ext cx="16049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9" name="Picture 17" descr="Accounts cove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700213"/>
            <a:ext cx="1628775" cy="2159000"/>
          </a:xfrm>
          <a:prstGeom prst="rect">
            <a:avLst/>
          </a:prstGeom>
          <a:noFill/>
        </p:spPr>
      </p:pic>
      <p:pic>
        <p:nvPicPr>
          <p:cNvPr id="54316" name="Picture 44" descr="Cover Fig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1700213"/>
            <a:ext cx="1627187" cy="2192337"/>
          </a:xfrm>
          <a:prstGeom prst="rect">
            <a:avLst/>
          </a:prstGeom>
          <a:noFill/>
        </p:spPr>
      </p:pic>
      <p:pic>
        <p:nvPicPr>
          <p:cNvPr id="54319" name="Picture 47" descr="Nebraska PNAS c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1700213"/>
            <a:ext cx="1627188" cy="2160587"/>
          </a:xfrm>
          <a:prstGeom prst="rect">
            <a:avLst/>
          </a:prstGeom>
          <a:noFill/>
        </p:spPr>
      </p:pic>
      <p:pic>
        <p:nvPicPr>
          <p:cNvPr id="54322" name="Picture 50" descr="mattod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0315" y="1665030"/>
            <a:ext cx="1612900" cy="2160587"/>
          </a:xfrm>
          <a:prstGeom prst="rect">
            <a:avLst/>
          </a:prstGeom>
          <a:noFill/>
        </p:spPr>
      </p:pic>
      <p:pic>
        <p:nvPicPr>
          <p:cNvPr id="54318" name="Picture 46" descr="Journal cover">
            <a:hlinkClick r:id="rId8" tooltip="Click to view a larger imag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175" y="2852738"/>
            <a:ext cx="1624013" cy="2160587"/>
          </a:xfrm>
          <a:prstGeom prst="rect">
            <a:avLst/>
          </a:prstGeom>
          <a:noFill/>
        </p:spPr>
      </p:pic>
      <p:pic>
        <p:nvPicPr>
          <p:cNvPr id="54312" name="Picture 40" descr="9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850" y="2924175"/>
            <a:ext cx="1620838" cy="2160588"/>
          </a:xfrm>
          <a:prstGeom prst="rect">
            <a:avLst/>
          </a:prstGeom>
          <a:noFill/>
        </p:spPr>
      </p:pic>
      <p:pic>
        <p:nvPicPr>
          <p:cNvPr id="54314" name="Picture 42" descr="Cover imag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513" y="2924175"/>
            <a:ext cx="1631950" cy="2160588"/>
          </a:xfrm>
          <a:prstGeom prst="rect">
            <a:avLst/>
          </a:prstGeom>
          <a:noFill/>
        </p:spPr>
      </p:pic>
      <p:pic>
        <p:nvPicPr>
          <p:cNvPr id="54320" name="Picture 48" descr="homecove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4213" y="4537075"/>
            <a:ext cx="1620837" cy="2132013"/>
          </a:xfrm>
          <a:prstGeom prst="rect">
            <a:avLst/>
          </a:prstGeom>
          <a:noFill/>
        </p:spPr>
      </p:pic>
      <p:pic>
        <p:nvPicPr>
          <p:cNvPr id="54290" name="Picture 18" descr="CPIMA_Zhenan Chem M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55875" y="4508500"/>
            <a:ext cx="1625600" cy="2160588"/>
          </a:xfrm>
          <a:prstGeom prst="rect">
            <a:avLst/>
          </a:prstGeom>
          <a:noFill/>
        </p:spPr>
      </p:pic>
      <p:pic>
        <p:nvPicPr>
          <p:cNvPr id="54321" name="Picture 49" descr="naturecover_fin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27538" y="4508500"/>
            <a:ext cx="1643062" cy="2160588"/>
          </a:xfrm>
          <a:prstGeom prst="rect">
            <a:avLst/>
          </a:prstGeom>
          <a:noFill/>
        </p:spPr>
      </p:pic>
      <p:pic>
        <p:nvPicPr>
          <p:cNvPr id="54309" name="Picture 37" descr="Adv Mat cov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95963" y="2924175"/>
            <a:ext cx="1592262" cy="2127250"/>
          </a:xfrm>
          <a:prstGeom prst="rect">
            <a:avLst/>
          </a:prstGeom>
          <a:noFill/>
          <a:effectLst/>
        </p:spPr>
      </p:pic>
      <p:pic>
        <p:nvPicPr>
          <p:cNvPr id="54323" name="Picture 51" descr="178565_sept06_cov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72225" y="4486275"/>
            <a:ext cx="1631950" cy="2182813"/>
          </a:xfrm>
          <a:prstGeom prst="rect">
            <a:avLst/>
          </a:prstGeom>
          <a:noFill/>
        </p:spPr>
      </p:pic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356706" y="1580594"/>
            <a:ext cx="4440372" cy="501675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latin typeface="Calibri" charset="0"/>
                <a:ea typeface="Calibri" charset="0"/>
                <a:cs typeface="Calibri" charset="0"/>
              </a:rPr>
              <a:t>21 MRSECs (2017)</a:t>
            </a:r>
            <a:endParaRPr lang="en-US" sz="2000" u="sng" dirty="0" smtClean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56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IRGs</a:t>
            </a: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b="1" dirty="0" smtClean="0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1221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publications (42.3% 2+ authors; 5YA: 40.1%)(range 20.7% to 68.2%;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7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&gt;50%)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b="1" dirty="0" smtClean="0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65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patents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awarded (50/year)</a:t>
            </a:r>
          </a:p>
          <a:p>
            <a:pPr lvl="1"/>
            <a:endParaRPr lang="en-US" sz="2000" b="1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b="1" u="sng" dirty="0" smtClean="0">
                <a:latin typeface="Calibri" charset="0"/>
                <a:ea typeface="Calibri" charset="0"/>
                <a:cs typeface="Calibri" charset="0"/>
              </a:rPr>
              <a:t>21 MRSEC (2017)</a:t>
            </a:r>
            <a:endParaRPr lang="en-US" sz="2000" b="1" u="sng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b="1" dirty="0" smtClean="0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783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(606) supported TTF participants (20-26%F; 6-7%URM); 24% PHY, 20.3% CHE, 17.5% MS, 27% EE &amp; CE &amp;ME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b="1" dirty="0" smtClean="0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862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GS (28% F, 8.7%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URM; 5YA: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815/Y 26.4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% F, 7.2% URM)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 190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UGS (39.5% F, 14.2% URM)</a:t>
            </a: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b="1" dirty="0" smtClean="0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306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Post-docs (18.6% F, </a:t>
            </a:r>
            <a:r>
              <a:rPr lang="en-U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3.9%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URM; 5YA: 290/Y; 22.4% F, 6.4% URM)</a:t>
            </a:r>
          </a:p>
        </p:txBody>
      </p:sp>
      <p:pic>
        <p:nvPicPr>
          <p:cNvPr id="21" name="Picture 1" descr="C:\Documents and Settings\trieker\Desktop\NRC MRSEC Report - Response\MRSEC NRC Cover.jpe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52320" y="2990873"/>
            <a:ext cx="1656184" cy="2238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17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6971" y="172827"/>
            <a:ext cx="5887792" cy="75632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Infrastructure</a:t>
            </a:r>
            <a:r>
              <a:rPr lang="en-US" sz="2400" b="1" dirty="0" smtClean="0">
                <a:latin typeface="Calibri"/>
                <a:cs typeface="Calibri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alibri"/>
                <a:cs typeface="Calibri"/>
                <a:hlinkClick r:id="rId4"/>
              </a:rPr>
              <a:t>mrfn.org/instruments</a:t>
            </a:r>
            <a:r>
              <a:rPr lang="en-US" sz="2400" b="1" dirty="0">
                <a:latin typeface="Calibri"/>
                <a:cs typeface="Calibri"/>
              </a:rPr>
              <a:t/>
            </a:r>
            <a:br>
              <a:rPr lang="en-US" sz="2400" b="1" dirty="0">
                <a:latin typeface="Calibri"/>
                <a:cs typeface="Calibri"/>
              </a:rPr>
            </a:br>
            <a:r>
              <a:rPr lang="en-US" sz="2400" b="1" dirty="0" smtClean="0">
                <a:solidFill>
                  <a:srgbClr val="FF0000"/>
                </a:solidFill>
                <a:latin typeface="Calibri"/>
                <a:cs typeface="Calibri"/>
              </a:rPr>
              <a:t>&gt;1140 </a:t>
            </a:r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</a:rPr>
              <a:t>Instruments</a:t>
            </a:r>
            <a:r>
              <a:rPr lang="en-US" sz="2400" b="1" dirty="0">
                <a:latin typeface="Calibri"/>
                <a:cs typeface="Calibri"/>
              </a:rPr>
              <a:t/>
            </a:r>
            <a:br>
              <a:rPr lang="en-US" sz="2400" b="1" dirty="0">
                <a:latin typeface="Calibri"/>
                <a:cs typeface="Calibri"/>
              </a:rPr>
            </a:br>
            <a:r>
              <a:rPr lang="en-US" sz="1200" b="1" dirty="0" smtClean="0">
                <a:latin typeface="Calibri"/>
                <a:cs typeface="Calibri"/>
              </a:rPr>
              <a:t/>
            </a:r>
            <a:br>
              <a:rPr lang="en-US" sz="1200" b="1" dirty="0" smtClean="0">
                <a:latin typeface="Calibri"/>
                <a:cs typeface="Calibri"/>
              </a:rPr>
            </a:br>
            <a:endParaRPr lang="en-US" sz="2400" dirty="0">
              <a:latin typeface="Calibri" panose="020F0502020204030204" pitchFamily="34" charset="0"/>
            </a:endParaRPr>
          </a:p>
        </p:txBody>
      </p:sp>
      <p:grpSp>
        <p:nvGrpSpPr>
          <p:cNvPr id="86020" name="Group 4"/>
          <p:cNvGrpSpPr>
            <a:grpSpLocks/>
          </p:cNvGrpSpPr>
          <p:nvPr/>
        </p:nvGrpSpPr>
        <p:grpSpPr bwMode="auto">
          <a:xfrm>
            <a:off x="1908175" y="6046788"/>
            <a:ext cx="6986588" cy="811212"/>
            <a:chOff x="0" y="1104"/>
            <a:chExt cx="5808" cy="511"/>
          </a:xfrm>
        </p:grpSpPr>
        <p:pic>
          <p:nvPicPr>
            <p:cNvPr id="86021" name="Picture 5" descr="mrfn_top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" y="1152"/>
              <a:ext cx="5700" cy="420"/>
            </a:xfrm>
            <a:prstGeom prst="rect">
              <a:avLst/>
            </a:prstGeom>
            <a:noFill/>
          </p:spPr>
        </p:pic>
        <p:pic>
          <p:nvPicPr>
            <p:cNvPr id="86022" name="Picture 6" descr="mrfn_mrse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1104"/>
              <a:ext cx="556" cy="511"/>
            </a:xfrm>
            <a:prstGeom prst="rect">
              <a:avLst/>
            </a:prstGeom>
            <a:noFill/>
          </p:spPr>
        </p:pic>
        <p:sp>
          <p:nvSpPr>
            <p:cNvPr id="86023" name="Rectangle 7"/>
            <p:cNvSpPr>
              <a:spLocks noChangeArrowheads="1"/>
            </p:cNvSpPr>
            <p:nvPr/>
          </p:nvSpPr>
          <p:spPr bwMode="auto">
            <a:xfrm>
              <a:off x="3120" y="1152"/>
              <a:ext cx="268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6025" name="Picture 6" descr="LTST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1773238"/>
            <a:ext cx="15859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8" name="Picture 10" descr="CM200Lab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>
            <a:off x="250825" y="1790700"/>
            <a:ext cx="2185988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9" name="Picture 12" descr="Sample Prep"/>
          <p:cNvPicPr>
            <a:picLocks noChangeAspect="1" noChangeArrowheads="1"/>
          </p:cNvPicPr>
          <p:nvPr/>
        </p:nvPicPr>
        <p:blipFill>
          <a:blip r:embed="rId9" cstate="print">
            <a:lum bright="-6000" contrast="12000"/>
          </a:blip>
          <a:srcRect l="20891" r="2675" b="464"/>
          <a:stretch>
            <a:fillRect/>
          </a:stretch>
        </p:blipFill>
        <p:spPr bwMode="auto">
          <a:xfrm>
            <a:off x="7092950" y="4724400"/>
            <a:ext cx="1801813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2" name="Picture 14" descr="ballo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9925" y="1811338"/>
            <a:ext cx="1746250" cy="1905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86026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403350" y="3346450"/>
          <a:ext cx="2592388" cy="202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" name="Document" r:id="rId11" imgW="3479800" imgH="2720340" progId="Word.Document.8">
                  <p:embed/>
                </p:oleObj>
              </mc:Choice>
              <mc:Fallback>
                <p:oleObj name="Document" r:id="rId11" imgW="3479800" imgH="2720340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346450"/>
                        <a:ext cx="2592388" cy="202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24" name="Picture 8" descr="faciliti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" y="4508500"/>
            <a:ext cx="1454150" cy="2035175"/>
          </a:xfrm>
          <a:prstGeom prst="rect">
            <a:avLst/>
          </a:prstGeom>
          <a:noFill/>
        </p:spPr>
      </p:pic>
      <p:pic>
        <p:nvPicPr>
          <p:cNvPr id="86033" name="Picture 12" descr="IMG_085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98810" y="3248232"/>
            <a:ext cx="2463800" cy="184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2618442" y="1254800"/>
            <a:ext cx="3957664" cy="48320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Calibri"/>
                <a:cs typeface="Calibri"/>
              </a:rPr>
              <a:t>Yearly Users </a:t>
            </a:r>
            <a:r>
              <a:rPr lang="en-US" sz="2200" b="1" dirty="0">
                <a:latin typeface="Calibri"/>
                <a:cs typeface="Calibri"/>
              </a:rPr>
              <a:t>of MRSEC </a:t>
            </a:r>
            <a:r>
              <a:rPr lang="en-US" sz="2200" b="1" dirty="0" smtClean="0">
                <a:latin typeface="Calibri"/>
                <a:cs typeface="Calibri"/>
              </a:rPr>
              <a:t>Facilities (non MRSEC Participants)</a:t>
            </a:r>
            <a:endParaRPr lang="en-US" sz="2200" b="1" dirty="0">
              <a:latin typeface="Calibri"/>
              <a:cs typeface="Calibri"/>
            </a:endParaRPr>
          </a:p>
          <a:p>
            <a:pPr lvl="1"/>
            <a:r>
              <a:rPr lang="en-US" sz="2200" dirty="0">
                <a:latin typeface="Calibri"/>
                <a:cs typeface="Calibri"/>
              </a:rPr>
              <a:t> </a:t>
            </a:r>
            <a:r>
              <a:rPr lang="en-US" sz="2200" dirty="0" smtClean="0">
                <a:latin typeface="Calibri"/>
                <a:cs typeface="Calibri"/>
              </a:rPr>
              <a:t>&gt; 1455 Academic</a:t>
            </a:r>
            <a:endParaRPr lang="en-US" sz="2200" dirty="0">
              <a:latin typeface="Calibri"/>
              <a:cs typeface="Calibri"/>
            </a:endParaRPr>
          </a:p>
          <a:p>
            <a:pPr lvl="1"/>
            <a:r>
              <a:rPr lang="en-US" sz="2200" dirty="0" smtClean="0">
                <a:latin typeface="Calibri"/>
                <a:cs typeface="Calibri"/>
              </a:rPr>
              <a:t> &gt; 703 Industry</a:t>
            </a:r>
            <a:endParaRPr lang="en-US" sz="2200" dirty="0">
              <a:latin typeface="Calibri"/>
              <a:cs typeface="Calibri"/>
            </a:endParaRPr>
          </a:p>
          <a:p>
            <a:pPr lvl="1"/>
            <a:r>
              <a:rPr lang="en-US" sz="2200" dirty="0">
                <a:latin typeface="Calibri"/>
                <a:cs typeface="Calibri"/>
              </a:rPr>
              <a:t> </a:t>
            </a:r>
            <a:r>
              <a:rPr lang="en-US" sz="2200" dirty="0" smtClean="0">
                <a:latin typeface="Calibri"/>
                <a:cs typeface="Calibri"/>
              </a:rPr>
              <a:t>&gt;48 </a:t>
            </a:r>
            <a:r>
              <a:rPr lang="en-US" sz="2200" dirty="0">
                <a:latin typeface="Calibri"/>
                <a:cs typeface="Calibri"/>
              </a:rPr>
              <a:t>National </a:t>
            </a:r>
            <a:r>
              <a:rPr lang="en-US" sz="2200" dirty="0" smtClean="0">
                <a:latin typeface="Calibri"/>
                <a:cs typeface="Calibri"/>
              </a:rPr>
              <a:t>Labs</a:t>
            </a:r>
          </a:p>
          <a:p>
            <a:pPr lvl="1"/>
            <a:endParaRPr lang="en-US" sz="2200" dirty="0">
              <a:latin typeface="Calibri"/>
              <a:cs typeface="Calibri"/>
            </a:endParaRPr>
          </a:p>
          <a:p>
            <a:r>
              <a:rPr lang="en-US" sz="2000" b="1" dirty="0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823 Publications acknowledged MRSEC SF in 2017</a:t>
            </a:r>
          </a:p>
          <a:p>
            <a:endParaRPr lang="en-US" sz="2200" b="1" dirty="0"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Calibri"/>
                <a:cs typeface="Calibri"/>
              </a:rPr>
              <a:t> 62 MRSEC Technical Staff in SEFs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Calibri"/>
                <a:cs typeface="Calibri"/>
              </a:rPr>
              <a:t> 34 Other Technicians</a:t>
            </a:r>
            <a:endParaRPr lang="en-US" sz="2200" dirty="0"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Calibri"/>
                <a:cs typeface="Calibri"/>
              </a:rPr>
              <a:t> 52 </a:t>
            </a:r>
            <a:r>
              <a:rPr lang="en-US" sz="2200" dirty="0">
                <a:latin typeface="Calibri"/>
                <a:cs typeface="Calibri"/>
              </a:rPr>
              <a:t>Administrative </a:t>
            </a:r>
            <a:r>
              <a:rPr lang="en-US" sz="2200" dirty="0" smtClean="0">
                <a:latin typeface="Calibri"/>
                <a:cs typeface="Calibri"/>
              </a:rPr>
              <a:t>Staff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Calibri"/>
                <a:cs typeface="Calibri"/>
              </a:rPr>
              <a:t> 39 Education Staff</a:t>
            </a:r>
            <a:r>
              <a:rPr lang="en-US" sz="2000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638148" y="78436"/>
            <a:ext cx="1931988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MRFN Statistics</a:t>
            </a:r>
          </a:p>
          <a:p>
            <a:r>
              <a:rPr lang="en-US" sz="1400" dirty="0">
                <a:hlinkClick r:id="rId15"/>
              </a:rPr>
              <a:t>23 centers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hlinkClick r:id="rId4"/>
              </a:rPr>
              <a:t>1141 instruments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>
                <a:hlinkClick r:id="rId16"/>
              </a:rPr>
              <a:t>262 </a:t>
            </a:r>
            <a:r>
              <a:rPr lang="en-US" sz="1400" dirty="0">
                <a:hlinkClick r:id="rId16"/>
              </a:rPr>
              <a:t>experts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Recently added instruments</a:t>
            </a:r>
          </a:p>
          <a:p>
            <a:r>
              <a:rPr lang="en-US" sz="1400" dirty="0">
                <a:hlinkClick r:id="rId17"/>
              </a:rPr>
              <a:t>Thermogravimetric Analyzer</a:t>
            </a:r>
            <a:r>
              <a:rPr lang="en-US" sz="1400" dirty="0"/>
              <a:t> </a:t>
            </a:r>
          </a:p>
          <a:p>
            <a:r>
              <a:rPr lang="en-US" sz="1400" dirty="0">
                <a:hlinkClick r:id="rId18"/>
              </a:rPr>
              <a:t>Thermogravimetric Analyzer Mass Spectrometer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1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sf-mt-std">
  <a:themeElements>
    <a:clrScheme name="nsf-mt-std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sf-mt-st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sf-mt-st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f-mt-st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f-mt-st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f-mt-st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f-mt-st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f-mt-st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f-mt-st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FY11 COV PD presentation template final</Template>
  <TotalTime>381</TotalTime>
  <Words>1580</Words>
  <Application>Microsoft Macintosh PowerPoint</Application>
  <PresentationFormat>On-screen Show (4:3)</PresentationFormat>
  <Paragraphs>426</Paragraphs>
  <Slides>22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Adobe Fan Heiti Std B</vt:lpstr>
      <vt:lpstr>Calibri</vt:lpstr>
      <vt:lpstr>Times New Roman</vt:lpstr>
      <vt:lpstr>굴림</vt:lpstr>
      <vt:lpstr>Arial</vt:lpstr>
      <vt:lpstr>1_nsf-mt-std</vt:lpstr>
      <vt:lpstr>Document</vt:lpstr>
      <vt:lpstr>NSF MRSEC Program mrsec.org                                      mrfn.org </vt:lpstr>
      <vt:lpstr>Thank you !!!!</vt:lpstr>
      <vt:lpstr>PowerPoint Presentation</vt:lpstr>
      <vt:lpstr>PowerPoint Presentation</vt:lpstr>
      <vt:lpstr>MRSEC Program Goals / Achievements</vt:lpstr>
      <vt:lpstr>MRSEC: Forever Convergence https://www.nsf.gov/od/oia/convergence/index.jsp</vt:lpstr>
      <vt:lpstr>21 MRSECs Expenditures 2017  % of Fixed Total Budget, $56 M/yr</vt:lpstr>
      <vt:lpstr>High Impact &amp; Networking more than 2200 yearly Participants</vt:lpstr>
      <vt:lpstr>Infrastructure mrfn.org/instruments &gt;1140 Instruments  </vt:lpstr>
      <vt:lpstr>PowerPoint Presentation</vt:lpstr>
      <vt:lpstr> 2016 MRSEC Competition: 2 or 3 IRGs </vt:lpstr>
      <vt:lpstr>PowerPoint Presentation</vt:lpstr>
      <vt:lpstr>PowerPoint Presentation</vt:lpstr>
      <vt:lpstr>Sept. 14, 2017: 20 MRSEC 51 IRGs</vt:lpstr>
      <vt:lpstr>Class of 2017: 8 MRSEC 19 IRGs</vt:lpstr>
      <vt:lpstr>MRSEC through the years</vt:lpstr>
      <vt:lpstr>MRSEC Locations Through the Years</vt:lpstr>
      <vt:lpstr>MRSEC Activities in 2017 - 2018</vt:lpstr>
      <vt:lpstr>PowerPoint Presentation</vt:lpstr>
      <vt:lpstr>2017-2018 MRSEC: 4th Year Site Visits</vt:lpstr>
      <vt:lpstr>PowerPoint Presentation</vt:lpstr>
      <vt:lpstr>Next MRSEC Directors Meeting</vt:lpstr>
    </vt:vector>
  </TitlesOfParts>
  <Manager/>
  <Company/>
  <LinksUpToDate>false</LinksUpToDate>
  <SharedDoc>false</SharedDoc>
  <HyperlinkBase/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MRSEC Presentation</dc:title>
  <dc:subject/>
  <dc:creator>Dan Finotello</dc:creator>
  <cp:keywords/>
  <dc:description/>
  <cp:lastModifiedBy>Finotello, Daniele</cp:lastModifiedBy>
  <cp:revision>891</cp:revision>
  <dcterms:created xsi:type="dcterms:W3CDTF">2008-05-16T00:02:30Z</dcterms:created>
  <dcterms:modified xsi:type="dcterms:W3CDTF">2017-10-05T17:45:32Z</dcterms:modified>
  <cp:category/>
</cp:coreProperties>
</file>