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2" r:id="rId2"/>
    <p:sldId id="257" r:id="rId3"/>
    <p:sldId id="270" r:id="rId4"/>
    <p:sldId id="258" r:id="rId5"/>
    <p:sldId id="278" r:id="rId6"/>
    <p:sldId id="269" r:id="rId7"/>
    <p:sldId id="264" r:id="rId8"/>
    <p:sldId id="279" r:id="rId9"/>
    <p:sldId id="277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A50EC8-EB33-4722-A3D7-F756B3782063}" type="datetimeFigureOut">
              <a:rPr lang="en-US" smtClean="0"/>
              <a:pPr/>
              <a:t>05/20/2013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0809715-B1A3-4C98-B3A3-6FB7278064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82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941A5B9-5036-4EFB-AA85-E742FD6BBC1B}" type="datetimeFigureOut">
              <a:rPr lang="en-US" smtClean="0"/>
              <a:pPr/>
              <a:t>05/20/2013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967A6A0-C920-40CE-A83D-A510D29A5E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8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7A6A0-C920-40CE-A83D-A510D29A5E4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027BC-FABE-4B7F-B439-9B955D669D3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7A6A0-C920-40CE-A83D-A510D29A5E4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45" y="6405211"/>
            <a:ext cx="378092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134F17-D876-454F-B41A-4A6ACF5B8AB9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6406" y="63912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1FBA01-E195-4F68-9135-27B538F106E4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05/20/2013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134F17-D876-454F-B41A-4A6ACF5B8AB9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6406" y="63912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1FBA01-E195-4F68-9135-27B538F106E4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05/20/2013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134F17-D876-454F-B41A-4A6ACF5B8AB9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6406" y="63912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1FBA01-E195-4F68-9135-27B538F106E4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05/20/2013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6406" y="63912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1FBA01-E195-4F68-9135-27B538F106E4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05/20/2013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406" y="63912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1FBA01-E195-4F68-9135-27B538F106E4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05/20/2013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134F17-D876-454F-B41A-4A6ACF5B8AB9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505" y="135035"/>
            <a:ext cx="8229600" cy="423377"/>
          </a:xfrm>
        </p:spPr>
        <p:txBody>
          <a:bodyPr>
            <a:no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54" y="698016"/>
            <a:ext cx="8264502" cy="5428148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722446" y="636333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ea typeface="ＭＳ Ｐゴシック" charset="-128"/>
              </a:rPr>
              <a:t>22 Sept. 2011</a:t>
            </a:r>
            <a:endParaRPr lang="en-US" dirty="0">
              <a:ea typeface="ＭＳ Ｐゴシック" charset="-128"/>
            </a:endParaRPr>
          </a:p>
        </p:txBody>
      </p:sp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0" y="-76200"/>
            <a:ext cx="619125" cy="6934200"/>
            <a:chOff x="0" y="-76200"/>
            <a:chExt cx="619125" cy="6934200"/>
          </a:xfrm>
        </p:grpSpPr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619125" cy="6858000"/>
            </a:xfrm>
            <a:prstGeom prst="rect">
              <a:avLst/>
            </a:prstGeom>
            <a:gradFill rotWithShape="0">
              <a:gsLst>
                <a:gs pos="0">
                  <a:srgbClr val="021348"/>
                </a:gs>
                <a:gs pos="100000">
                  <a:srgbClr val="0640F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n-US" sz="2400" b="1">
                <a:solidFill>
                  <a:srgbClr val="3333CC"/>
                </a:solidFill>
                <a:latin typeface="Times New Roman" pitchFamily="18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 rot="-5400000">
              <a:off x="-2055812" y="2038350"/>
              <a:ext cx="4692650" cy="46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</a:rPr>
                <a:t>National Science Foundation</a:t>
              </a:r>
            </a:p>
          </p:txBody>
        </p:sp>
      </p:grpSp>
      <p:pic>
        <p:nvPicPr>
          <p:cNvPr id="12" name="Picture 11" descr="nsf1[1].tif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840" y="6200392"/>
            <a:ext cx="516531" cy="5195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150"/>
            <a:ext cx="9144000" cy="4333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6406" y="63912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1FBA01-E195-4F68-9135-27B538F106E4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05/20/2013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134F17-D876-454F-B41A-4A6ACF5B8AB9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6406" y="63912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1FBA01-E195-4F68-9135-27B538F106E4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05/20/2013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134F17-D876-454F-B41A-4A6ACF5B8AB9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6406" y="63912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1FBA01-E195-4F68-9135-27B538F106E4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05/20/2013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134F17-D876-454F-B41A-4A6ACF5B8AB9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6406" y="63912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1FBA01-E195-4F68-9135-27B538F106E4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05/20/2013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134F17-D876-454F-B41A-4A6ACF5B8AB9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6406" y="63912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1FBA01-E195-4F68-9135-27B538F106E4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05/20/2013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134F17-D876-454F-B41A-4A6ACF5B8AB9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6406" y="63912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1FBA01-E195-4F68-9135-27B538F106E4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05/20/2013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134F17-D876-454F-B41A-4A6ACF5B8AB9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406" y="63912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1FBA01-E195-4F68-9135-27B538F106E4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05/20/2013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134F17-D876-454F-B41A-4A6ACF5B8AB9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6406" y="63912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1FBA01-E195-4F68-9135-27B538F106E4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05/20/2013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8681" y="90742"/>
            <a:ext cx="8229600" cy="494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720" y="621234"/>
            <a:ext cx="8229600" cy="5598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460690" cy="6858000"/>
          </a:xfrm>
          <a:prstGeom prst="rect">
            <a:avLst/>
          </a:prstGeom>
          <a:gradFill flip="none" rotWithShape="1">
            <a:gsLst>
              <a:gs pos="28000">
                <a:srgbClr val="002060"/>
              </a:gs>
              <a:gs pos="85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</a:rPr>
              <a:t>                                                                        National Science Foundation</a:t>
            </a:r>
          </a:p>
        </p:txBody>
      </p:sp>
      <p:pic>
        <p:nvPicPr>
          <p:cNvPr id="8" name="Picture 7" descr="nsf1[1].tiff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20940" y="5746682"/>
            <a:ext cx="393577" cy="39585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781800" y="6467727"/>
            <a:ext cx="22557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Division of Materials Research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87835" y="6476144"/>
            <a:ext cx="10361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</a:rPr>
              <a:t>May</a:t>
            </a:r>
            <a:r>
              <a:rPr lang="en-US" sz="1200" baseline="0" dirty="0" smtClean="0">
                <a:solidFill>
                  <a:prstClr val="black"/>
                </a:solidFill>
              </a:rPr>
              <a:t> 21,</a:t>
            </a:r>
            <a:r>
              <a:rPr lang="en-US" sz="1200" dirty="0" smtClean="0">
                <a:solidFill>
                  <a:prstClr val="black"/>
                </a:solidFill>
              </a:rPr>
              <a:t> 2013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 Internet Access see Bill Daniels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90600" y="1524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2013 Spring MRSEC Directors’ Meeting: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‘Materials Research Centers Legacy’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13716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Charles Bouldin, Sean Jones, Charles Ying</a:t>
            </a:r>
          </a:p>
          <a:p>
            <a:pPr algn="ctr"/>
            <a:r>
              <a:rPr lang="en-US" sz="2400" dirty="0" smtClean="0"/>
              <a:t>MRSEC Program Directors</a:t>
            </a:r>
            <a:endParaRPr lang="en-US" sz="2400" dirty="0"/>
          </a:p>
        </p:txBody>
      </p:sp>
      <p:pic>
        <p:nvPicPr>
          <p:cNvPr id="2049" name="Picture 1" descr="Illustrati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" t="6366" r="5792" b="6800"/>
          <a:stretch/>
        </p:blipFill>
        <p:spPr bwMode="auto">
          <a:xfrm>
            <a:off x="5716453" y="3048000"/>
            <a:ext cx="307704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15000" y="5410200"/>
            <a:ext cx="323235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1996 Nobel Prize in Physics “for their discovery of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superfluidity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in helium-3,” David M. Lee, Douglas D.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Osheroff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and Robert C.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Richardson – Cornell MRSEC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3200400"/>
            <a:ext cx="3903769" cy="243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62000" y="5562600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Creation of Soft Lithography</a:t>
            </a:r>
          </a:p>
          <a:p>
            <a:r>
              <a:rPr lang="en-US" dirty="0" smtClean="0"/>
              <a:t>Whitesides – Harvard MRSEC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New MRSEC Program Director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66800" y="44196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Charles Bouldin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harles Bould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6" y="1371600"/>
            <a:ext cx="2114550" cy="293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ab3bdaf1-6ff6-45a6-a8b2-536353550789" descr="31B7E74C-6A42-4950-A5ED-D81A3750C267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27156" y="1371599"/>
            <a:ext cx="2388044" cy="293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379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-3048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Programmatic Updates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143000"/>
            <a:ext cx="8153400" cy="5638800"/>
          </a:xfrm>
        </p:spPr>
        <p:txBody>
          <a:bodyPr>
            <a:normAutofit/>
          </a:bodyPr>
          <a:lstStyle/>
          <a:p>
            <a:pPr marL="168275" indent="-168275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Class of 2008 Site Visits completed.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10 of 14 after last Directors’ Meeting</a:t>
            </a:r>
          </a:p>
          <a:p>
            <a:pPr marL="112713" indent="-112713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Class of 2011 Site Visits underway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5</a:t>
            </a:r>
            <a:r>
              <a:rPr lang="en-US" dirty="0" smtClean="0">
                <a:solidFill>
                  <a:schemeClr val="tx1"/>
                </a:solidFill>
              </a:rPr>
              <a:t> of 9 completed 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2013 Education Coordinators’ Meeting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Sept.16, 2013, Santa Barbara, CA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MRSEC Competition begins August 26, 2013</a:t>
            </a:r>
            <a:endParaRPr lang="en-US" dirty="0">
              <a:solidFill>
                <a:schemeClr val="tx1"/>
              </a:solidFill>
            </a:endParaRPr>
          </a:p>
          <a:p>
            <a:pPr marL="112713" indent="-112713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Class of 2009 PREM Reverse Site Visits in </a:t>
            </a:r>
            <a:r>
              <a:rPr lang="en-US" dirty="0" smtClean="0">
                <a:solidFill>
                  <a:schemeClr val="tx1"/>
                </a:solidFill>
              </a:rPr>
              <a:t>2013</a:t>
            </a:r>
            <a:endParaRPr lang="en-US" dirty="0">
              <a:solidFill>
                <a:schemeClr val="tx1"/>
              </a:solidFill>
            </a:endParaRPr>
          </a:p>
          <a:p>
            <a:pPr marL="569913" lvl="1" indent="-112713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8 of 8 </a:t>
            </a:r>
            <a:r>
              <a:rPr lang="en-US" dirty="0" smtClean="0">
                <a:solidFill>
                  <a:schemeClr val="tx1"/>
                </a:solidFill>
              </a:rPr>
              <a:t>completed</a:t>
            </a:r>
          </a:p>
          <a:p>
            <a:pPr marL="112713" indent="-112713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Next PREM Competition Spring 2015</a:t>
            </a:r>
          </a:p>
          <a:p>
            <a:pPr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914400" y="-3810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Programmatic Updates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85800" y="1143000"/>
            <a:ext cx="8153400" cy="5638800"/>
          </a:xfrm>
        </p:spPr>
        <p:txBody>
          <a:bodyPr>
            <a:normAutofit/>
          </a:bodyPr>
          <a:lstStyle/>
          <a:p>
            <a:pPr marL="112713" indent="-112713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Lens of the Market</a:t>
            </a:r>
          </a:p>
          <a:p>
            <a:pPr marL="569913" lvl="1" indent="-112713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MRSEC to provide opportunity for 1-day workshop designed for each center to better inform students how to translate research into commercialized products.</a:t>
            </a:r>
          </a:p>
          <a:p>
            <a:pPr marL="569913" lvl="1" indent="-112713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Could be considered pre- i-Corps experience.</a:t>
            </a:r>
          </a:p>
          <a:p>
            <a:pPr marL="569913" lvl="1" indent="-112713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Interested?</a:t>
            </a:r>
          </a:p>
          <a:p>
            <a:pPr marL="112713" indent="-112713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Research.gov </a:t>
            </a:r>
            <a:r>
              <a:rPr lang="en-US" dirty="0">
                <a:solidFill>
                  <a:schemeClr val="tx1"/>
                </a:solidFill>
              </a:rPr>
              <a:t>and Annual/Final Reports</a:t>
            </a:r>
          </a:p>
          <a:p>
            <a:pPr marL="569913" lvl="1" indent="-112713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Slow start with new system, but NSF working on the bugs.</a:t>
            </a:r>
          </a:p>
          <a:p>
            <a:pPr marL="569913" lvl="1" indent="-112713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Will require a different method of capturing data, specifically demographic information.</a:t>
            </a:r>
          </a:p>
          <a:p>
            <a:pPr marL="569913" lvl="1" indent="-112713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Planning on utilizing mrsec.org for </a:t>
            </a:r>
            <a:r>
              <a:rPr lang="en-US" dirty="0" smtClean="0">
                <a:solidFill>
                  <a:schemeClr val="tx1"/>
                </a:solidFill>
              </a:rPr>
              <a:t>data capture in response to the self reporting requirements.  </a:t>
            </a:r>
            <a:r>
              <a:rPr lang="en-US" dirty="0">
                <a:solidFill>
                  <a:schemeClr val="tx1"/>
                </a:solidFill>
              </a:rPr>
              <a:t>Chuck to work with Irina on solutions.  Please be </a:t>
            </a:r>
            <a:r>
              <a:rPr lang="en-US" dirty="0" smtClean="0">
                <a:solidFill>
                  <a:schemeClr val="tx1"/>
                </a:solidFill>
              </a:rPr>
              <a:t>patient as we work with NSF policy to be compliant.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02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914400" y="-2286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2014 MRSEC Competition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85800" y="1295400"/>
            <a:ext cx="8001000" cy="4191000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Pre-proposals due August 26, 2013</a:t>
            </a:r>
          </a:p>
          <a:p>
            <a:pPr marL="804863" lvl="1" indent="-403225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Topics </a:t>
            </a:r>
            <a:r>
              <a:rPr lang="en-US" dirty="0">
                <a:solidFill>
                  <a:schemeClr val="tx1"/>
                </a:solidFill>
              </a:rPr>
              <a:t>are sought that solve fundamental</a:t>
            </a:r>
            <a:r>
              <a:rPr lang="en-US" dirty="0" smtClean="0">
                <a:solidFill>
                  <a:schemeClr val="tx1"/>
                </a:solidFill>
              </a:rPr>
              <a:t>, timely </a:t>
            </a:r>
            <a:r>
              <a:rPr lang="en-US" dirty="0">
                <a:solidFill>
                  <a:schemeClr val="tx1"/>
                </a:solidFill>
              </a:rPr>
              <a:t>and complex materials problems that are intellectually challenging, important to society, and that potentially broaden the </a:t>
            </a:r>
            <a:r>
              <a:rPr lang="en-US" dirty="0" smtClean="0">
                <a:solidFill>
                  <a:schemeClr val="tx1"/>
                </a:solidFill>
              </a:rPr>
              <a:t>current portfolio. </a:t>
            </a:r>
            <a:r>
              <a:rPr lang="en-US" dirty="0">
                <a:solidFill>
                  <a:schemeClr val="tx1"/>
                </a:solidFill>
              </a:rPr>
              <a:t>	</a:t>
            </a:r>
            <a:endParaRPr lang="en-US" dirty="0" smtClean="0">
              <a:solidFill>
                <a:schemeClr val="tx1"/>
              </a:solidFill>
            </a:endParaRPr>
          </a:p>
          <a:p>
            <a:pPr marL="804863" lvl="1" indent="-403225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Preliminary </a:t>
            </a:r>
            <a:r>
              <a:rPr lang="en-US" dirty="0">
                <a:solidFill>
                  <a:schemeClr val="tx1"/>
                </a:solidFill>
              </a:rPr>
              <a:t>proposals will </a:t>
            </a:r>
            <a:r>
              <a:rPr lang="en-US" dirty="0" smtClean="0">
                <a:solidFill>
                  <a:schemeClr val="tx1"/>
                </a:solidFill>
              </a:rPr>
              <a:t>be reviewed </a:t>
            </a:r>
            <a:r>
              <a:rPr lang="en-US" dirty="0">
                <a:solidFill>
                  <a:schemeClr val="tx1"/>
                </a:solidFill>
              </a:rPr>
              <a:t>based on the topical areas of IRGs, thus the IRGs in a MRSEC proposal may be reviewed by different panels if the </a:t>
            </a:r>
            <a:r>
              <a:rPr lang="en-US" dirty="0" smtClean="0">
                <a:solidFill>
                  <a:schemeClr val="tx1"/>
                </a:solidFill>
              </a:rPr>
              <a:t>research areas </a:t>
            </a:r>
            <a:r>
              <a:rPr lang="en-US" dirty="0">
                <a:solidFill>
                  <a:schemeClr val="tx1"/>
                </a:solidFill>
              </a:rPr>
              <a:t>are dissimilar. </a:t>
            </a:r>
            <a:endParaRPr lang="en-US" dirty="0" smtClean="0">
              <a:solidFill>
                <a:schemeClr val="tx1"/>
              </a:solidFill>
            </a:endParaRPr>
          </a:p>
          <a:p>
            <a:pPr marL="804863" lvl="1" indent="-403225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A MRSEC </a:t>
            </a:r>
            <a:r>
              <a:rPr lang="en-US" dirty="0">
                <a:solidFill>
                  <a:schemeClr val="tx1"/>
                </a:solidFill>
              </a:rPr>
              <a:t>preliminary proposal with two or more IRGs of lower quality, </a:t>
            </a:r>
            <a:r>
              <a:rPr lang="en-US" dirty="0" smtClean="0">
                <a:solidFill>
                  <a:schemeClr val="tx1"/>
                </a:solidFill>
              </a:rPr>
              <a:t>as determined </a:t>
            </a:r>
            <a:r>
              <a:rPr lang="en-US" dirty="0">
                <a:solidFill>
                  <a:schemeClr val="tx1"/>
                </a:solidFill>
              </a:rPr>
              <a:t>by the preliminary proposal review, would normally not be invited for a full MRSEC proposal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Full proposals due January 10, 2014</a:t>
            </a:r>
          </a:p>
          <a:p>
            <a:pPr marL="233363" indent="-233363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How can you help?</a:t>
            </a:r>
          </a:p>
          <a:p>
            <a:pPr marL="800100" lvl="1" indent="-342900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Serve as a reviewer and encourage colleagues/center participants to do the same.</a:t>
            </a:r>
          </a:p>
          <a:p>
            <a:pPr marL="800100" lvl="1" indent="-342900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For those submitting proposals, strictly adhere to the GPG!</a:t>
            </a:r>
          </a:p>
          <a:p>
            <a:pPr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471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Return Without Review</a:t>
            </a:r>
            <a:endParaRPr kumimoji="0" lang="en-US" sz="2800" b="1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838200"/>
            <a:ext cx="8382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indent="-282575"/>
            <a:r>
              <a:rPr lang="en-US" sz="1600" baseline="0" dirty="0" smtClean="0">
                <a:latin typeface="+mj-lt"/>
                <a:cs typeface="Arial"/>
              </a:rPr>
              <a:t>The </a:t>
            </a:r>
            <a:r>
              <a:rPr lang="en-US" sz="1600" baseline="0" dirty="0">
                <a:latin typeface="+mj-lt"/>
                <a:cs typeface="Arial"/>
              </a:rPr>
              <a:t>proposal:</a:t>
            </a:r>
          </a:p>
          <a:p>
            <a:pPr marL="282575" indent="-282575"/>
            <a:r>
              <a:rPr lang="en-US" sz="1600" baseline="0" dirty="0">
                <a:latin typeface="+mj-lt"/>
                <a:cs typeface="Arial"/>
              </a:rPr>
              <a:t>1. is inappropriate for funding by the National Science Foundation;</a:t>
            </a:r>
          </a:p>
          <a:p>
            <a:pPr marL="282575" indent="-282575"/>
            <a:r>
              <a:rPr lang="en-US" sz="1600" baseline="0" dirty="0">
                <a:latin typeface="+mj-lt"/>
                <a:cs typeface="Arial"/>
              </a:rPr>
              <a:t>2. is submitted with insufficient lead-time before the activity is scheduled to begin;</a:t>
            </a:r>
          </a:p>
          <a:p>
            <a:pPr marL="282575" indent="-282575"/>
            <a:r>
              <a:rPr lang="en-US" sz="1600" baseline="0" dirty="0">
                <a:latin typeface="+mj-lt"/>
                <a:cs typeface="Arial"/>
              </a:rPr>
              <a:t>3. is a full proposal that was submitted by a proposer that has received a “not invited” response to </a:t>
            </a:r>
            <a:r>
              <a:rPr lang="en-US" sz="1600" baseline="0" dirty="0" smtClean="0">
                <a:latin typeface="+mj-lt"/>
                <a:cs typeface="Arial"/>
              </a:rPr>
              <a:t>the submission </a:t>
            </a:r>
            <a:r>
              <a:rPr lang="en-US" sz="1600" baseline="0" dirty="0">
                <a:latin typeface="+mj-lt"/>
                <a:cs typeface="Arial"/>
              </a:rPr>
              <a:t>of a preliminary proposal;</a:t>
            </a:r>
          </a:p>
          <a:p>
            <a:pPr marL="282575" indent="-282575"/>
            <a:r>
              <a:rPr lang="en-US" sz="1600" baseline="0" dirty="0">
                <a:latin typeface="+mj-lt"/>
                <a:cs typeface="Arial"/>
              </a:rPr>
              <a:t>4. is a duplicate of, or substantially similar to, a proposal already under consideration by NSF from </a:t>
            </a:r>
            <a:r>
              <a:rPr lang="en-US" sz="1600" baseline="0" dirty="0" smtClean="0">
                <a:latin typeface="+mj-lt"/>
                <a:cs typeface="Arial"/>
              </a:rPr>
              <a:t>the same </a:t>
            </a:r>
            <a:r>
              <a:rPr lang="en-US" sz="1600" baseline="0" dirty="0">
                <a:latin typeface="+mj-lt"/>
                <a:cs typeface="Arial"/>
              </a:rPr>
              <a:t>submitter;</a:t>
            </a:r>
          </a:p>
          <a:p>
            <a:pPr marL="282575" indent="-282575"/>
            <a:r>
              <a:rPr lang="en-US" sz="1600" baseline="0" dirty="0">
                <a:latin typeface="+mj-lt"/>
                <a:cs typeface="Arial"/>
              </a:rPr>
              <a:t>5. </a:t>
            </a:r>
            <a:r>
              <a:rPr lang="en-US" sz="1600" b="1" baseline="0" dirty="0">
                <a:solidFill>
                  <a:srgbClr val="FF0000"/>
                </a:solidFill>
                <a:latin typeface="+mj-lt"/>
                <a:cs typeface="Arial"/>
              </a:rPr>
              <a:t>does not meet NSF proposal preparation requirements, such as page limitations, formatting instructions</a:t>
            </a:r>
            <a:r>
              <a:rPr lang="en-US" sz="1600" b="1" baseline="0" dirty="0" smtClean="0">
                <a:solidFill>
                  <a:srgbClr val="FF0000"/>
                </a:solidFill>
                <a:latin typeface="+mj-lt"/>
                <a:cs typeface="Arial"/>
              </a:rPr>
              <a:t>, and electronic submission</a:t>
            </a:r>
            <a:r>
              <a:rPr lang="en-US" sz="1600" b="1" baseline="0" dirty="0">
                <a:solidFill>
                  <a:srgbClr val="FF0000"/>
                </a:solidFill>
                <a:latin typeface="+mj-lt"/>
                <a:cs typeface="Arial"/>
              </a:rPr>
              <a:t>, as specified in the Grant Proposal Guide or program solicitation;</a:t>
            </a:r>
          </a:p>
          <a:p>
            <a:pPr marL="282575" indent="-282575"/>
            <a:r>
              <a:rPr lang="en-US" sz="1600" baseline="0" dirty="0">
                <a:solidFill>
                  <a:srgbClr val="FF0000"/>
                </a:solidFill>
                <a:latin typeface="+mj-lt"/>
                <a:cs typeface="Arial"/>
              </a:rPr>
              <a:t>6. </a:t>
            </a:r>
            <a:r>
              <a:rPr lang="en-US" sz="1600" b="1" baseline="0" dirty="0">
                <a:solidFill>
                  <a:srgbClr val="FF0000"/>
                </a:solidFill>
                <a:latin typeface="+mj-lt"/>
                <a:cs typeface="Arial"/>
              </a:rPr>
              <a:t>is not responsive to the GPG or program announcement/solicitation;</a:t>
            </a:r>
          </a:p>
          <a:p>
            <a:pPr marL="282575" indent="-282575"/>
            <a:r>
              <a:rPr lang="en-US" sz="1600" baseline="0" dirty="0">
                <a:latin typeface="+mj-lt"/>
                <a:cs typeface="Arial"/>
              </a:rPr>
              <a:t>7. does not meet an announced proposal deadline date;</a:t>
            </a:r>
          </a:p>
          <a:p>
            <a:pPr marL="282575" indent="-282575"/>
            <a:r>
              <a:rPr lang="en-US" sz="1600" baseline="0" dirty="0">
                <a:latin typeface="+mj-lt"/>
                <a:cs typeface="Arial"/>
              </a:rPr>
              <a:t>8. was previously reviewed and declined and has not been substantially revised; and</a:t>
            </a:r>
          </a:p>
          <a:p>
            <a:pPr marL="282575" indent="-282575"/>
            <a:r>
              <a:rPr lang="en-US" sz="1600" baseline="0" dirty="0">
                <a:latin typeface="+mj-lt"/>
                <a:cs typeface="Arial"/>
              </a:rPr>
              <a:t>9. duplicates another proposal that was already awarded</a:t>
            </a:r>
            <a:r>
              <a:rPr lang="en-US" sz="1600" baseline="0" dirty="0" smtClean="0">
                <a:latin typeface="+mj-lt"/>
                <a:cs typeface="Arial"/>
              </a:rPr>
              <a:t>.</a:t>
            </a:r>
          </a:p>
          <a:p>
            <a:pPr marL="282575" indent="-282575"/>
            <a:endParaRPr lang="en-US" sz="1600" baseline="0" dirty="0">
              <a:latin typeface="+mj-lt"/>
              <a:cs typeface="Arial"/>
            </a:endParaRPr>
          </a:p>
          <a:p>
            <a:pPr marL="282575" indent="-282575"/>
            <a:r>
              <a:rPr lang="en-US" sz="1600" baseline="0" dirty="0" smtClean="0">
                <a:latin typeface="+mj-lt"/>
                <a:cs typeface="Arial"/>
              </a:rPr>
              <a:t>	Proposals </a:t>
            </a:r>
            <a:r>
              <a:rPr lang="en-US" sz="1600" baseline="0" dirty="0">
                <a:latin typeface="+mj-lt"/>
                <a:cs typeface="Arial"/>
              </a:rPr>
              <a:t>that do not separately address both merit review criteria within the one-page Project Summary will </a:t>
            </a:r>
            <a:r>
              <a:rPr lang="en-US" sz="1600" baseline="0" dirty="0" smtClean="0">
                <a:latin typeface="+mj-lt"/>
                <a:cs typeface="Arial"/>
              </a:rPr>
              <a:t>be returned </a:t>
            </a:r>
            <a:r>
              <a:rPr lang="en-US" sz="1600" baseline="0" dirty="0">
                <a:latin typeface="+mj-lt"/>
                <a:cs typeface="Arial"/>
              </a:rPr>
              <a:t>without review</a:t>
            </a:r>
            <a:r>
              <a:rPr lang="en-US" sz="1600" baseline="0" dirty="0" smtClean="0">
                <a:latin typeface="+mj-lt"/>
                <a:cs typeface="Arial"/>
              </a:rPr>
              <a:t>.</a:t>
            </a:r>
          </a:p>
          <a:p>
            <a:pPr marL="282575" indent="-282575"/>
            <a:r>
              <a:rPr lang="en-US" sz="1600" dirty="0" smtClean="0">
                <a:solidFill>
                  <a:srgbClr val="FF0000"/>
                </a:solidFill>
                <a:latin typeface="+mj-lt"/>
                <a:cs typeface="Arial"/>
              </a:rPr>
              <a:t>Be aware:  Automatic Compliance Checking is in effect, see NSF 13-066</a:t>
            </a:r>
          </a:p>
          <a:p>
            <a:pPr marL="282575" indent="-282575"/>
            <a:endParaRPr lang="en-US" sz="1600" baseline="0" dirty="0" smtClean="0">
              <a:solidFill>
                <a:srgbClr val="FF0000"/>
              </a:solidFill>
              <a:latin typeface="+mj-lt"/>
              <a:cs typeface="Arial"/>
            </a:endParaRPr>
          </a:p>
          <a:p>
            <a:pPr marL="282575" indent="-282575"/>
            <a:r>
              <a:rPr lang="en-US" sz="1600" baseline="0" dirty="0" smtClean="0">
                <a:solidFill>
                  <a:srgbClr val="FF0000"/>
                </a:solidFill>
                <a:latin typeface="+mj-lt"/>
                <a:cs typeface="Arial"/>
              </a:rPr>
              <a:t>BEST ADVICE:  </a:t>
            </a:r>
            <a:r>
              <a:rPr lang="en-US" sz="1600" u="sng" baseline="0" dirty="0" smtClean="0">
                <a:solidFill>
                  <a:srgbClr val="FF0000"/>
                </a:solidFill>
                <a:latin typeface="+mj-lt"/>
                <a:cs typeface="Arial"/>
              </a:rPr>
              <a:t>REVIEW</a:t>
            </a:r>
            <a:r>
              <a:rPr lang="en-US" sz="1600" baseline="0" dirty="0" smtClean="0">
                <a:solidFill>
                  <a:srgbClr val="FF0000"/>
                </a:solidFill>
                <a:latin typeface="+mj-lt"/>
                <a:cs typeface="Arial"/>
              </a:rPr>
              <a:t> Page limits,</a:t>
            </a:r>
            <a:r>
              <a:rPr lang="en-US" sz="1600" dirty="0" smtClean="0">
                <a:solidFill>
                  <a:srgbClr val="FF0000"/>
                </a:solidFill>
                <a:latin typeface="+mj-lt"/>
                <a:cs typeface="Arial"/>
              </a:rPr>
              <a:t> </a:t>
            </a:r>
            <a:r>
              <a:rPr lang="en-US" sz="1600" baseline="0" dirty="0" smtClean="0">
                <a:solidFill>
                  <a:srgbClr val="FF0000"/>
                </a:solidFill>
                <a:latin typeface="+mj-lt"/>
                <a:cs typeface="Arial"/>
              </a:rPr>
              <a:t>References,</a:t>
            </a:r>
            <a:r>
              <a:rPr lang="en-US" sz="1600" dirty="0" smtClean="0">
                <a:solidFill>
                  <a:srgbClr val="FF0000"/>
                </a:solidFill>
                <a:latin typeface="+mj-lt"/>
                <a:cs typeface="Arial"/>
              </a:rPr>
              <a:t> and Bio Sketches thoroughly!  Common errors are missing titles and </a:t>
            </a:r>
            <a:r>
              <a:rPr lang="en-US" sz="1600" i="1" dirty="0" smtClean="0">
                <a:solidFill>
                  <a:srgbClr val="FF0000"/>
                </a:solidFill>
                <a:latin typeface="+mj-lt"/>
                <a:cs typeface="Arial"/>
              </a:rPr>
              <a:t>et al </a:t>
            </a:r>
            <a:r>
              <a:rPr lang="en-US" sz="1600" dirty="0" smtClean="0">
                <a:solidFill>
                  <a:srgbClr val="FF0000"/>
                </a:solidFill>
                <a:latin typeface="+mj-lt"/>
                <a:cs typeface="Arial"/>
              </a:rPr>
              <a:t>in references, missing advisors in Bio Sketches </a:t>
            </a:r>
            <a:r>
              <a:rPr lang="en-US" sz="1600" dirty="0">
                <a:solidFill>
                  <a:srgbClr val="FF0000"/>
                </a:solidFill>
                <a:cs typeface="Arial"/>
              </a:rPr>
              <a:t>(including deceased</a:t>
            </a:r>
            <a:r>
              <a:rPr lang="en-US" sz="1600" dirty="0" smtClean="0">
                <a:solidFill>
                  <a:srgbClr val="FF0000"/>
                </a:solidFill>
                <a:cs typeface="Arial"/>
              </a:rPr>
              <a:t>)</a:t>
            </a:r>
            <a:r>
              <a:rPr lang="en-US" sz="1600" dirty="0" smtClean="0">
                <a:solidFill>
                  <a:srgbClr val="FF0000"/>
                </a:solidFill>
                <a:latin typeface="+mj-lt"/>
                <a:cs typeface="Arial"/>
              </a:rPr>
              <a:t>, and more than 10 publications listed on Bio Sketch, and project description missing prior results for  PI and Co-PIs.</a:t>
            </a:r>
            <a:endParaRPr lang="en-US" sz="1600" baseline="0" dirty="0">
              <a:solidFill>
                <a:srgbClr val="FF0000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8931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762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History of the MRSEC Program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95057" y="672823"/>
            <a:ext cx="7205943" cy="5956577"/>
            <a:chOff x="795057" y="672823"/>
            <a:chExt cx="7205943" cy="5956577"/>
          </a:xfrm>
        </p:grpSpPr>
        <p:sp>
          <p:nvSpPr>
            <p:cNvPr id="6" name="Rectangle 5"/>
            <p:cNvSpPr/>
            <p:nvPr/>
          </p:nvSpPr>
          <p:spPr>
            <a:xfrm>
              <a:off x="1173480" y="1458558"/>
              <a:ext cx="1341120" cy="609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514600" y="1458558"/>
              <a:ext cx="2590800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86200" y="1752600"/>
              <a:ext cx="1222614" cy="3048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105400" y="1458558"/>
              <a:ext cx="2895600" cy="609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MRSEC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038600" y="2438400"/>
              <a:ext cx="3962400" cy="609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Engineering Res Centers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75286" y="3288268"/>
              <a:ext cx="3525714" cy="609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Science &amp; Tech Centers 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05500" y="4126468"/>
              <a:ext cx="2095500" cy="609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NSEC</a:t>
              </a:r>
              <a:endParaRPr lang="en-US" sz="32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84827" y="4976336"/>
              <a:ext cx="1916173" cy="609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PFC</a:t>
              </a:r>
              <a:endParaRPr lang="en-US" sz="32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24600" y="5802868"/>
              <a:ext cx="1676400" cy="609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CCI</a:t>
              </a:r>
              <a:endParaRPr lang="en-US" sz="32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01584" y="5867400"/>
              <a:ext cx="352301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 smtClean="0"/>
                <a:t>Centers for Chemical Innovation</a:t>
              </a:r>
              <a:endParaRPr lang="en-US" sz="20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391420" y="5029200"/>
              <a:ext cx="267669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/>
                <a:t>Physics Frontier </a:t>
              </a:r>
              <a:r>
                <a:rPr lang="en-US" sz="2000" dirty="0" smtClean="0"/>
                <a:t>Centers</a:t>
              </a:r>
              <a:endParaRPr lang="en-US" sz="20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447800" y="4171890"/>
              <a:ext cx="448353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 smtClean="0"/>
                <a:t>Nanoscale Science &amp; Engineering Centers</a:t>
              </a:r>
              <a:endParaRPr lang="en-US" sz="20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94540" y="1458558"/>
              <a:ext cx="71526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/>
                <a:t>IDL</a:t>
              </a:r>
              <a:endParaRPr lang="en-US" sz="32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971800" y="1458558"/>
              <a:ext cx="93166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/>
                <a:t>MRL</a:t>
              </a:r>
              <a:endParaRPr lang="en-US" sz="32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149973" y="1720326"/>
              <a:ext cx="6506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MRG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95057" y="2057400"/>
              <a:ext cx="6527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1960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194560" y="2057400"/>
              <a:ext cx="6527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1972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385857" y="2831068"/>
              <a:ext cx="6527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1985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810000" y="3680936"/>
              <a:ext cx="6527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1989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257800" y="4583668"/>
              <a:ext cx="6527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2001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638800" y="6260068"/>
              <a:ext cx="6527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2004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443257" y="5345668"/>
              <a:ext cx="6527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2002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757457" y="2069068"/>
              <a:ext cx="6527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1994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600200" y="672823"/>
              <a:ext cx="24036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NSF established DMR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>
              <a:off x="2514601" y="1066800"/>
              <a:ext cx="6330" cy="304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3559828" y="2057400"/>
              <a:ext cx="6527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1984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4603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134F17-D876-454F-B41A-4A6ACF5B8AB9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243840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</a:rPr>
              <a:t>Questions?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5469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495</Words>
  <Application>Microsoft Office PowerPoint</Application>
  <PresentationFormat>On-screen Show (4:3)</PresentationFormat>
  <Paragraphs>82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1_Custom Design</vt:lpstr>
      <vt:lpstr>For Internet Access see Bill Daniels</vt:lpstr>
      <vt:lpstr>2013 Spring MRSEC Directors’ Meeting: ‘Materials Research Centers Legacy’</vt:lpstr>
      <vt:lpstr>New MRSEC Program Director</vt:lpstr>
      <vt:lpstr>Programmatic Updates</vt:lpstr>
      <vt:lpstr>Programmatic Updates</vt:lpstr>
      <vt:lpstr>2014 MRSEC Competition</vt:lpstr>
      <vt:lpstr>PowerPoint Presentation</vt:lpstr>
      <vt:lpstr>PowerPoint Presentation</vt:lpstr>
      <vt:lpstr>PowerPoint Presentation</vt:lpstr>
    </vt:vector>
  </TitlesOfParts>
  <Company>National Science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 Spring MRSEC Directors’ Meeting</dc:title>
  <dc:creator>trieker</dc:creator>
  <cp:lastModifiedBy>sljones</cp:lastModifiedBy>
  <cp:revision>51</cp:revision>
  <dcterms:created xsi:type="dcterms:W3CDTF">2012-03-15T12:42:30Z</dcterms:created>
  <dcterms:modified xsi:type="dcterms:W3CDTF">2013-05-21T02:37:55Z</dcterms:modified>
</cp:coreProperties>
</file>