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5"/>
  </p:notesMasterIdLst>
  <p:sldIdLst>
    <p:sldId id="256" r:id="rId2"/>
    <p:sldId id="268" r:id="rId3"/>
    <p:sldId id="275" r:id="rId4"/>
    <p:sldId id="273" r:id="rId5"/>
    <p:sldId id="267" r:id="rId6"/>
    <p:sldId id="282" r:id="rId7"/>
    <p:sldId id="281" r:id="rId8"/>
    <p:sldId id="278" r:id="rId9"/>
    <p:sldId id="280" r:id="rId10"/>
    <p:sldId id="276" r:id="rId11"/>
    <p:sldId id="279" r:id="rId12"/>
    <p:sldId id="277"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59" autoAdjust="0"/>
  </p:normalViewPr>
  <p:slideViewPr>
    <p:cSldViewPr>
      <p:cViewPr>
        <p:scale>
          <a:sx n="90" d="100"/>
          <a:sy n="90" d="100"/>
        </p:scale>
        <p:origin x="-84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3015B-F694-4771-87E8-7707645D4980}" type="datetimeFigureOut">
              <a:rPr lang="en-US" smtClean="0"/>
              <a:t>5/20/2013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EEB78-CAD8-48F0-B7AC-C516B4A2ED5A}" type="slidenum">
              <a:rPr lang="en-US" smtClean="0"/>
              <a:t>‹#›</a:t>
            </a:fld>
            <a:endParaRPr lang="en-US"/>
          </a:p>
        </p:txBody>
      </p:sp>
    </p:spTree>
    <p:extLst>
      <p:ext uri="{BB962C8B-B14F-4D97-AF65-F5344CB8AC3E}">
        <p14:creationId xmlns:p14="http://schemas.microsoft.com/office/powerpoint/2010/main" val="131326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EEB78-CAD8-48F0-B7AC-C516B4A2ED5A}" type="slidenum">
              <a:rPr lang="en-US" smtClean="0"/>
              <a:t>2</a:t>
            </a:fld>
            <a:endParaRPr lang="en-US"/>
          </a:p>
        </p:txBody>
      </p:sp>
    </p:spTree>
    <p:extLst>
      <p:ext uri="{BB962C8B-B14F-4D97-AF65-F5344CB8AC3E}">
        <p14:creationId xmlns:p14="http://schemas.microsoft.com/office/powerpoint/2010/main" val="221572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MRL shared equipment facilities (SEFs) continue to have an exceptional impact on the broader research community at UCSB, and are influenced and supported by UCSB’s support of the Materials Research Facilities Network (MRFN). The MRL has continued to drive and champion the MRFN since its inception in 2007. Dr. </a:t>
            </a:r>
            <a:r>
              <a:rPr lang="en-US" sz="1200" kern="1200" dirty="0" err="1" smtClean="0">
                <a:solidFill>
                  <a:schemeClr val="tx1"/>
                </a:solidFill>
                <a:effectLst/>
                <a:latin typeface="+mn-lt"/>
                <a:ea typeface="+mn-ea"/>
                <a:cs typeface="+mn-cs"/>
              </a:rPr>
              <a:t>Amorette</a:t>
            </a:r>
            <a:r>
              <a:rPr lang="en-US" sz="1200" kern="1200" dirty="0" smtClean="0">
                <a:solidFill>
                  <a:schemeClr val="tx1"/>
                </a:solidFill>
                <a:effectLst/>
                <a:latin typeface="+mn-lt"/>
                <a:ea typeface="+mn-ea"/>
                <a:cs typeface="+mn-cs"/>
              </a:rPr>
              <a:t> Getty, continuing as MRFN coordinator, provides oversight of local MRFN activities and acts as a central point-of-contact for external user relationships, as well as providing leadership and a central contact point for other MRFN efforts.  This year the major focus of the MRFN has been the redevelopment of its online tool set at MRFN.org.  The new website has tight integration with the MRSEC.org website and capability for integration with member websites as well, and hosts a comprehensive database of the instrumentation housed in MRFN-member SEFs across the country, as well as the technical personnel which support these facilities. These upgrades support enhanced collaboration and networking ability of researchers as well as technical staff at the nation’s Materials SEFs, and website development will remain a key component of central MRFN activities for the coming year.   </a:t>
            </a:r>
          </a:p>
          <a:p>
            <a:endParaRPr lang="en-US" dirty="0"/>
          </a:p>
        </p:txBody>
      </p:sp>
      <p:sp>
        <p:nvSpPr>
          <p:cNvPr id="4" name="Slide Number Placeholder 3"/>
          <p:cNvSpPr>
            <a:spLocks noGrp="1"/>
          </p:cNvSpPr>
          <p:nvPr>
            <p:ph type="sldNum" sz="quarter" idx="10"/>
          </p:nvPr>
        </p:nvSpPr>
        <p:spPr/>
        <p:txBody>
          <a:bodyPr/>
          <a:lstStyle/>
          <a:p>
            <a:fld id="{A08EEB78-CAD8-48F0-B7AC-C516B4A2ED5A}" type="slidenum">
              <a:rPr lang="en-US" smtClean="0"/>
              <a:t>3</a:t>
            </a:fld>
            <a:endParaRPr lang="en-US"/>
          </a:p>
        </p:txBody>
      </p:sp>
    </p:spTree>
    <p:extLst>
      <p:ext uri="{BB962C8B-B14F-4D97-AF65-F5344CB8AC3E}">
        <p14:creationId xmlns:p14="http://schemas.microsoft.com/office/powerpoint/2010/main" val="288788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Spectroscopy Facility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Director</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Han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Manager</a:t>
            </a:r>
            <a:r>
              <a:rPr lang="en-US" sz="1200" kern="1200" dirty="0" smtClean="0">
                <a:solidFill>
                  <a:schemeClr val="tx1"/>
                </a:solidFill>
                <a:effectLst/>
                <a:latin typeface="+mn-lt"/>
                <a:ea typeface="+mn-ea"/>
                <a:cs typeface="+mn-cs"/>
              </a:rPr>
              <a:t>: Dr. J. Hu) brought online the newest of its 5 NMR spectrometers, a 300MHz SWB MRI, Rheology, Diffusion, and Solid-state NMR. This instrument, one of three similar in the world, allows non-invasive imaging of the interiors and exteriors of a wide range of materials, dedicated diffusion measurements of molecules/ions in both solution and solids, as well as studies of the flow and rheology of soft and fluid materials at both low and elevated temperatures. To introduce the new instrument to the campus community, a half-day Mini-Symposium on NMR Imaging and Rheology was organized in late September by Dr. Song-</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Han, and brought together more than 40 attendees from six campus departments and five external and international institutions, including Montana State, the Leibniz Institute, and the Technical University Munich.  Symposium presenters shared recent results in the field and highlighted the capabilities this instrument brings to the materials science community. A new state of the art 400MHz solid-state NMR spectrometer will be added to the facility, opening the avenue for future acquisition of a cutting edge DNP instrument for unprecedented sensitivity enhancement in the research of NMR.</a:t>
            </a:r>
          </a:p>
          <a:p>
            <a:endParaRPr lang="en-US" dirty="0"/>
          </a:p>
        </p:txBody>
      </p:sp>
      <p:sp>
        <p:nvSpPr>
          <p:cNvPr id="4" name="Slide Number Placeholder 3"/>
          <p:cNvSpPr>
            <a:spLocks noGrp="1"/>
          </p:cNvSpPr>
          <p:nvPr>
            <p:ph type="sldNum" sz="quarter" idx="10"/>
          </p:nvPr>
        </p:nvSpPr>
        <p:spPr/>
        <p:txBody>
          <a:bodyPr/>
          <a:lstStyle/>
          <a:p>
            <a:fld id="{A08EEB78-CAD8-48F0-B7AC-C516B4A2ED5A}" type="slidenum">
              <a:rPr lang="en-US" smtClean="0"/>
              <a:t>4</a:t>
            </a:fld>
            <a:endParaRPr lang="en-US"/>
          </a:p>
        </p:txBody>
      </p:sp>
    </p:spTree>
    <p:extLst>
      <p:ext uri="{BB962C8B-B14F-4D97-AF65-F5344CB8AC3E}">
        <p14:creationId xmlns:p14="http://schemas.microsoft.com/office/powerpoint/2010/main" val="294742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EEB78-CAD8-48F0-B7AC-C516B4A2ED5A}" type="slidenum">
              <a:rPr lang="en-US" smtClean="0"/>
              <a:t>8</a:t>
            </a:fld>
            <a:endParaRPr lang="en-US"/>
          </a:p>
        </p:txBody>
      </p:sp>
    </p:spTree>
    <p:extLst>
      <p:ext uri="{BB962C8B-B14F-4D97-AF65-F5344CB8AC3E}">
        <p14:creationId xmlns:p14="http://schemas.microsoft.com/office/powerpoint/2010/main" val="91524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EEB78-CAD8-48F0-B7AC-C516B4A2ED5A}" type="slidenum">
              <a:rPr lang="en-US" smtClean="0"/>
              <a:t>9</a:t>
            </a:fld>
            <a:endParaRPr lang="en-US"/>
          </a:p>
        </p:txBody>
      </p:sp>
    </p:spTree>
    <p:extLst>
      <p:ext uri="{BB962C8B-B14F-4D97-AF65-F5344CB8AC3E}">
        <p14:creationId xmlns:p14="http://schemas.microsoft.com/office/powerpoint/2010/main" val="91524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EEB78-CAD8-48F0-B7AC-C516B4A2ED5A}" type="slidenum">
              <a:rPr lang="en-US" smtClean="0"/>
              <a:t>10</a:t>
            </a:fld>
            <a:endParaRPr lang="en-US"/>
          </a:p>
        </p:txBody>
      </p:sp>
    </p:spTree>
    <p:extLst>
      <p:ext uri="{BB962C8B-B14F-4D97-AF65-F5344CB8AC3E}">
        <p14:creationId xmlns:p14="http://schemas.microsoft.com/office/powerpoint/2010/main" val="2523701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EEB78-CAD8-48F0-B7AC-C516B4A2ED5A}" type="slidenum">
              <a:rPr lang="en-US" smtClean="0"/>
              <a:t>11</a:t>
            </a:fld>
            <a:endParaRPr lang="en-US"/>
          </a:p>
        </p:txBody>
      </p:sp>
    </p:spTree>
    <p:extLst>
      <p:ext uri="{BB962C8B-B14F-4D97-AF65-F5344CB8AC3E}">
        <p14:creationId xmlns:p14="http://schemas.microsoft.com/office/powerpoint/2010/main" val="915241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Rectangle 12"/>
          <p:cNvSpPr/>
          <p:nvPr/>
        </p:nvSpPr>
        <p:spPr>
          <a:xfrm>
            <a:off x="8174736" y="0"/>
            <a:ext cx="969264" cy="6858000"/>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4657" y="317486"/>
            <a:ext cx="8407503" cy="6245923"/>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ucsb_mrl_id_final.png"/>
          <p:cNvPicPr>
            <a:picLocks noChangeAspect="1"/>
          </p:cNvPicPr>
          <p:nvPr/>
        </p:nvPicPr>
        <p:blipFill>
          <a:blip r:embed="rId2"/>
          <a:srcRect b="40968"/>
          <a:stretch>
            <a:fillRect/>
          </a:stretch>
        </p:blipFill>
        <p:spPr>
          <a:xfrm>
            <a:off x="735706" y="5703413"/>
            <a:ext cx="2374845" cy="607373"/>
          </a:xfrm>
          <a:prstGeom prst="rect">
            <a:avLst/>
          </a:prstGeom>
        </p:spPr>
      </p:pic>
      <p:pic>
        <p:nvPicPr>
          <p:cNvPr id="16" name="Picture 15" descr="ucsb_mrl_id_final.png"/>
          <p:cNvPicPr>
            <a:picLocks noChangeAspect="1"/>
          </p:cNvPicPr>
          <p:nvPr/>
        </p:nvPicPr>
        <p:blipFill>
          <a:blip r:embed="rId2"/>
          <a:srcRect t="59220" b="27923"/>
          <a:stretch>
            <a:fillRect/>
          </a:stretch>
        </p:blipFill>
        <p:spPr>
          <a:xfrm>
            <a:off x="3396586" y="6080302"/>
            <a:ext cx="4137648" cy="230484"/>
          </a:xfrm>
          <a:prstGeom prst="rect">
            <a:avLst/>
          </a:prstGeom>
        </p:spPr>
      </p:pic>
      <p:pic>
        <p:nvPicPr>
          <p:cNvPr id="1026" name="Picture 2" descr="\\psf\Host\Volumes\johbee\Documents\01_Freelance_Design\IDEA ENGINEERING\MRL\source\links\photos\cover_building.jpg"/>
          <p:cNvPicPr>
            <a:picLocks noChangeAspect="1" noChangeArrowheads="1"/>
          </p:cNvPicPr>
          <p:nvPr/>
        </p:nvPicPr>
        <p:blipFill>
          <a:blip r:embed="rId3" cstate="screen"/>
          <a:srcRect/>
          <a:stretch>
            <a:fillRect/>
          </a:stretch>
        </p:blipFill>
        <p:spPr bwMode="auto">
          <a:xfrm>
            <a:off x="711200" y="802217"/>
            <a:ext cx="7721599" cy="4628621"/>
          </a:xfrm>
          <a:prstGeom prst="rect">
            <a:avLst/>
          </a:prstGeom>
          <a:noFill/>
        </p:spPr>
      </p:pic>
      <p:pic>
        <p:nvPicPr>
          <p:cNvPr id="17" name="Picture 16" descr="white_arrows.png"/>
          <p:cNvPicPr>
            <a:picLocks noChangeAspect="1"/>
          </p:cNvPicPr>
          <p:nvPr/>
        </p:nvPicPr>
        <p:blipFill>
          <a:blip r:embed="rId4">
            <a:alphaModFix amt="60000"/>
          </a:blip>
          <a:srcRect t="545" b="-1471"/>
          <a:stretch>
            <a:fillRect/>
          </a:stretch>
        </p:blipFill>
        <p:spPr>
          <a:xfrm>
            <a:off x="8232640" y="25399"/>
            <a:ext cx="978303" cy="6921500"/>
          </a:xfrm>
          <a:prstGeom prst="rect">
            <a:avLst/>
          </a:prstGeom>
        </p:spPr>
      </p:pic>
      <p:sp>
        <p:nvSpPr>
          <p:cNvPr id="18" name="Rectangle 17"/>
          <p:cNvSpPr/>
          <p:nvPr/>
        </p:nvSpPr>
        <p:spPr>
          <a:xfrm>
            <a:off x="0" y="1"/>
            <a:ext cx="9144000" cy="800100"/>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4850" y="1"/>
            <a:ext cx="7772400" cy="800100"/>
          </a:xfrm>
          <a:prstGeom prst="rect">
            <a:avLst/>
          </a:prstGeom>
        </p:spPr>
        <p:txBody>
          <a:bodyPr>
            <a:normAutofit/>
          </a:bodyPr>
          <a:lstStyle>
            <a:lvl1pPr>
              <a:defRPr sz="28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Divider Slide_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8227" r="2884"/>
          <a:stretch/>
        </p:blipFill>
        <p:spPr>
          <a:xfrm>
            <a:off x="-1" y="16408"/>
            <a:ext cx="9144001" cy="6858000"/>
          </a:xfrm>
          <a:prstGeom prst="rect">
            <a:avLst/>
          </a:prstGeom>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5"/>
          <a:srcRect l="14012" t="74606" b="10255"/>
          <a:stretch>
            <a:fillRect/>
          </a:stretch>
        </p:blipFill>
        <p:spPr>
          <a:xfrm>
            <a:off x="102215" y="6540503"/>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102215" y="6353804"/>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28822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Divider Slide_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95" t="-239" r="4616" b="239"/>
          <a:stretch/>
        </p:blipFill>
        <p:spPr>
          <a:xfrm>
            <a:off x="-1" y="0"/>
            <a:ext cx="9144001" cy="6858000"/>
          </a:xfrm>
          <a:prstGeom prst="rect">
            <a:avLst/>
          </a:prstGeom>
        </p:spPr>
      </p:pic>
      <p:sp>
        <p:nvSpPr>
          <p:cNvPr id="2" name="Title 1"/>
          <p:cNvSpPr>
            <a:spLocks noGrp="1"/>
          </p:cNvSpPr>
          <p:nvPr>
            <p:ph type="ctrTitle"/>
          </p:nvPr>
        </p:nvSpPr>
        <p:spPr>
          <a:xfrm>
            <a:off x="285385" y="1028461"/>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110011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_Divider Slide_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2495" r="7965"/>
          <a:stretch/>
        </p:blipFill>
        <p:spPr>
          <a:xfrm>
            <a:off x="0" y="16408"/>
            <a:ext cx="9210943" cy="6858000"/>
          </a:xfrm>
          <a:prstGeom prst="rect">
            <a:avLst/>
          </a:prstGeom>
        </p:spPr>
      </p:pic>
      <p:sp>
        <p:nvSpPr>
          <p:cNvPr id="2" name="Title 1"/>
          <p:cNvSpPr>
            <a:spLocks noGrp="1"/>
          </p:cNvSpPr>
          <p:nvPr>
            <p:ph type="ctrTitle"/>
          </p:nvPr>
        </p:nvSpPr>
        <p:spPr>
          <a:xfrm>
            <a:off x="232844" y="1014185"/>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5"/>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4475351" y="6540503"/>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26926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Divider Slide_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b="49205"/>
          <a:stretch/>
        </p:blipFill>
        <p:spPr>
          <a:xfrm>
            <a:off x="0" y="0"/>
            <a:ext cx="9144000" cy="6967017"/>
          </a:xfrm>
          <a:prstGeom prst="rect">
            <a:avLst/>
          </a:prstGeom>
        </p:spPr>
      </p:pic>
      <p:sp>
        <p:nvSpPr>
          <p:cNvPr id="2" name="Title 1"/>
          <p:cNvSpPr>
            <a:spLocks noGrp="1"/>
          </p:cNvSpPr>
          <p:nvPr>
            <p:ph type="ctrTitle"/>
          </p:nvPr>
        </p:nvSpPr>
        <p:spPr>
          <a:xfrm>
            <a:off x="232844" y="77264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5"/>
          <a:srcRect l="14012" t="74606" b="10255"/>
          <a:stretch>
            <a:fillRect/>
          </a:stretch>
        </p:blipFill>
        <p:spPr>
          <a:xfrm>
            <a:off x="455441" y="6630051"/>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455441" y="6442757"/>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1441825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Divider Slide_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t="15168" b="33482"/>
          <a:stretch/>
        </p:blipFill>
        <p:spPr>
          <a:xfrm>
            <a:off x="0" y="-76200"/>
            <a:ext cx="9144000" cy="7043217"/>
          </a:xfrm>
          <a:prstGeom prst="rect">
            <a:avLst/>
          </a:prstGeom>
        </p:spPr>
      </p:pic>
      <p:sp>
        <p:nvSpPr>
          <p:cNvPr id="2" name="Title 1"/>
          <p:cNvSpPr>
            <a:spLocks noGrp="1"/>
          </p:cNvSpPr>
          <p:nvPr>
            <p:ph type="ctrTitle"/>
          </p:nvPr>
        </p:nvSpPr>
        <p:spPr>
          <a:xfrm>
            <a:off x="577901" y="4770641"/>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5"/>
          <a:srcRect l="14012" t="74606" b="10255"/>
          <a:stretch>
            <a:fillRect/>
          </a:stretch>
        </p:blipFill>
        <p:spPr>
          <a:xfrm>
            <a:off x="455441" y="6630051"/>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455441" y="6442757"/>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617885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descr="ucsb_mrl_id_final.png"/>
          <p:cNvPicPr>
            <a:picLocks noChangeAspect="1"/>
          </p:cNvPicPr>
          <p:nvPr/>
        </p:nvPicPr>
        <p:blipFill>
          <a:blip r:embed="rId2"/>
          <a:srcRect b="40968"/>
          <a:stretch>
            <a:fillRect/>
          </a:stretch>
        </p:blipFill>
        <p:spPr>
          <a:xfrm>
            <a:off x="703315" y="6359166"/>
            <a:ext cx="1445178" cy="369608"/>
          </a:xfrm>
          <a:prstGeom prst="rect">
            <a:avLst/>
          </a:prstGeom>
        </p:spPr>
      </p:pic>
      <p:pic>
        <p:nvPicPr>
          <p:cNvPr id="11" name="Picture 10" descr="ucsbwave_full.png"/>
          <p:cNvPicPr>
            <a:picLocks noChangeAspect="1"/>
          </p:cNvPicPr>
          <p:nvPr/>
        </p:nvPicPr>
        <p:blipFill>
          <a:blip r:embed="rId3"/>
          <a:stretch>
            <a:fillRect/>
          </a:stretch>
        </p:blipFill>
        <p:spPr>
          <a:xfrm>
            <a:off x="7803043" y="6454375"/>
            <a:ext cx="672672" cy="274397"/>
          </a:xfrm>
          <a:prstGeom prst="rect">
            <a:avLst/>
          </a:prstGeom>
        </p:spPr>
      </p:pic>
      <p:pic>
        <p:nvPicPr>
          <p:cNvPr id="12" name="Picture 11" descr="ucsb_mrl_id_final.png"/>
          <p:cNvPicPr>
            <a:picLocks noChangeAspect="1"/>
          </p:cNvPicPr>
          <p:nvPr/>
        </p:nvPicPr>
        <p:blipFill>
          <a:blip r:embed="rId2"/>
          <a:srcRect l="14012" t="74606" b="10255"/>
          <a:stretch>
            <a:fillRect/>
          </a:stretch>
        </p:blipFill>
        <p:spPr>
          <a:xfrm>
            <a:off x="2290245" y="6558389"/>
            <a:ext cx="2743200" cy="209249"/>
          </a:xfrm>
          <a:prstGeom prst="rect">
            <a:avLst/>
          </a:prstGeom>
        </p:spPr>
      </p:pic>
      <p:pic>
        <p:nvPicPr>
          <p:cNvPr id="8" name="Picture 7" descr="blue_arrows.png"/>
          <p:cNvPicPr>
            <a:picLocks noChangeAspect="1"/>
          </p:cNvPicPr>
          <p:nvPr/>
        </p:nvPicPr>
        <p:blipFill>
          <a:blip r:embed="rId4"/>
          <a:srcRect b="7794"/>
          <a:stretch>
            <a:fillRect/>
          </a:stretch>
        </p:blipFill>
        <p:spPr>
          <a:xfrm>
            <a:off x="8231632" y="35670"/>
            <a:ext cx="978303" cy="6323496"/>
          </a:xfrm>
          <a:prstGeom prst="rect">
            <a:avLst/>
          </a:prstGeom>
        </p:spPr>
      </p:pic>
      <p:sp>
        <p:nvSpPr>
          <p:cNvPr id="9" name="Rectangle 8"/>
          <p:cNvSpPr/>
          <p:nvPr/>
        </p:nvSpPr>
        <p:spPr>
          <a:xfrm>
            <a:off x="0" y="0"/>
            <a:ext cx="9144000" cy="1152287"/>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058524" y="6509055"/>
            <a:ext cx="923657" cy="309437"/>
          </a:xfrm>
        </p:spPr>
        <p:txBody>
          <a:bodyPr/>
          <a:lstStyle>
            <a:lvl1pPr algn="ctr">
              <a:defRPr sz="1000">
                <a:solidFill>
                  <a:schemeClr val="tx2"/>
                </a:solidFill>
                <a:latin typeface="Arial" pitchFamily="34" charset="0"/>
                <a:cs typeface="Arial" pitchFamily="34" charset="0"/>
              </a:defRPr>
            </a:lvl1pPr>
          </a:lstStyle>
          <a:p>
            <a:fld id="{95DAA3A5-85E3-4DCA-A7EF-4C99DD121A24}" type="slidenum">
              <a:rPr lang="en-US" smtClean="0"/>
              <a:t>‹#›</a:t>
            </a:fld>
            <a:endParaRPr lang="en-US"/>
          </a:p>
        </p:txBody>
      </p:sp>
      <p:sp>
        <p:nvSpPr>
          <p:cNvPr id="14" name="Rectangle 13"/>
          <p:cNvSpPr/>
          <p:nvPr/>
        </p:nvSpPr>
        <p:spPr>
          <a:xfrm>
            <a:off x="703315" y="1152288"/>
            <a:ext cx="7772400" cy="5073824"/>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03314" y="1529644"/>
            <a:ext cx="7615186" cy="4702112"/>
          </a:xfrm>
        </p:spPr>
        <p:txBody>
          <a:bodyPr/>
          <a:lstStyle>
            <a:lvl1pPr marL="0" indent="0">
              <a:buClr>
                <a:schemeClr val="accent1"/>
              </a:buClr>
              <a:buFont typeface="Wingdings" pitchFamily="2" charset="2"/>
              <a:buNone/>
              <a:tabLst/>
              <a:defRPr sz="2000">
                <a:solidFill>
                  <a:schemeClr val="tx1"/>
                </a:solidFill>
                <a:latin typeface="Arial" pitchFamily="34" charset="0"/>
                <a:cs typeface="Arial" pitchFamily="34" charset="0"/>
              </a:defRPr>
            </a:lvl1pPr>
            <a:lvl2pPr marL="228600" indent="-228600">
              <a:spcAft>
                <a:spcPts val="600"/>
              </a:spcAft>
              <a:buClr>
                <a:schemeClr val="accent1"/>
              </a:buClr>
              <a:buFont typeface="Wingdings" pitchFamily="2" charset="2"/>
              <a:buChar char="§"/>
              <a:defRPr sz="2000">
                <a:solidFill>
                  <a:schemeClr val="tx1"/>
                </a:solidFill>
                <a:latin typeface="Arial" pitchFamily="34" charset="0"/>
                <a:cs typeface="Arial" pitchFamily="34" charset="0"/>
              </a:defRPr>
            </a:lvl2pPr>
            <a:lvl3pPr marL="457200" indent="-228600">
              <a:spcBef>
                <a:spcPts val="800"/>
              </a:spcBef>
              <a:buClr>
                <a:schemeClr val="accent1"/>
              </a:buClr>
              <a:buFont typeface="Wingdings" pitchFamily="2" charset="2"/>
              <a:buChar char="§"/>
              <a:defRPr sz="1600">
                <a:solidFill>
                  <a:schemeClr val="tx1"/>
                </a:solidFill>
                <a:latin typeface="Arial" pitchFamily="34" charset="0"/>
                <a:cs typeface="Arial" pitchFamily="34" charset="0"/>
              </a:defRPr>
            </a:lvl3pPr>
            <a:lvl4pPr marL="685800" indent="-228600">
              <a:lnSpc>
                <a:spcPct val="120000"/>
              </a:lnSpc>
              <a:spcBef>
                <a:spcPts val="600"/>
              </a:spcBef>
              <a:buClr>
                <a:schemeClr val="accent1"/>
              </a:buClr>
              <a:buFont typeface="Arial" pitchFamily="34" charset="0"/>
              <a:buChar char="–"/>
              <a:defRPr sz="1600">
                <a:solidFill>
                  <a:schemeClr val="tx1"/>
                </a:solidFill>
                <a:latin typeface="Arial" pitchFamily="34" charset="0"/>
                <a:cs typeface="Arial" pitchFamily="34" charset="0"/>
              </a:defRPr>
            </a:lvl4pPr>
            <a:lvl5pPr marL="914400" indent="-228600">
              <a:buClr>
                <a:schemeClr val="accent1"/>
              </a:buClr>
              <a:buFont typeface="Wingdings" pitchFamily="2" charset="2"/>
              <a:buChar char="§"/>
              <a:defRPr sz="140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descr="ucsb_mrl_id_final.png"/>
          <p:cNvPicPr>
            <a:picLocks noChangeAspect="1"/>
          </p:cNvPicPr>
          <p:nvPr/>
        </p:nvPicPr>
        <p:blipFill>
          <a:blip r:embed="rId2"/>
          <a:srcRect b="40968"/>
          <a:stretch>
            <a:fillRect/>
          </a:stretch>
        </p:blipFill>
        <p:spPr>
          <a:xfrm>
            <a:off x="703315" y="6359166"/>
            <a:ext cx="1445178" cy="369608"/>
          </a:xfrm>
          <a:prstGeom prst="rect">
            <a:avLst/>
          </a:prstGeom>
        </p:spPr>
      </p:pic>
      <p:pic>
        <p:nvPicPr>
          <p:cNvPr id="9" name="Picture 8" descr="ucsbwave_full.png"/>
          <p:cNvPicPr>
            <a:picLocks noChangeAspect="1"/>
          </p:cNvPicPr>
          <p:nvPr/>
        </p:nvPicPr>
        <p:blipFill>
          <a:blip r:embed="rId3"/>
          <a:stretch>
            <a:fillRect/>
          </a:stretch>
        </p:blipFill>
        <p:spPr>
          <a:xfrm>
            <a:off x="7803043" y="6454375"/>
            <a:ext cx="672672" cy="274397"/>
          </a:xfrm>
          <a:prstGeom prst="rect">
            <a:avLst/>
          </a:prstGeom>
        </p:spPr>
      </p:pic>
      <p:pic>
        <p:nvPicPr>
          <p:cNvPr id="10" name="Picture 9" descr="ucsb_mrl_id_final.png"/>
          <p:cNvPicPr>
            <a:picLocks noChangeAspect="1"/>
          </p:cNvPicPr>
          <p:nvPr/>
        </p:nvPicPr>
        <p:blipFill>
          <a:blip r:embed="rId2"/>
          <a:srcRect l="14012" t="74606" b="10255"/>
          <a:stretch>
            <a:fillRect/>
          </a:stretch>
        </p:blipFill>
        <p:spPr>
          <a:xfrm>
            <a:off x="2290245" y="6558389"/>
            <a:ext cx="2743200" cy="209249"/>
          </a:xfrm>
          <a:prstGeom prst="rect">
            <a:avLst/>
          </a:prstGeom>
        </p:spPr>
      </p:pic>
      <p:pic>
        <p:nvPicPr>
          <p:cNvPr id="11" name="Picture 10" descr="blue_arrows.png"/>
          <p:cNvPicPr>
            <a:picLocks noChangeAspect="1"/>
          </p:cNvPicPr>
          <p:nvPr/>
        </p:nvPicPr>
        <p:blipFill>
          <a:blip r:embed="rId4"/>
          <a:srcRect b="7794"/>
          <a:stretch>
            <a:fillRect/>
          </a:stretch>
        </p:blipFill>
        <p:spPr>
          <a:xfrm>
            <a:off x="8231632" y="35670"/>
            <a:ext cx="978303" cy="6323496"/>
          </a:xfrm>
          <a:prstGeom prst="rect">
            <a:avLst/>
          </a:prstGeom>
        </p:spPr>
      </p:pic>
      <p:sp>
        <p:nvSpPr>
          <p:cNvPr id="12" name="Rectangle 11"/>
          <p:cNvSpPr/>
          <p:nvPr/>
        </p:nvSpPr>
        <p:spPr>
          <a:xfrm>
            <a:off x="0" y="0"/>
            <a:ext cx="9144000" cy="1152287"/>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12"/>
          </p:nvPr>
        </p:nvSpPr>
        <p:spPr>
          <a:xfrm>
            <a:off x="6058524" y="6509055"/>
            <a:ext cx="923657" cy="309437"/>
          </a:xfrm>
        </p:spPr>
        <p:txBody>
          <a:bodyPr/>
          <a:lstStyle>
            <a:lvl1pPr algn="ctr">
              <a:defRPr sz="1000">
                <a:solidFill>
                  <a:schemeClr val="tx2"/>
                </a:solidFill>
                <a:latin typeface="Arial" pitchFamily="34" charset="0"/>
                <a:cs typeface="Arial" pitchFamily="34" charset="0"/>
              </a:defRPr>
            </a:lvl1pPr>
          </a:lstStyle>
          <a:p>
            <a:fld id="{95DAA3A5-85E3-4DCA-A7EF-4C99DD121A24}" type="slidenum">
              <a:rPr lang="en-US" smtClean="0"/>
              <a:t>‹#›</a:t>
            </a:fld>
            <a:endParaRPr lang="en-US"/>
          </a:p>
        </p:txBody>
      </p:sp>
      <p:sp>
        <p:nvSpPr>
          <p:cNvPr id="14" name="Rectangle 13"/>
          <p:cNvSpPr/>
          <p:nvPr/>
        </p:nvSpPr>
        <p:spPr>
          <a:xfrm>
            <a:off x="703315" y="1152288"/>
            <a:ext cx="7772400" cy="5073824"/>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703314" y="1529642"/>
            <a:ext cx="5070424" cy="4707646"/>
          </a:xfrm>
        </p:spPr>
        <p:txBody>
          <a:bodyPr>
            <a:normAutofit/>
          </a:bodyPr>
          <a:lstStyle>
            <a:lvl1pPr>
              <a:defRPr sz="2000"/>
            </a:lvl1pPr>
            <a:lvl2pPr>
              <a:defRPr sz="2000"/>
            </a:lvl2pPr>
            <a:lvl3pPr>
              <a:defRPr sz="16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17" name="Picture Placeholder 16"/>
          <p:cNvSpPr>
            <a:spLocks noGrp="1"/>
          </p:cNvSpPr>
          <p:nvPr>
            <p:ph type="pic" sz="quarter" idx="13"/>
          </p:nvPr>
        </p:nvSpPr>
        <p:spPr>
          <a:xfrm>
            <a:off x="5773738" y="1638300"/>
            <a:ext cx="2703512" cy="3792538"/>
          </a:xfrm>
        </p:spPr>
        <p:txBody>
          <a:bodyPr/>
          <a:lstStyle/>
          <a:p>
            <a:r>
              <a:rPr lang="en-US" smtClean="0"/>
              <a:t>Click icon to add picture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8" name="Picture 7" descr="ucsb_mrl_id_final.png"/>
          <p:cNvPicPr>
            <a:picLocks noChangeAspect="1"/>
          </p:cNvPicPr>
          <p:nvPr/>
        </p:nvPicPr>
        <p:blipFill>
          <a:blip r:embed="rId2"/>
          <a:srcRect b="40968"/>
          <a:stretch>
            <a:fillRect/>
          </a:stretch>
        </p:blipFill>
        <p:spPr>
          <a:xfrm>
            <a:off x="703315" y="6359166"/>
            <a:ext cx="1445178" cy="369608"/>
          </a:xfrm>
          <a:prstGeom prst="rect">
            <a:avLst/>
          </a:prstGeom>
        </p:spPr>
      </p:pic>
      <p:pic>
        <p:nvPicPr>
          <p:cNvPr id="9" name="Picture 8" descr="ucsbwave_full.png"/>
          <p:cNvPicPr>
            <a:picLocks noChangeAspect="1"/>
          </p:cNvPicPr>
          <p:nvPr/>
        </p:nvPicPr>
        <p:blipFill>
          <a:blip r:embed="rId3"/>
          <a:stretch>
            <a:fillRect/>
          </a:stretch>
        </p:blipFill>
        <p:spPr>
          <a:xfrm>
            <a:off x="7803043" y="6454375"/>
            <a:ext cx="672672" cy="274397"/>
          </a:xfrm>
          <a:prstGeom prst="rect">
            <a:avLst/>
          </a:prstGeom>
        </p:spPr>
      </p:pic>
      <p:pic>
        <p:nvPicPr>
          <p:cNvPr id="10" name="Picture 9" descr="ucsb_mrl_id_final.png"/>
          <p:cNvPicPr>
            <a:picLocks noChangeAspect="1"/>
          </p:cNvPicPr>
          <p:nvPr/>
        </p:nvPicPr>
        <p:blipFill>
          <a:blip r:embed="rId2"/>
          <a:srcRect l="14012" t="74606" b="10255"/>
          <a:stretch>
            <a:fillRect/>
          </a:stretch>
        </p:blipFill>
        <p:spPr>
          <a:xfrm>
            <a:off x="2290245" y="6558389"/>
            <a:ext cx="2743200" cy="209249"/>
          </a:xfrm>
          <a:prstGeom prst="rect">
            <a:avLst/>
          </a:prstGeom>
        </p:spPr>
      </p:pic>
      <p:pic>
        <p:nvPicPr>
          <p:cNvPr id="11" name="Picture 10" descr="blue_arrows.png"/>
          <p:cNvPicPr>
            <a:picLocks noChangeAspect="1"/>
          </p:cNvPicPr>
          <p:nvPr/>
        </p:nvPicPr>
        <p:blipFill>
          <a:blip r:embed="rId4"/>
          <a:srcRect b="7794"/>
          <a:stretch>
            <a:fillRect/>
          </a:stretch>
        </p:blipFill>
        <p:spPr>
          <a:xfrm>
            <a:off x="8231632" y="35670"/>
            <a:ext cx="978303" cy="6323496"/>
          </a:xfrm>
          <a:prstGeom prst="rect">
            <a:avLst/>
          </a:prstGeom>
        </p:spPr>
      </p:pic>
      <p:sp>
        <p:nvSpPr>
          <p:cNvPr id="12" name="Rectangle 11"/>
          <p:cNvSpPr/>
          <p:nvPr/>
        </p:nvSpPr>
        <p:spPr>
          <a:xfrm>
            <a:off x="0" y="0"/>
            <a:ext cx="9144000" cy="1152287"/>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12"/>
          </p:nvPr>
        </p:nvSpPr>
        <p:spPr>
          <a:xfrm>
            <a:off x="6058524" y="6509055"/>
            <a:ext cx="923657" cy="309437"/>
          </a:xfrm>
        </p:spPr>
        <p:txBody>
          <a:bodyPr/>
          <a:lstStyle>
            <a:lvl1pPr algn="ctr">
              <a:defRPr sz="1000">
                <a:solidFill>
                  <a:schemeClr val="tx2"/>
                </a:solidFill>
                <a:latin typeface="Arial" pitchFamily="34" charset="0"/>
                <a:cs typeface="Arial" pitchFamily="34" charset="0"/>
              </a:defRPr>
            </a:lvl1pPr>
          </a:lstStyle>
          <a:p>
            <a:fld id="{95DAA3A5-85E3-4DCA-A7EF-4C99DD121A24}" type="slidenum">
              <a:rPr lang="en-US" smtClean="0"/>
              <a:t>‹#›</a:t>
            </a:fld>
            <a:endParaRPr lang="en-US"/>
          </a:p>
        </p:txBody>
      </p:sp>
      <p:sp>
        <p:nvSpPr>
          <p:cNvPr id="14" name="Rectangle 13"/>
          <p:cNvSpPr/>
          <p:nvPr/>
        </p:nvSpPr>
        <p:spPr>
          <a:xfrm>
            <a:off x="703315" y="1152288"/>
            <a:ext cx="7772400" cy="5073824"/>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411538" y="1529642"/>
            <a:ext cx="4906962" cy="4707646"/>
          </a:xfrm>
        </p:spPr>
        <p:txBody>
          <a:bodyPr>
            <a:normAutofit/>
          </a:bodyPr>
          <a:lstStyle>
            <a:lvl1pPr>
              <a:defRPr sz="2000"/>
            </a:lvl1pPr>
            <a:lvl2pPr>
              <a:defRPr sz="2000"/>
            </a:lvl2pPr>
            <a:lvl3pPr>
              <a:defRPr sz="16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17" name="Picture Placeholder 16"/>
          <p:cNvSpPr>
            <a:spLocks noGrp="1"/>
          </p:cNvSpPr>
          <p:nvPr>
            <p:ph type="pic" sz="quarter" idx="13"/>
          </p:nvPr>
        </p:nvSpPr>
        <p:spPr>
          <a:xfrm>
            <a:off x="703314" y="1638300"/>
            <a:ext cx="2703512" cy="3792538"/>
          </a:xfrm>
        </p:spPr>
        <p:txBody>
          <a:bodyPr/>
          <a:lstStyle/>
          <a:p>
            <a:r>
              <a:rPr lang="en-US" smtClean="0"/>
              <a:t>Click icon to add picture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8" name="Picture 7" descr="ucsb_mrl_id_final.png"/>
          <p:cNvPicPr>
            <a:picLocks noChangeAspect="1"/>
          </p:cNvPicPr>
          <p:nvPr/>
        </p:nvPicPr>
        <p:blipFill>
          <a:blip r:embed="rId2"/>
          <a:srcRect b="40968"/>
          <a:stretch>
            <a:fillRect/>
          </a:stretch>
        </p:blipFill>
        <p:spPr>
          <a:xfrm>
            <a:off x="703315" y="6359166"/>
            <a:ext cx="1445178" cy="369608"/>
          </a:xfrm>
          <a:prstGeom prst="rect">
            <a:avLst/>
          </a:prstGeom>
        </p:spPr>
      </p:pic>
      <p:pic>
        <p:nvPicPr>
          <p:cNvPr id="9" name="Picture 8" descr="ucsbwave_full.png"/>
          <p:cNvPicPr>
            <a:picLocks noChangeAspect="1"/>
          </p:cNvPicPr>
          <p:nvPr/>
        </p:nvPicPr>
        <p:blipFill>
          <a:blip r:embed="rId3"/>
          <a:stretch>
            <a:fillRect/>
          </a:stretch>
        </p:blipFill>
        <p:spPr>
          <a:xfrm>
            <a:off x="7803043" y="6454375"/>
            <a:ext cx="672672" cy="274397"/>
          </a:xfrm>
          <a:prstGeom prst="rect">
            <a:avLst/>
          </a:prstGeom>
        </p:spPr>
      </p:pic>
      <p:pic>
        <p:nvPicPr>
          <p:cNvPr id="10" name="Picture 9" descr="ucsb_mrl_id_final.png"/>
          <p:cNvPicPr>
            <a:picLocks noChangeAspect="1"/>
          </p:cNvPicPr>
          <p:nvPr/>
        </p:nvPicPr>
        <p:blipFill>
          <a:blip r:embed="rId2"/>
          <a:srcRect l="14012" t="74606" b="10255"/>
          <a:stretch>
            <a:fillRect/>
          </a:stretch>
        </p:blipFill>
        <p:spPr>
          <a:xfrm>
            <a:off x="2290245" y="6558389"/>
            <a:ext cx="2743200" cy="209249"/>
          </a:xfrm>
          <a:prstGeom prst="rect">
            <a:avLst/>
          </a:prstGeom>
        </p:spPr>
      </p:pic>
      <p:pic>
        <p:nvPicPr>
          <p:cNvPr id="11" name="Picture 10" descr="blue_arrows.png"/>
          <p:cNvPicPr>
            <a:picLocks noChangeAspect="1"/>
          </p:cNvPicPr>
          <p:nvPr/>
        </p:nvPicPr>
        <p:blipFill>
          <a:blip r:embed="rId4"/>
          <a:srcRect b="7794"/>
          <a:stretch>
            <a:fillRect/>
          </a:stretch>
        </p:blipFill>
        <p:spPr>
          <a:xfrm>
            <a:off x="8231632" y="35670"/>
            <a:ext cx="978303" cy="6323496"/>
          </a:xfrm>
          <a:prstGeom prst="rect">
            <a:avLst/>
          </a:prstGeom>
        </p:spPr>
      </p:pic>
      <p:sp>
        <p:nvSpPr>
          <p:cNvPr id="12" name="Rectangle 11"/>
          <p:cNvSpPr/>
          <p:nvPr/>
        </p:nvSpPr>
        <p:spPr>
          <a:xfrm>
            <a:off x="0" y="0"/>
            <a:ext cx="9144000" cy="1152287"/>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12"/>
          </p:nvPr>
        </p:nvSpPr>
        <p:spPr>
          <a:xfrm>
            <a:off x="6058524" y="6509055"/>
            <a:ext cx="923657" cy="309437"/>
          </a:xfrm>
        </p:spPr>
        <p:txBody>
          <a:bodyPr/>
          <a:lstStyle>
            <a:lvl1pPr algn="ctr">
              <a:defRPr sz="1000">
                <a:solidFill>
                  <a:schemeClr val="tx2"/>
                </a:solidFill>
                <a:latin typeface="Arial" pitchFamily="34" charset="0"/>
                <a:cs typeface="Arial" pitchFamily="34" charset="0"/>
              </a:defRPr>
            </a:lvl1pPr>
          </a:lstStyle>
          <a:p>
            <a:fld id="{95DAA3A5-85E3-4DCA-A7EF-4C99DD121A24}" type="slidenum">
              <a:rPr lang="en-US" smtClean="0"/>
              <a:t>‹#›</a:t>
            </a:fld>
            <a:endParaRPr lang="en-US"/>
          </a:p>
        </p:txBody>
      </p:sp>
      <p:sp>
        <p:nvSpPr>
          <p:cNvPr id="14" name="Rectangle 13"/>
          <p:cNvSpPr/>
          <p:nvPr/>
        </p:nvSpPr>
        <p:spPr>
          <a:xfrm>
            <a:off x="703315" y="1152288"/>
            <a:ext cx="7772400" cy="5073824"/>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703314" y="1529642"/>
            <a:ext cx="3750153" cy="4707646"/>
          </a:xfrm>
        </p:spPr>
        <p:txBody>
          <a:bodyPr>
            <a:normAutofit/>
          </a:bodyPr>
          <a:lstStyle>
            <a:lvl1pPr>
              <a:defRPr sz="1800"/>
            </a:lvl1pPr>
            <a:lvl2pPr>
              <a:defRPr sz="18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16" name="Content Placeholder 2"/>
          <p:cNvSpPr>
            <a:spLocks noGrp="1"/>
          </p:cNvSpPr>
          <p:nvPr>
            <p:ph sz="half" idx="13"/>
          </p:nvPr>
        </p:nvSpPr>
        <p:spPr>
          <a:xfrm>
            <a:off x="4568347" y="1529642"/>
            <a:ext cx="3750153" cy="4707646"/>
          </a:xfrm>
        </p:spPr>
        <p:txBody>
          <a:bodyPr>
            <a:normAutofit/>
          </a:bodyPr>
          <a:lstStyle>
            <a:lvl1pPr>
              <a:defRPr sz="1800"/>
            </a:lvl1pPr>
            <a:lvl2pPr>
              <a:defRPr sz="1800"/>
            </a:lvl2pPr>
            <a:lvl3pPr>
              <a:defRPr sz="14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3" name="Rectangle 12"/>
          <p:cNvSpPr/>
          <p:nvPr/>
        </p:nvSpPr>
        <p:spPr>
          <a:xfrm>
            <a:off x="8174736" y="0"/>
            <a:ext cx="969264" cy="6858000"/>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4657" y="317486"/>
            <a:ext cx="8407503" cy="6245923"/>
          </a:xfrm>
          <a:prstGeom prst="rect">
            <a:avLst/>
          </a:prstGeom>
          <a:solidFill>
            <a:schemeClr val="bg1">
              <a:lumMod val="9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ucsb_mrl_id_final.png"/>
          <p:cNvPicPr>
            <a:picLocks noChangeAspect="1"/>
          </p:cNvPicPr>
          <p:nvPr/>
        </p:nvPicPr>
        <p:blipFill>
          <a:blip r:embed="rId2"/>
          <a:srcRect b="40968"/>
          <a:stretch>
            <a:fillRect/>
          </a:stretch>
        </p:blipFill>
        <p:spPr>
          <a:xfrm>
            <a:off x="735706" y="5703413"/>
            <a:ext cx="2374845" cy="607373"/>
          </a:xfrm>
          <a:prstGeom prst="rect">
            <a:avLst/>
          </a:prstGeom>
        </p:spPr>
      </p:pic>
      <p:pic>
        <p:nvPicPr>
          <p:cNvPr id="16" name="Picture 15" descr="ucsb_mrl_id_final.png"/>
          <p:cNvPicPr>
            <a:picLocks noChangeAspect="1"/>
          </p:cNvPicPr>
          <p:nvPr/>
        </p:nvPicPr>
        <p:blipFill>
          <a:blip r:embed="rId2"/>
          <a:srcRect t="59220" b="27923"/>
          <a:stretch>
            <a:fillRect/>
          </a:stretch>
        </p:blipFill>
        <p:spPr>
          <a:xfrm>
            <a:off x="3396586" y="6080302"/>
            <a:ext cx="4137648" cy="230484"/>
          </a:xfrm>
          <a:prstGeom prst="rect">
            <a:avLst/>
          </a:prstGeom>
        </p:spPr>
      </p:pic>
      <p:pic>
        <p:nvPicPr>
          <p:cNvPr id="1026" name="Picture 2" descr="\\psf\Host\Volumes\johbee\Documents\01_Freelance_Design\IDEA ENGINEERING\MRL\source\links\photos\cover_building.jpg"/>
          <p:cNvPicPr>
            <a:picLocks noChangeAspect="1" noChangeArrowheads="1"/>
          </p:cNvPicPr>
          <p:nvPr/>
        </p:nvPicPr>
        <p:blipFill>
          <a:blip r:embed="rId3" cstate="screen"/>
          <a:srcRect/>
          <a:stretch>
            <a:fillRect/>
          </a:stretch>
        </p:blipFill>
        <p:spPr bwMode="auto">
          <a:xfrm>
            <a:off x="711200" y="802217"/>
            <a:ext cx="7721599" cy="4628621"/>
          </a:xfrm>
          <a:prstGeom prst="rect">
            <a:avLst/>
          </a:prstGeom>
          <a:noFill/>
        </p:spPr>
      </p:pic>
      <p:pic>
        <p:nvPicPr>
          <p:cNvPr id="17" name="Picture 16" descr="white_arrows.png"/>
          <p:cNvPicPr>
            <a:picLocks noChangeAspect="1"/>
          </p:cNvPicPr>
          <p:nvPr/>
        </p:nvPicPr>
        <p:blipFill>
          <a:blip r:embed="rId4">
            <a:alphaModFix amt="60000"/>
          </a:blip>
          <a:srcRect t="545" b="-1471"/>
          <a:stretch>
            <a:fillRect/>
          </a:stretch>
        </p:blipFill>
        <p:spPr>
          <a:xfrm>
            <a:off x="8232640" y="25399"/>
            <a:ext cx="978303" cy="6921500"/>
          </a:xfrm>
          <a:prstGeom prst="rect">
            <a:avLst/>
          </a:prstGeom>
        </p:spPr>
      </p:pic>
      <p:sp>
        <p:nvSpPr>
          <p:cNvPr id="18" name="Rectangle 17"/>
          <p:cNvSpPr/>
          <p:nvPr/>
        </p:nvSpPr>
        <p:spPr>
          <a:xfrm>
            <a:off x="0" y="1"/>
            <a:ext cx="9144000" cy="800100"/>
          </a:xfrm>
          <a:prstGeom prst="rect">
            <a:avLst/>
          </a:prstGeom>
          <a:solidFill>
            <a:srgbClr val="E478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52955" y="141111"/>
            <a:ext cx="6683240" cy="523220"/>
          </a:xfrm>
          <a:prstGeom prst="rect">
            <a:avLst/>
          </a:prstGeom>
        </p:spPr>
        <p:txBody>
          <a:bodyPr wrap="none">
            <a:spAutoFit/>
          </a:bodyPr>
          <a:lstStyle/>
          <a:p>
            <a:pPr algn="ctr" defTabSz="457200" rtl="0" eaLnBrk="1" latinLnBrk="0" hangingPunct="1">
              <a:spcBef>
                <a:spcPct val="0"/>
              </a:spcBef>
              <a:buNone/>
            </a:pPr>
            <a:r>
              <a:rPr lang="en-US" sz="2800" i="1" kern="1200" dirty="0" smtClean="0">
                <a:solidFill>
                  <a:schemeClr val="bg1"/>
                </a:solidFill>
                <a:latin typeface="Arial" pitchFamily="34" charset="0"/>
                <a:ea typeface="+mj-ea"/>
                <a:cs typeface="Arial" pitchFamily="34" charset="0"/>
              </a:rPr>
              <a:t>The Innovation Engine for New Materials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_1">
    <p:spTree>
      <p:nvGrpSpPr>
        <p:cNvPr id="1" name=""/>
        <p:cNvGrpSpPr/>
        <p:nvPr/>
      </p:nvGrpSpPr>
      <p:grpSpPr>
        <a:xfrm>
          <a:off x="0" y="0"/>
          <a:ext cx="0" cy="0"/>
          <a:chOff x="0" y="0"/>
          <a:chExt cx="0" cy="0"/>
        </a:xfrm>
      </p:grpSpPr>
      <p:pic>
        <p:nvPicPr>
          <p:cNvPr id="2050" name="Picture 2" descr="\\psf\Host\Volumes\johbee\Documents\01_Freelance_Design\IDEA ENGINEERING\MRL\source\links\photos\divider_javier_lab.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ivider Slide_1">
    <p:spTree>
      <p:nvGrpSpPr>
        <p:cNvPr id="1" name=""/>
        <p:cNvGrpSpPr/>
        <p:nvPr/>
      </p:nvGrpSpPr>
      <p:grpSpPr>
        <a:xfrm>
          <a:off x="0" y="0"/>
          <a:ext cx="0" cy="0"/>
          <a:chOff x="0" y="0"/>
          <a:chExt cx="0" cy="0"/>
        </a:xfrm>
      </p:grpSpPr>
      <p:pic>
        <p:nvPicPr>
          <p:cNvPr id="3074" name="Picture 2" descr="\\psf\Host\Volumes\johbee\Documents\01_Freelance_Design\IDEA ENGINEERING\MRL\source\links\photos\divider_lab_beardedguy.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Divider Slide_1">
    <p:spTree>
      <p:nvGrpSpPr>
        <p:cNvPr id="1" name=""/>
        <p:cNvGrpSpPr/>
        <p:nvPr/>
      </p:nvGrpSpPr>
      <p:grpSpPr>
        <a:xfrm>
          <a:off x="0" y="0"/>
          <a:ext cx="0" cy="0"/>
          <a:chOff x="0" y="0"/>
          <a:chExt cx="0" cy="0"/>
        </a:xfrm>
      </p:grpSpPr>
      <p:pic>
        <p:nvPicPr>
          <p:cNvPr id="4098" name="Picture 2" descr="\\psf\Host\Volumes\johbee\Documents\01_Freelance_Design\IDEA ENGINEERING\MRL\source\links\photos\divider_spectro_lab.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Divider Slide_1">
    <p:spTree>
      <p:nvGrpSpPr>
        <p:cNvPr id="1" name=""/>
        <p:cNvGrpSpPr/>
        <p:nvPr/>
      </p:nvGrpSpPr>
      <p:grpSpPr>
        <a:xfrm>
          <a:off x="0" y="0"/>
          <a:ext cx="0" cy="0"/>
          <a:chOff x="0" y="0"/>
          <a:chExt cx="0" cy="0"/>
        </a:xfrm>
      </p:grpSpPr>
      <p:pic>
        <p:nvPicPr>
          <p:cNvPr id="5122" name="Picture 2" descr="\\psf\Host\Volumes\johbee\Documents\01_Freelance_Design\IDEA ENGINEERING\MRL\source\links\photos\divider_cmptr_clusters.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Divider Slide_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t="24325" b="24325"/>
          <a:stretch/>
        </p:blipFill>
        <p:spPr>
          <a:xfrm>
            <a:off x="0" y="-76200"/>
            <a:ext cx="9144000" cy="7043217"/>
          </a:xfrm>
          <a:prstGeom prst="rect">
            <a:avLst/>
          </a:prstGeom>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5"/>
          <a:srcRect l="14012" t="74606" b="10255"/>
          <a:stretch>
            <a:fillRect/>
          </a:stretch>
        </p:blipFill>
        <p:spPr>
          <a:xfrm>
            <a:off x="4833285" y="660838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122581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Divider Slide_1">
    <p:spTree>
      <p:nvGrpSpPr>
        <p:cNvPr id="1" name=""/>
        <p:cNvGrpSpPr/>
        <p:nvPr/>
      </p:nvGrpSpPr>
      <p:grpSpPr>
        <a:xfrm>
          <a:off x="0" y="0"/>
          <a:ext cx="0" cy="0"/>
          <a:chOff x="0" y="0"/>
          <a:chExt cx="0" cy="0"/>
        </a:xfrm>
      </p:grpSpPr>
      <p:pic>
        <p:nvPicPr>
          <p:cNvPr id="6146" name="Picture 2" descr="\\psf\Host\Volumes\johbee\Documents\01_Freelance_Design\IDEA ENGINEERING\MRL\source\links\photos\divider_stemmer_lab.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3">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p:nvPicPr>
        <p:blipFill>
          <a:blip r:embed="rId4"/>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5"/>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Divider Slide_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8889" r="2222"/>
          <a:stretch/>
        </p:blipFill>
        <p:spPr>
          <a:xfrm>
            <a:off x="0" y="0"/>
            <a:ext cx="9144000" cy="6858000"/>
          </a:xfrm>
          <a:prstGeom prst="rect">
            <a:avLst/>
          </a:prstGeom>
        </p:spPr>
      </p:pic>
      <p:sp>
        <p:nvSpPr>
          <p:cNvPr id="2" name="Title 1"/>
          <p:cNvSpPr>
            <a:spLocks noGrp="1"/>
          </p:cNvSpPr>
          <p:nvPr>
            <p:ph type="ctrTitle"/>
          </p:nvPr>
        </p:nvSpPr>
        <p:spPr>
          <a:xfrm>
            <a:off x="384657" y="2873026"/>
            <a:ext cx="8379931" cy="800100"/>
          </a:xfrm>
          <a:prstGeom prst="rect">
            <a:avLst/>
          </a:prstGeom>
        </p:spPr>
        <p:txBody>
          <a:bodyPr>
            <a:normAutofit/>
          </a:bodyPr>
          <a:lstStyle>
            <a:lvl1pPr>
              <a:defRPr sz="4000">
                <a:effectLst>
                  <a:outerShdw blurRad="38100" dist="38100" dir="2700000" algn="tl">
                    <a:srgbClr val="000000">
                      <a:alpha val="43137"/>
                    </a:srgbClr>
                  </a:outerShdw>
                </a:effectLst>
              </a:defRPr>
            </a:lvl1pPr>
          </a:lstStyle>
          <a:p>
            <a:r>
              <a:rPr lang="en-US" smtClean="0"/>
              <a:t>Click to edit Master title style</a:t>
            </a:r>
            <a:endParaRPr lang="en-US" dirty="0"/>
          </a:p>
        </p:txBody>
      </p:sp>
      <p:pic>
        <p:nvPicPr>
          <p:cNvPr id="10" name="Picture 9" descr="white_arrows.png"/>
          <p:cNvPicPr>
            <a:picLocks noChangeAspect="1"/>
          </p:cNvPicPr>
          <p:nvPr/>
        </p:nvPicPr>
        <p:blipFill>
          <a:blip r:embed="rId4">
            <a:alphaModFix amt="70000"/>
          </a:blip>
          <a:srcRect t="-1230" b="-1471"/>
          <a:stretch>
            <a:fillRect/>
          </a:stretch>
        </p:blipFill>
        <p:spPr>
          <a:xfrm>
            <a:off x="8232640" y="-76200"/>
            <a:ext cx="978303" cy="7043217"/>
          </a:xfrm>
          <a:prstGeom prst="rect">
            <a:avLst/>
          </a:prstGeom>
        </p:spPr>
      </p:pic>
      <p:pic>
        <p:nvPicPr>
          <p:cNvPr id="11" name="Picture 10" descr="ucsb_mrl_id_final.png"/>
          <p:cNvPicPr>
            <a:picLocks noChangeAspect="1"/>
          </p:cNvPicPr>
          <p:nvPr userDrawn="1"/>
        </p:nvPicPr>
        <p:blipFill>
          <a:blip r:embed="rId5"/>
          <a:srcRect l="14012" t="74606" b="10255"/>
          <a:stretch>
            <a:fillRect/>
          </a:stretch>
        </p:blipFill>
        <p:spPr>
          <a:xfrm>
            <a:off x="232844" y="172517"/>
            <a:ext cx="3272355" cy="249613"/>
          </a:xfrm>
          <a:prstGeom prst="rect">
            <a:avLst/>
          </a:prstGeom>
          <a:effectLst>
            <a:outerShdw blurRad="50800" dist="38100" dir="2700000">
              <a:srgbClr val="000000">
                <a:alpha val="43000"/>
              </a:srgbClr>
            </a:outerShdw>
          </a:effectLst>
        </p:spPr>
      </p:pic>
      <p:pic>
        <p:nvPicPr>
          <p:cNvPr id="12" name="Picture 11" descr="name_white_green.png"/>
          <p:cNvPicPr>
            <a:picLocks noChangeAspect="1"/>
          </p:cNvPicPr>
          <p:nvPr/>
        </p:nvPicPr>
        <p:blipFill>
          <a:blip r:embed="rId6"/>
          <a:stretch>
            <a:fillRect/>
          </a:stretch>
        </p:blipFill>
        <p:spPr>
          <a:xfrm>
            <a:off x="4475351" y="6354569"/>
            <a:ext cx="3630289" cy="185934"/>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141788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3314" y="1529642"/>
            <a:ext cx="7615186" cy="47076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F3919-26BD-4453-84C8-C72EC14E1EE7}" type="datetimeFigureOut">
              <a:rPr lang="en-US" smtClean="0"/>
              <a:t>5/20/2013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AA3A5-85E3-4DCA-A7EF-4C99DD121A24}" type="slidenum">
              <a:rPr lang="en-US" smtClean="0"/>
              <a:t>‹#›</a:t>
            </a:fld>
            <a:endParaRPr lang="en-US"/>
          </a:p>
        </p:txBody>
      </p:sp>
      <p:sp>
        <p:nvSpPr>
          <p:cNvPr id="10" name="Title Placeholder 9"/>
          <p:cNvSpPr>
            <a:spLocks noGrp="1"/>
          </p:cNvSpPr>
          <p:nvPr>
            <p:ph type="title"/>
          </p:nvPr>
        </p:nvSpPr>
        <p:spPr>
          <a:xfrm>
            <a:off x="703314" y="39508"/>
            <a:ext cx="7773936" cy="111277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ctr" defTabSz="457200" rtl="0" eaLnBrk="1" latinLnBrk="0" hangingPunct="1">
        <a:spcBef>
          <a:spcPct val="0"/>
        </a:spcBef>
        <a:buNone/>
        <a:defRPr sz="3200" i="1" kern="1200">
          <a:solidFill>
            <a:schemeClr val="bg1"/>
          </a:solidFill>
          <a:latin typeface="Arial" pitchFamily="34" charset="0"/>
          <a:ea typeface="+mj-ea"/>
          <a:cs typeface="Arial" pitchFamily="34" charset="0"/>
        </a:defRPr>
      </a:lvl1pPr>
    </p:titleStyle>
    <p:bodyStyle>
      <a:lvl1pPr marL="0" indent="0" algn="l" defTabSz="457200" rtl="0" eaLnBrk="1" latinLnBrk="0" hangingPunct="1">
        <a:spcBef>
          <a:spcPct val="20000"/>
        </a:spcBef>
        <a:buClr>
          <a:schemeClr val="accent1"/>
        </a:buClr>
        <a:buFont typeface="Wingdings" pitchFamily="2" charset="2"/>
        <a:buNone/>
        <a:defRPr lang="en-US" sz="2000" kern="1200" dirty="0" smtClean="0">
          <a:solidFill>
            <a:schemeClr val="tx1"/>
          </a:solidFill>
          <a:latin typeface="Arial" pitchFamily="34" charset="0"/>
          <a:ea typeface="+mn-ea"/>
          <a:cs typeface="Arial" pitchFamily="34" charset="0"/>
        </a:defRPr>
      </a:lvl1pPr>
      <a:lvl2pPr marL="231775" indent="-231775" algn="l" defTabSz="457200" rtl="0" eaLnBrk="1" latinLnBrk="0" hangingPunct="1">
        <a:spcBef>
          <a:spcPct val="20000"/>
        </a:spcBef>
        <a:buClr>
          <a:schemeClr val="accent1"/>
        </a:buClr>
        <a:buFont typeface="Wingdings" pitchFamily="2" charset="2"/>
        <a:buChar char="§"/>
        <a:defRPr lang="en-US" sz="2000" kern="1200" dirty="0" smtClean="0">
          <a:solidFill>
            <a:schemeClr val="tx1"/>
          </a:solidFill>
          <a:latin typeface="Arial" pitchFamily="34" charset="0"/>
          <a:ea typeface="+mn-ea"/>
          <a:cs typeface="Arial" pitchFamily="34" charset="0"/>
        </a:defRPr>
      </a:lvl2pPr>
      <a:lvl3pPr marL="458788" indent="-228600" algn="l" defTabSz="457200" rtl="0" eaLnBrk="1" latinLnBrk="0" hangingPunct="1">
        <a:spcBef>
          <a:spcPct val="20000"/>
        </a:spcBef>
        <a:buClr>
          <a:schemeClr val="accent1"/>
        </a:buClr>
        <a:buFont typeface="Wingdings" pitchFamily="2" charset="2"/>
        <a:buChar char="§"/>
        <a:defRPr lang="en-US" sz="1600" kern="1200" dirty="0" smtClean="0">
          <a:solidFill>
            <a:schemeClr val="tx1"/>
          </a:solidFill>
          <a:latin typeface="Arial" pitchFamily="34" charset="0"/>
          <a:ea typeface="+mn-ea"/>
          <a:cs typeface="Arial" pitchFamily="34" charset="0"/>
        </a:defRPr>
      </a:lvl3pPr>
      <a:lvl4pPr marL="690563" indent="-228600" algn="l" defTabSz="457200" rtl="0" eaLnBrk="1" latinLnBrk="0" hangingPunct="1">
        <a:spcBef>
          <a:spcPct val="20000"/>
        </a:spcBef>
        <a:buClr>
          <a:schemeClr val="accent1"/>
        </a:buClr>
        <a:buFont typeface="Arial" pitchFamily="34" charset="0"/>
        <a:buChar char="–"/>
        <a:defRPr lang="en-US" sz="1600" kern="1200" dirty="0" smtClean="0">
          <a:solidFill>
            <a:schemeClr val="tx1"/>
          </a:solidFill>
          <a:latin typeface="Arial" pitchFamily="34" charset="0"/>
          <a:ea typeface="+mn-ea"/>
          <a:cs typeface="Arial" pitchFamily="34" charset="0"/>
        </a:defRPr>
      </a:lvl4pPr>
      <a:lvl5pPr marL="915988" indent="-228600" algn="l" defTabSz="457200" rtl="0" eaLnBrk="1" latinLnBrk="0" hangingPunct="1">
        <a:spcBef>
          <a:spcPct val="20000"/>
        </a:spcBef>
        <a:buClr>
          <a:schemeClr val="accent1"/>
        </a:buClr>
        <a:buFont typeface="Wingdings" pitchFamily="2" charset="2"/>
        <a:buChar char="§"/>
        <a:defRPr lang="en-US" sz="1400" kern="1200" dirty="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Materials Research</a:t>
            </a:r>
            <a:r>
              <a:rPr lang="en-US" dirty="0" smtClean="0"/>
              <a:t> Facilities Network</a:t>
            </a:r>
            <a:endParaRPr lang="en-US" dirty="0"/>
          </a:p>
        </p:txBody>
      </p:sp>
      <p:sp>
        <p:nvSpPr>
          <p:cNvPr id="5" name="TextBox 4"/>
          <p:cNvSpPr txBox="1"/>
          <p:nvPr/>
        </p:nvSpPr>
        <p:spPr>
          <a:xfrm>
            <a:off x="4267200" y="6248400"/>
            <a:ext cx="4343400" cy="307777"/>
          </a:xfrm>
          <a:prstGeom prst="rect">
            <a:avLst/>
          </a:prstGeom>
          <a:noFill/>
        </p:spPr>
        <p:txBody>
          <a:bodyPr wrap="square" rtlCol="0">
            <a:spAutoFit/>
          </a:bodyPr>
          <a:lstStyle/>
          <a:p>
            <a:r>
              <a:rPr lang="en-US" sz="1400" b="1" dirty="0" smtClean="0">
                <a:solidFill>
                  <a:schemeClr val="accent1"/>
                </a:solidFill>
                <a:latin typeface="+mj-lt"/>
              </a:rPr>
              <a:t>Your Partner for Materials Characterization</a:t>
            </a:r>
            <a:endParaRPr lang="en-US" sz="1400" b="1" dirty="0">
              <a:solidFill>
                <a:schemeClr val="accent1"/>
              </a:solidFill>
              <a:latin typeface="+mj-lt"/>
            </a:endParaRPr>
          </a:p>
        </p:txBody>
      </p:sp>
    </p:spTree>
    <p:extLst>
      <p:ext uri="{BB962C8B-B14F-4D97-AF65-F5344CB8AC3E}">
        <p14:creationId xmlns:p14="http://schemas.microsoft.com/office/powerpoint/2010/main" val="278882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5800" y="1295400"/>
            <a:ext cx="7543800" cy="5412709"/>
          </a:xfrm>
        </p:spPr>
      </p:pic>
      <p:sp>
        <p:nvSpPr>
          <p:cNvPr id="3" name="Title 2"/>
          <p:cNvSpPr>
            <a:spLocks noGrp="1"/>
          </p:cNvSpPr>
          <p:nvPr>
            <p:ph type="title"/>
          </p:nvPr>
        </p:nvSpPr>
        <p:spPr>
          <a:xfrm>
            <a:off x="703314" y="39509"/>
            <a:ext cx="7773936" cy="874892"/>
          </a:xfrm>
        </p:spPr>
        <p:txBody>
          <a:bodyPr>
            <a:normAutofit fontScale="90000"/>
          </a:bodyPr>
          <a:lstStyle/>
          <a:p>
            <a:r>
              <a:rPr lang="en-US" dirty="0" smtClean="0"/>
              <a:t>Facilities Operation Manager - Northwestern</a:t>
            </a:r>
            <a:endParaRPr lang="en-US" dirty="0"/>
          </a:p>
        </p:txBody>
      </p:sp>
      <p:sp>
        <p:nvSpPr>
          <p:cNvPr id="2" name="Content Placeholder 1"/>
          <p:cNvSpPr>
            <a:spLocks noGrp="1"/>
          </p:cNvSpPr>
          <p:nvPr>
            <p:ph sz="half" idx="13"/>
          </p:nvPr>
        </p:nvSpPr>
        <p:spPr/>
        <p:txBody>
          <a:bodyPr/>
          <a:lstStyle/>
          <a:p>
            <a:endParaRPr lang="en-US"/>
          </a:p>
        </p:txBody>
      </p:sp>
      <p:sp>
        <p:nvSpPr>
          <p:cNvPr id="7" name="TextBox 6"/>
          <p:cNvSpPr txBox="1"/>
          <p:nvPr/>
        </p:nvSpPr>
        <p:spPr>
          <a:xfrm>
            <a:off x="914401" y="5867400"/>
            <a:ext cx="7086600" cy="803297"/>
          </a:xfrm>
          <a:prstGeom prst="rect">
            <a:avLst/>
          </a:prstGeom>
          <a:solidFill>
            <a:srgbClr val="00B0F0"/>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sz="2400" b="1" dirty="0" smtClean="0"/>
              <a:t>Best practices – significant increase in MRL productivity</a:t>
            </a:r>
            <a:endParaRPr lang="en-US" sz="2400" b="1" dirty="0"/>
          </a:p>
        </p:txBody>
      </p:sp>
    </p:spTree>
    <p:extLst>
      <p:ext uri="{BB962C8B-B14F-4D97-AF65-F5344CB8AC3E}">
        <p14:creationId xmlns:p14="http://schemas.microsoft.com/office/powerpoint/2010/main" val="277970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15186" cy="4702112"/>
          </a:xfrm>
        </p:spPr>
        <p:txBody>
          <a:bodyPr/>
          <a:lstStyle/>
          <a:p>
            <a:pPr marL="342900" indent="-342900">
              <a:buFont typeface="Arial" pitchFamily="34" charset="0"/>
              <a:buChar char="•"/>
            </a:pPr>
            <a:r>
              <a:rPr lang="en-US" dirty="0" smtClean="0"/>
              <a:t>Promote MRFN.org to non-MRSEC graduate, undergraduate, and minority-serving programs via email campaign.</a:t>
            </a:r>
          </a:p>
          <a:p>
            <a:pPr marL="342900" indent="-342900">
              <a:buFont typeface="Arial" pitchFamily="34" charset="0"/>
              <a:buChar char="•"/>
            </a:pPr>
            <a:endParaRPr lang="en-US" dirty="0"/>
          </a:p>
          <a:p>
            <a:pPr marL="342900" indent="-342900">
              <a:buFont typeface="Arial" pitchFamily="34" charset="0"/>
              <a:buChar char="•"/>
            </a:pPr>
            <a:r>
              <a:rPr lang="en-US" dirty="0" smtClean="0"/>
              <a:t>Enhance website capabilities for networking and information-sharing among technical staff at member SEFs</a:t>
            </a:r>
          </a:p>
          <a:p>
            <a:pPr marL="800100" lvl="2" indent="-342900">
              <a:buFont typeface="Arial" pitchFamily="34" charset="0"/>
              <a:buChar char="•"/>
            </a:pPr>
            <a:r>
              <a:rPr lang="en-US" dirty="0" smtClean="0"/>
              <a:t>Pending additional funding for site development</a:t>
            </a:r>
          </a:p>
          <a:p>
            <a:pPr marL="800100" lvl="2" indent="-342900">
              <a:buFont typeface="Arial" pitchFamily="34" charset="0"/>
              <a:buChar char="•"/>
            </a:pPr>
            <a:r>
              <a:rPr lang="en-US" dirty="0" smtClean="0"/>
              <a:t>Request guidance from NSF &amp; member centers on desired next steps</a:t>
            </a:r>
          </a:p>
          <a:p>
            <a:pPr marL="342900" indent="-342900">
              <a:buFont typeface="Arial" pitchFamily="34" charset="0"/>
              <a:buChar char="•"/>
            </a:pPr>
            <a:endParaRPr lang="en-US" dirty="0"/>
          </a:p>
          <a:p>
            <a:pPr marL="342900" indent="-342900">
              <a:buFont typeface="Arial" pitchFamily="34" charset="0"/>
              <a:buChar char="•"/>
            </a:pPr>
            <a:r>
              <a:rPr lang="en-US" dirty="0" smtClean="0"/>
              <a:t>Continue curating/polishing content on MRFN.org instrument database, soliciting news items from member centers, etc</a:t>
            </a:r>
            <a:r>
              <a:rPr lang="en-US" dirty="0" smtClean="0"/>
              <a:t>.</a:t>
            </a:r>
          </a:p>
          <a:p>
            <a:pPr marL="342900" indent="-342900">
              <a:buFont typeface="Arial" pitchFamily="34" charset="0"/>
              <a:buChar char="•"/>
            </a:pPr>
            <a:endParaRPr lang="en-US" dirty="0"/>
          </a:p>
          <a:p>
            <a:pPr marL="342900" indent="-342900">
              <a:buFont typeface="Arial" pitchFamily="34" charset="0"/>
              <a:buChar char="•"/>
            </a:pPr>
            <a:r>
              <a:rPr lang="en-US" dirty="0" smtClean="0"/>
              <a:t>Better usage feedback – annual statistics would benefit everyone</a:t>
            </a:r>
            <a:endParaRPr lang="en-US" dirty="0" smtClean="0"/>
          </a:p>
          <a:p>
            <a:pPr marL="342900" indent="-342900">
              <a:buFont typeface="Arial" pitchFamily="34" charset="0"/>
              <a:buChar char="•"/>
            </a:pPr>
            <a:endParaRPr lang="en-US" dirty="0"/>
          </a:p>
        </p:txBody>
      </p:sp>
      <p:sp>
        <p:nvSpPr>
          <p:cNvPr id="3" name="Title 2"/>
          <p:cNvSpPr>
            <a:spLocks noGrp="1"/>
          </p:cNvSpPr>
          <p:nvPr>
            <p:ph type="title"/>
          </p:nvPr>
        </p:nvSpPr>
        <p:spPr/>
        <p:txBody>
          <a:bodyPr/>
          <a:lstStyle/>
          <a:p>
            <a:r>
              <a:rPr lang="en-US" dirty="0" smtClean="0"/>
              <a:t>MRFN.org Next Steps</a:t>
            </a:r>
            <a:endParaRPr lang="en-US" dirty="0"/>
          </a:p>
        </p:txBody>
      </p:sp>
    </p:spTree>
    <p:extLst>
      <p:ext uri="{BB962C8B-B14F-4D97-AF65-F5344CB8AC3E}">
        <p14:creationId xmlns:p14="http://schemas.microsoft.com/office/powerpoint/2010/main" val="765631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47800" y="1295400"/>
            <a:ext cx="6154737" cy="4965256"/>
          </a:xfrm>
        </p:spPr>
      </p:pic>
      <p:sp>
        <p:nvSpPr>
          <p:cNvPr id="3" name="Title 2"/>
          <p:cNvSpPr>
            <a:spLocks noGrp="1"/>
          </p:cNvSpPr>
          <p:nvPr>
            <p:ph type="title"/>
          </p:nvPr>
        </p:nvSpPr>
        <p:spPr/>
        <p:txBody>
          <a:bodyPr/>
          <a:lstStyle/>
          <a:p>
            <a:r>
              <a:rPr lang="en-US" dirty="0" smtClean="0"/>
              <a:t>FOM Capabilities</a:t>
            </a:r>
            <a:endParaRPr lang="en-US" dirty="0"/>
          </a:p>
        </p:txBody>
      </p:sp>
    </p:spTree>
    <p:extLst>
      <p:ext uri="{BB962C8B-B14F-4D97-AF65-F5344CB8AC3E}">
        <p14:creationId xmlns:p14="http://schemas.microsoft.com/office/powerpoint/2010/main" val="2394721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074"/>
            <a:ext cx="8229600" cy="1143000"/>
          </a:xfrm>
        </p:spPr>
        <p:txBody>
          <a:bodyPr>
            <a:normAutofit/>
          </a:bodyPr>
          <a:lstStyle/>
          <a:p>
            <a:r>
              <a:rPr lang="en-US" dirty="0" smtClean="0">
                <a:solidFill>
                  <a:srgbClr val="FFFFFF"/>
                </a:solidFill>
              </a:rPr>
              <a:t>MRFN Virtual Lab Module: Year 3</a:t>
            </a:r>
            <a:endParaRPr lang="en-US" dirty="0">
              <a:solidFill>
                <a:srgbClr val="FFFFFF"/>
              </a:solidFill>
            </a:endParaRPr>
          </a:p>
        </p:txBody>
      </p:sp>
      <p:pic>
        <p:nvPicPr>
          <p:cNvPr id="1026" name="Picture 2" descr="C:\Users\Owner\Dropbox\MRFN\Photos\virtualsimslabexperience\P203000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2770" b="13660"/>
          <a:stretch/>
        </p:blipFill>
        <p:spPr bwMode="auto">
          <a:xfrm>
            <a:off x="2515778" y="2141322"/>
            <a:ext cx="4130030" cy="2964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1454" y="1336425"/>
            <a:ext cx="2957146" cy="6186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64008" tIns="32004" rIns="64008" bIns="32004" rtlCol="0">
            <a:spAutoFit/>
          </a:bodyPr>
          <a:lstStyle/>
          <a:p>
            <a:pPr algn="r"/>
            <a:r>
              <a:rPr lang="en-US" dirty="0" smtClean="0"/>
              <a:t>Remote Learning Modules for Undergraduate Education</a:t>
            </a:r>
            <a:endParaRPr lang="en-US" dirty="0"/>
          </a:p>
        </p:txBody>
      </p:sp>
      <p:sp>
        <p:nvSpPr>
          <p:cNvPr id="3" name="TextBox 2"/>
          <p:cNvSpPr txBox="1"/>
          <p:nvPr/>
        </p:nvSpPr>
        <p:spPr>
          <a:xfrm>
            <a:off x="958362" y="5105400"/>
            <a:ext cx="7244862" cy="1111073"/>
          </a:xfrm>
          <a:prstGeom prst="rect">
            <a:avLst/>
          </a:prstGeom>
          <a:noFill/>
        </p:spPr>
        <p:txBody>
          <a:bodyPr wrap="square" lIns="64008" tIns="32004" rIns="64008" bIns="32004" rtlCol="0">
            <a:spAutoFit/>
          </a:bodyPr>
          <a:lstStyle/>
          <a:p>
            <a:pPr algn="ctr"/>
            <a:r>
              <a:rPr lang="en-US" sz="1700" dirty="0"/>
              <a:t>Students prepare doped Silicon samples at </a:t>
            </a:r>
            <a:r>
              <a:rPr lang="en-US" sz="1700" dirty="0" err="1"/>
              <a:t>CalPoly</a:t>
            </a:r>
            <a:r>
              <a:rPr lang="en-US" sz="1700" dirty="0"/>
              <a:t> San Luis Obispo, and observe remotely while they are analyzed at the MRL via Secondary Ion Mass Spectroscopy by Dr. Tom Mates.</a:t>
            </a:r>
          </a:p>
          <a:p>
            <a:pPr algn="ctr"/>
            <a:r>
              <a:rPr lang="en-US" sz="1700" dirty="0">
                <a:solidFill>
                  <a:schemeClr val="tx2"/>
                </a:solidFill>
              </a:rPr>
              <a:t>Supported by the MRFN @ UCSB</a:t>
            </a:r>
          </a:p>
        </p:txBody>
      </p:sp>
      <p:sp>
        <p:nvSpPr>
          <p:cNvPr id="22" name="TextBox 21"/>
          <p:cNvSpPr txBox="1"/>
          <p:nvPr/>
        </p:nvSpPr>
        <p:spPr>
          <a:xfrm>
            <a:off x="5105400" y="1336425"/>
            <a:ext cx="2982058" cy="6186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64008" tIns="32004" rIns="64008" bIns="32004" rtlCol="0">
            <a:spAutoFit/>
          </a:bodyPr>
          <a:lstStyle/>
          <a:p>
            <a:r>
              <a:rPr lang="en-US" dirty="0" err="1" smtClean="0"/>
              <a:t>CalPoly</a:t>
            </a:r>
            <a:r>
              <a:rPr lang="en-US" dirty="0" smtClean="0"/>
              <a:t> SLO</a:t>
            </a:r>
            <a:br>
              <a:rPr lang="en-US" dirty="0" smtClean="0"/>
            </a:br>
            <a:r>
              <a:rPr lang="en-US" b="1" dirty="0" smtClean="0"/>
              <a:t>Virtual SIMS Lab Experience </a:t>
            </a:r>
            <a:endParaRPr lang="en-US" b="1" dirty="0"/>
          </a:p>
        </p:txBody>
      </p:sp>
    </p:spTree>
    <p:extLst>
      <p:ext uri="{BB962C8B-B14F-4D97-AF65-F5344CB8AC3E}">
        <p14:creationId xmlns:p14="http://schemas.microsoft.com/office/powerpoint/2010/main" val="3572282465"/>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xmlns:p14="http://schemas.microsoft.com/office/powerpoint/2010/main" spd="med" advClick="0" advTm="3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741"/>
            <a:ext cx="8229600" cy="1143000"/>
          </a:xfrm>
        </p:spPr>
        <p:txBody>
          <a:bodyPr>
            <a:normAutofit/>
          </a:bodyPr>
          <a:lstStyle/>
          <a:p>
            <a:r>
              <a:rPr lang="en-US" dirty="0" smtClean="0">
                <a:solidFill>
                  <a:srgbClr val="FFFFFF"/>
                </a:solidFill>
              </a:rPr>
              <a:t>Materials Research Facilities Network</a:t>
            </a:r>
            <a:endParaRPr lang="en-US" dirty="0">
              <a:solidFill>
                <a:srgbClr val="FFFFFF"/>
              </a:solidFill>
            </a:endParaRPr>
          </a:p>
        </p:txBody>
      </p:sp>
      <p:pic>
        <p:nvPicPr>
          <p:cNvPr id="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687" y="2858414"/>
            <a:ext cx="1499501" cy="14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extBox 20"/>
          <p:cNvSpPr txBox="1">
            <a:spLocks noChangeArrowheads="1"/>
          </p:cNvSpPr>
          <p:nvPr/>
        </p:nvSpPr>
        <p:spPr bwMode="auto">
          <a:xfrm>
            <a:off x="4883080" y="5030557"/>
            <a:ext cx="1948543" cy="684443"/>
          </a:xfrm>
          <a:prstGeom prst="roundRect">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wrap="square" lIns="64008" tIns="32004" rIns="64008" bIns="32004">
            <a:spAutoFit/>
          </a:bodyPr>
          <a:lstStyle/>
          <a:p>
            <a:pPr algn="ctr"/>
            <a:r>
              <a:rPr lang="en-US" dirty="0">
                <a:solidFill>
                  <a:srgbClr val="002060"/>
                </a:solidFill>
              </a:rPr>
              <a:t>Over </a:t>
            </a:r>
            <a:r>
              <a:rPr lang="en-US" b="1" dirty="0">
                <a:solidFill>
                  <a:srgbClr val="002060"/>
                </a:solidFill>
              </a:rPr>
              <a:t>7000</a:t>
            </a:r>
            <a:r>
              <a:rPr lang="en-US" dirty="0">
                <a:solidFill>
                  <a:srgbClr val="002060"/>
                </a:solidFill>
              </a:rPr>
              <a:t> Unique Users</a:t>
            </a:r>
          </a:p>
        </p:txBody>
      </p:sp>
      <p:sp>
        <p:nvSpPr>
          <p:cNvPr id="8" name="TextBox 18"/>
          <p:cNvSpPr txBox="1">
            <a:spLocks noChangeArrowheads="1"/>
          </p:cNvSpPr>
          <p:nvPr/>
        </p:nvSpPr>
        <p:spPr bwMode="auto">
          <a:xfrm>
            <a:off x="685799" y="1677757"/>
            <a:ext cx="1313705" cy="684443"/>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square" lIns="64008" tIns="32004" rIns="64008" bIns="32004">
            <a:spAutoFit/>
          </a:bodyPr>
          <a:lstStyle/>
          <a:p>
            <a:pPr algn="ctr"/>
            <a:r>
              <a:rPr lang="en-US" b="1" dirty="0">
                <a:solidFill>
                  <a:schemeClr val="tx1"/>
                </a:solidFill>
              </a:rPr>
              <a:t>Over 250 companies</a:t>
            </a:r>
          </a:p>
        </p:txBody>
      </p:sp>
      <p:sp>
        <p:nvSpPr>
          <p:cNvPr id="9" name="TextBox 8"/>
          <p:cNvSpPr txBox="1"/>
          <p:nvPr/>
        </p:nvSpPr>
        <p:spPr>
          <a:xfrm>
            <a:off x="1749243" y="5030557"/>
            <a:ext cx="2924576" cy="68444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lIns="64008" tIns="32004" rIns="64008" bIns="32004">
            <a:spAutoFit/>
          </a:bodyPr>
          <a:lstStyle/>
          <a:p>
            <a:pPr algn="ctr">
              <a:defRPr/>
            </a:pPr>
            <a:r>
              <a:rPr lang="en-US" b="1" dirty="0">
                <a:solidFill>
                  <a:srgbClr val="002060"/>
                </a:solidFill>
              </a:rPr>
              <a:t>Over 3000 Publications and Patents</a:t>
            </a:r>
          </a:p>
        </p:txBody>
      </p:sp>
      <p:sp>
        <p:nvSpPr>
          <p:cNvPr id="10" name="TextBox 9"/>
          <p:cNvSpPr txBox="1"/>
          <p:nvPr/>
        </p:nvSpPr>
        <p:spPr>
          <a:xfrm>
            <a:off x="5394432" y="2586394"/>
            <a:ext cx="1345004"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Graduate </a:t>
            </a:r>
          </a:p>
          <a:p>
            <a:pPr algn="ctr"/>
            <a:r>
              <a:rPr lang="en-US" b="1" dirty="0"/>
              <a:t>Students</a:t>
            </a:r>
          </a:p>
        </p:txBody>
      </p:sp>
      <p:sp>
        <p:nvSpPr>
          <p:cNvPr id="11" name="TextBox 10"/>
          <p:cNvSpPr txBox="1"/>
          <p:nvPr/>
        </p:nvSpPr>
        <p:spPr>
          <a:xfrm>
            <a:off x="5394431" y="1743569"/>
            <a:ext cx="1313896"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K-12</a:t>
            </a:r>
          </a:p>
          <a:p>
            <a:pPr algn="ctr"/>
            <a:r>
              <a:rPr lang="en-US" b="1" dirty="0"/>
              <a:t>Outreach</a:t>
            </a:r>
          </a:p>
        </p:txBody>
      </p:sp>
      <p:sp>
        <p:nvSpPr>
          <p:cNvPr id="12" name="TextBox 11"/>
          <p:cNvSpPr txBox="1"/>
          <p:nvPr/>
        </p:nvSpPr>
        <p:spPr>
          <a:xfrm>
            <a:off x="1491924" y="4179941"/>
            <a:ext cx="2047624"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Undergraduate </a:t>
            </a:r>
          </a:p>
          <a:p>
            <a:pPr algn="ctr"/>
            <a:r>
              <a:rPr lang="en-US" b="1" dirty="0"/>
              <a:t>Students</a:t>
            </a:r>
          </a:p>
        </p:txBody>
      </p:sp>
      <p:sp>
        <p:nvSpPr>
          <p:cNvPr id="13" name="TextBox 12"/>
          <p:cNvSpPr txBox="1"/>
          <p:nvPr/>
        </p:nvSpPr>
        <p:spPr>
          <a:xfrm>
            <a:off x="5394432" y="4168248"/>
            <a:ext cx="2169192"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Minority-serving</a:t>
            </a:r>
          </a:p>
          <a:p>
            <a:pPr algn="ctr"/>
            <a:r>
              <a:rPr lang="en-US" b="1" dirty="0"/>
              <a:t>Institutions</a:t>
            </a:r>
          </a:p>
        </p:txBody>
      </p:sp>
      <p:sp>
        <p:nvSpPr>
          <p:cNvPr id="14" name="TextBox 13"/>
          <p:cNvSpPr txBox="1"/>
          <p:nvPr/>
        </p:nvSpPr>
        <p:spPr>
          <a:xfrm>
            <a:off x="2286000" y="1752600"/>
            <a:ext cx="1253548"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Small</a:t>
            </a:r>
          </a:p>
          <a:p>
            <a:pPr algn="ctr"/>
            <a:r>
              <a:rPr lang="en-US" b="1" dirty="0"/>
              <a:t>Companies</a:t>
            </a:r>
          </a:p>
        </p:txBody>
      </p:sp>
      <p:sp>
        <p:nvSpPr>
          <p:cNvPr id="15" name="TextBox 14"/>
          <p:cNvSpPr txBox="1"/>
          <p:nvPr/>
        </p:nvSpPr>
        <p:spPr>
          <a:xfrm>
            <a:off x="1999504" y="2666172"/>
            <a:ext cx="1540044"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Large</a:t>
            </a:r>
          </a:p>
          <a:p>
            <a:pPr algn="ctr"/>
            <a:r>
              <a:rPr lang="en-US" b="1" dirty="0"/>
              <a:t>Companies</a:t>
            </a:r>
          </a:p>
        </p:txBody>
      </p:sp>
      <p:sp>
        <p:nvSpPr>
          <p:cNvPr id="16" name="TextBox 15"/>
          <p:cNvSpPr txBox="1"/>
          <p:nvPr/>
        </p:nvSpPr>
        <p:spPr>
          <a:xfrm>
            <a:off x="1821714" y="3444252"/>
            <a:ext cx="1717834"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National</a:t>
            </a:r>
          </a:p>
          <a:p>
            <a:pPr algn="ctr"/>
            <a:r>
              <a:rPr lang="en-US" b="1" dirty="0"/>
              <a:t>Laboratories</a:t>
            </a:r>
          </a:p>
        </p:txBody>
      </p:sp>
      <p:sp>
        <p:nvSpPr>
          <p:cNvPr id="17" name="TextBox 16"/>
          <p:cNvSpPr txBox="1"/>
          <p:nvPr/>
        </p:nvSpPr>
        <p:spPr>
          <a:xfrm>
            <a:off x="5392211" y="3361978"/>
            <a:ext cx="1981187" cy="618631"/>
          </a:xfrm>
          <a:prstGeom prst="rect">
            <a:avLst/>
          </a:prstGeom>
          <a:solidFill>
            <a:schemeClr val="tx2"/>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b="1" dirty="0"/>
              <a:t>Undergraduate</a:t>
            </a:r>
          </a:p>
          <a:p>
            <a:pPr algn="ctr"/>
            <a:r>
              <a:rPr lang="en-US" b="1" dirty="0"/>
              <a:t>Institutions</a:t>
            </a:r>
          </a:p>
        </p:txBody>
      </p:sp>
      <p:sp>
        <p:nvSpPr>
          <p:cNvPr id="18" name="TextBox 18"/>
          <p:cNvSpPr txBox="1">
            <a:spLocks noChangeArrowheads="1"/>
          </p:cNvSpPr>
          <p:nvPr/>
        </p:nvSpPr>
        <p:spPr bwMode="auto">
          <a:xfrm>
            <a:off x="6996680" y="1697640"/>
            <a:ext cx="1391182" cy="888754"/>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square" lIns="64008" tIns="32004" rIns="64008" bIns="32004">
            <a:spAutoFit/>
          </a:bodyPr>
          <a:lstStyle/>
          <a:p>
            <a:pPr algn="ctr"/>
            <a:r>
              <a:rPr lang="en-US" sz="1600" b="1" dirty="0">
                <a:solidFill>
                  <a:schemeClr val="tx1"/>
                </a:solidFill>
              </a:rPr>
              <a:t>Over 200 Universities and Colleges</a:t>
            </a:r>
          </a:p>
        </p:txBody>
      </p:sp>
      <p:sp>
        <p:nvSpPr>
          <p:cNvPr id="21" name="TextBox 20"/>
          <p:cNvSpPr txBox="1"/>
          <p:nvPr/>
        </p:nvSpPr>
        <p:spPr>
          <a:xfrm>
            <a:off x="3657600" y="1371600"/>
            <a:ext cx="1581722" cy="1295739"/>
          </a:xfrm>
          <a:prstGeom prst="rect">
            <a:avLst/>
          </a:prstGeom>
          <a:solidFill>
            <a:srgbClr val="00B0F0"/>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sz="2000" b="1" dirty="0" smtClean="0"/>
              <a:t>Shared Experimental Facilities at 25 MRSECs</a:t>
            </a:r>
            <a:endParaRPr lang="en-US" sz="2000" b="1" dirty="0"/>
          </a:p>
        </p:txBody>
      </p:sp>
      <p:sp>
        <p:nvSpPr>
          <p:cNvPr id="19" name="TextBox 18"/>
          <p:cNvSpPr txBox="1"/>
          <p:nvPr/>
        </p:nvSpPr>
        <p:spPr>
          <a:xfrm>
            <a:off x="1963469" y="5867400"/>
            <a:ext cx="4818331" cy="433965"/>
          </a:xfrm>
          <a:prstGeom prst="rect">
            <a:avLst/>
          </a:prstGeom>
          <a:solidFill>
            <a:srgbClr val="00B0F0"/>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64008" tIns="32004" rIns="64008" bIns="32004" rtlCol="0">
            <a:spAutoFit/>
          </a:bodyPr>
          <a:lstStyle/>
          <a:p>
            <a:pPr algn="ctr"/>
            <a:r>
              <a:rPr lang="en-US" sz="2400" b="1" dirty="0" smtClean="0"/>
              <a:t>Expansion to PREM centers in 2014</a:t>
            </a:r>
            <a:endParaRPr lang="en-US" sz="2400" b="1" dirty="0"/>
          </a:p>
        </p:txBody>
      </p:sp>
    </p:spTree>
    <p:extLst>
      <p:ext uri="{BB962C8B-B14F-4D97-AF65-F5344CB8AC3E}">
        <p14:creationId xmlns:p14="http://schemas.microsoft.com/office/powerpoint/2010/main" val="3791230538"/>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xmlns:p14="http://schemas.microsoft.com/office/powerpoint/2010/mai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MRFN.org</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41" t="56863" r="4730" b="10560"/>
          <a:stretch/>
        </p:blipFill>
        <p:spPr bwMode="auto">
          <a:xfrm>
            <a:off x="1066800" y="1219200"/>
            <a:ext cx="745548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627" t="59249" r="5462" b="4510"/>
          <a:stretch/>
        </p:blipFill>
        <p:spPr bwMode="auto">
          <a:xfrm>
            <a:off x="1066800" y="4953000"/>
            <a:ext cx="7455489" cy="421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17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t>One of 3 in the world:</a:t>
            </a:r>
          </a:p>
          <a:p>
            <a:pPr lvl="1"/>
            <a:r>
              <a:rPr lang="en-US" dirty="0" smtClean="0"/>
              <a:t>Non-invasive imaging of interiors and exteriors</a:t>
            </a:r>
          </a:p>
          <a:p>
            <a:pPr lvl="1"/>
            <a:r>
              <a:rPr lang="en-US" dirty="0" smtClean="0"/>
              <a:t>Diffusion of molecules/ions in solids and solutions, </a:t>
            </a:r>
          </a:p>
          <a:p>
            <a:pPr lvl="1"/>
            <a:r>
              <a:rPr lang="en-US" dirty="0" smtClean="0"/>
              <a:t>Fluid and soft material flow and rheology</a:t>
            </a:r>
          </a:p>
          <a:p>
            <a:pPr lvl="1"/>
            <a:r>
              <a:rPr lang="en-US" dirty="0" smtClean="0"/>
              <a:t>Low and elevated temperatures</a:t>
            </a:r>
          </a:p>
          <a:p>
            <a:pPr marL="0" lvl="1" indent="0">
              <a:buNone/>
            </a:pPr>
            <a:endParaRPr lang="en-US" dirty="0"/>
          </a:p>
          <a:p>
            <a:pPr marL="0" lvl="1" indent="0">
              <a:buNone/>
            </a:pPr>
            <a:r>
              <a:rPr lang="en-US" dirty="0" smtClean="0"/>
              <a:t>Sept, 2012: Half-Day Mini-Symposium</a:t>
            </a:r>
          </a:p>
          <a:p>
            <a:pPr marL="227013" lvl="2" indent="0">
              <a:buNone/>
            </a:pPr>
            <a:r>
              <a:rPr lang="en-US" dirty="0" smtClean="0"/>
              <a:t>Introduced the instrument to the campus community; 40+ attendees from 6 departments</a:t>
            </a:r>
          </a:p>
          <a:p>
            <a:pPr marL="227013" lvl="2" indent="0">
              <a:buNone/>
            </a:pPr>
            <a:r>
              <a:rPr lang="en-US" dirty="0" smtClean="0"/>
              <a:t>Guests from 5 external institutions, incl. Montana State, Leibniz Institute, and Technical University Munich</a:t>
            </a:r>
          </a:p>
          <a:p>
            <a:endParaRPr lang="en-US" dirty="0"/>
          </a:p>
        </p:txBody>
      </p:sp>
      <p:sp>
        <p:nvSpPr>
          <p:cNvPr id="3" name="Title 2"/>
          <p:cNvSpPr>
            <a:spLocks noGrp="1"/>
          </p:cNvSpPr>
          <p:nvPr>
            <p:ph type="title"/>
          </p:nvPr>
        </p:nvSpPr>
        <p:spPr/>
        <p:txBody>
          <a:bodyPr/>
          <a:lstStyle/>
          <a:p>
            <a:r>
              <a:rPr lang="en-US" dirty="0"/>
              <a:t>300MHz SWB MRI, Rheology, Diffusion, and Solid-state NMR</a:t>
            </a:r>
          </a:p>
        </p:txBody>
      </p:sp>
      <p:pic>
        <p:nvPicPr>
          <p:cNvPr id="6" name="Picture Placeholder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3239" r="34700" b="3239"/>
          <a:stretch/>
        </p:blipFill>
        <p:spPr>
          <a:xfrm>
            <a:off x="6096000" y="1752600"/>
            <a:ext cx="1765397" cy="3792538"/>
          </a:xfrm>
        </p:spPr>
      </p:pic>
    </p:spTree>
    <p:extLst>
      <p:ext uri="{BB962C8B-B14F-4D97-AF65-F5344CB8AC3E}">
        <p14:creationId xmlns:p14="http://schemas.microsoft.com/office/powerpoint/2010/main" val="1520262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524000"/>
            <a:ext cx="7696200" cy="5006912"/>
          </a:xfrm>
        </p:spPr>
        <p:txBody>
          <a:bodyPr>
            <a:normAutofit/>
          </a:bodyPr>
          <a:lstStyle/>
          <a:p>
            <a:r>
              <a:rPr lang="en-US" sz="2400" dirty="0">
                <a:solidFill>
                  <a:schemeClr val="tx2"/>
                </a:solidFill>
              </a:rPr>
              <a:t>White House Office of Science and Technology </a:t>
            </a:r>
            <a:r>
              <a:rPr lang="en-US" sz="2400" dirty="0" smtClean="0">
                <a:solidFill>
                  <a:schemeClr val="tx2"/>
                </a:solidFill>
              </a:rPr>
              <a:t>Policy</a:t>
            </a:r>
            <a:endParaRPr lang="en-US" sz="2400" dirty="0" smtClean="0">
              <a:solidFill>
                <a:schemeClr val="tx2"/>
              </a:solidFill>
            </a:endParaRPr>
          </a:p>
          <a:p>
            <a:pPr marL="342900" indent="-342900">
              <a:spcBef>
                <a:spcPts val="1800"/>
              </a:spcBef>
              <a:buFont typeface="Arial" pitchFamily="34" charset="0"/>
              <a:buChar char="•"/>
            </a:pPr>
            <a:r>
              <a:rPr lang="en-US" sz="2400" dirty="0" smtClean="0">
                <a:solidFill>
                  <a:schemeClr val="tx2"/>
                </a:solidFill>
              </a:rPr>
              <a:t>Improved </a:t>
            </a:r>
            <a:r>
              <a:rPr lang="en-US" sz="2400" dirty="0">
                <a:solidFill>
                  <a:schemeClr val="tx2"/>
                </a:solidFill>
              </a:rPr>
              <a:t>access to scientific instrumentation as a means to jump start </a:t>
            </a:r>
            <a:r>
              <a:rPr lang="en-US" sz="2400" dirty="0" smtClean="0">
                <a:solidFill>
                  <a:schemeClr val="tx2"/>
                </a:solidFill>
              </a:rPr>
              <a:t>innovation</a:t>
            </a:r>
          </a:p>
          <a:p>
            <a:pPr marL="342900" indent="-342900">
              <a:spcBef>
                <a:spcPts val="1800"/>
              </a:spcBef>
              <a:buFont typeface="Arial" pitchFamily="34" charset="0"/>
              <a:buChar char="•"/>
            </a:pPr>
            <a:r>
              <a:rPr lang="en-US" sz="2400" dirty="0" smtClean="0">
                <a:solidFill>
                  <a:schemeClr val="tx2"/>
                </a:solidFill>
              </a:rPr>
              <a:t>Critical component </a:t>
            </a:r>
            <a:r>
              <a:rPr lang="en-US" sz="2400" dirty="0">
                <a:solidFill>
                  <a:schemeClr val="tx2"/>
                </a:solidFill>
              </a:rPr>
              <a:t>of the materials innovation infrastructure that needs to be built up for MGI to </a:t>
            </a:r>
            <a:r>
              <a:rPr lang="en-US" sz="2400" dirty="0" smtClean="0">
                <a:solidFill>
                  <a:schemeClr val="tx2"/>
                </a:solidFill>
              </a:rPr>
              <a:t>succeed</a:t>
            </a:r>
          </a:p>
          <a:p>
            <a:pPr marL="342900" indent="-342900">
              <a:spcBef>
                <a:spcPts val="1800"/>
              </a:spcBef>
              <a:buFont typeface="Arial" pitchFamily="34" charset="0"/>
              <a:buChar char="•"/>
            </a:pPr>
            <a:r>
              <a:rPr lang="en-US" sz="2400" dirty="0" smtClean="0">
                <a:solidFill>
                  <a:schemeClr val="tx2"/>
                </a:solidFill>
              </a:rPr>
              <a:t>Resource </a:t>
            </a:r>
            <a:r>
              <a:rPr lang="en-US" sz="2400" dirty="0">
                <a:solidFill>
                  <a:schemeClr val="tx2"/>
                </a:solidFill>
              </a:rPr>
              <a:t>for </a:t>
            </a:r>
            <a:r>
              <a:rPr lang="en-US" sz="2400" dirty="0" smtClean="0">
                <a:solidFill>
                  <a:schemeClr val="tx2"/>
                </a:solidFill>
              </a:rPr>
              <a:t>entrepreneurs, particularly </a:t>
            </a:r>
            <a:r>
              <a:rPr lang="en-US" sz="2400" dirty="0">
                <a:solidFill>
                  <a:schemeClr val="tx2"/>
                </a:solidFill>
              </a:rPr>
              <a:t>startups and small </a:t>
            </a:r>
            <a:r>
              <a:rPr lang="en-US" sz="2400" dirty="0" smtClean="0">
                <a:solidFill>
                  <a:schemeClr val="tx2"/>
                </a:solidFill>
              </a:rPr>
              <a:t>businesses</a:t>
            </a:r>
            <a:endParaRPr lang="en-US" sz="3200" dirty="0" smtClean="0"/>
          </a:p>
          <a:p>
            <a:pPr marL="342900" indent="-342900">
              <a:buFont typeface="Arial" pitchFamily="34" charset="0"/>
              <a:buChar char="•"/>
            </a:pPr>
            <a:endParaRPr lang="en-US" sz="3200" dirty="0"/>
          </a:p>
        </p:txBody>
      </p:sp>
      <p:sp>
        <p:nvSpPr>
          <p:cNvPr id="5" name="Title 4"/>
          <p:cNvSpPr>
            <a:spLocks noGrp="1"/>
          </p:cNvSpPr>
          <p:nvPr>
            <p:ph type="title"/>
          </p:nvPr>
        </p:nvSpPr>
        <p:spPr/>
        <p:txBody>
          <a:bodyPr/>
          <a:lstStyle/>
          <a:p>
            <a:r>
              <a:rPr lang="en-US" dirty="0" smtClean="0"/>
              <a:t>MRFN: WHY???</a:t>
            </a:r>
            <a:endParaRPr lang="en-US" dirty="0"/>
          </a:p>
        </p:txBody>
      </p:sp>
    </p:spTree>
    <p:extLst>
      <p:ext uri="{BB962C8B-B14F-4D97-AF65-F5344CB8AC3E}">
        <p14:creationId xmlns:p14="http://schemas.microsoft.com/office/powerpoint/2010/main" val="1051420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371600"/>
            <a:ext cx="7696200" cy="5006912"/>
          </a:xfrm>
        </p:spPr>
        <p:txBody>
          <a:bodyPr>
            <a:normAutofit/>
          </a:bodyPr>
          <a:lstStyle/>
          <a:p>
            <a:r>
              <a:rPr lang="en-US" sz="2400" b="1" dirty="0" smtClean="0"/>
              <a:t>Peer-to-peer rental - The </a:t>
            </a:r>
            <a:r>
              <a:rPr lang="en-US" sz="2400" b="1" dirty="0"/>
              <a:t>rise of the sharing </a:t>
            </a:r>
            <a:r>
              <a:rPr lang="en-US" sz="2400" b="1" dirty="0" smtClean="0"/>
              <a:t>economy - On </a:t>
            </a:r>
            <a:r>
              <a:rPr lang="en-US" sz="2400" b="1" dirty="0"/>
              <a:t>the internet, everything is for hire</a:t>
            </a:r>
          </a:p>
          <a:p>
            <a:endParaRPr lang="en-US" sz="2400" dirty="0" smtClean="0"/>
          </a:p>
          <a:p>
            <a:r>
              <a:rPr lang="en-US" sz="2400" dirty="0" smtClean="0"/>
              <a:t>Mar 9th 2013  The Economist</a:t>
            </a:r>
            <a:endParaRPr lang="en-US" sz="3200" dirty="0"/>
          </a:p>
        </p:txBody>
      </p:sp>
      <p:sp>
        <p:nvSpPr>
          <p:cNvPr id="2" name="Title 1"/>
          <p:cNvSpPr>
            <a:spLocks noGrp="1"/>
          </p:cNvSpPr>
          <p:nvPr>
            <p:ph type="title"/>
          </p:nvPr>
        </p:nvSpPr>
        <p:spPr/>
        <p:txBody>
          <a:bodyPr/>
          <a:lstStyle/>
          <a:p>
            <a:endParaRPr lang="en-US"/>
          </a:p>
        </p:txBody>
      </p:sp>
      <p:sp>
        <p:nvSpPr>
          <p:cNvPr id="7" name="Title 4"/>
          <p:cNvSpPr txBox="1">
            <a:spLocks/>
          </p:cNvSpPr>
          <p:nvPr/>
        </p:nvSpPr>
        <p:spPr>
          <a:xfrm>
            <a:off x="855714" y="30221"/>
            <a:ext cx="7773936" cy="11127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i="1" kern="1200">
                <a:solidFill>
                  <a:schemeClr val="bg1"/>
                </a:solidFill>
                <a:latin typeface="Arial" pitchFamily="34" charset="0"/>
                <a:ea typeface="+mj-ea"/>
                <a:cs typeface="Arial" pitchFamily="34" charset="0"/>
              </a:defRPr>
            </a:lvl1pPr>
          </a:lstStyle>
          <a:p>
            <a:r>
              <a:rPr lang="en-US" smtClean="0"/>
              <a:t>MRFN: Sharing Experimental Facilities </a:t>
            </a:r>
            <a:br>
              <a:rPr lang="en-US" smtClean="0"/>
            </a:br>
            <a:r>
              <a:rPr lang="en-US" smtClean="0"/>
              <a:t>Effectively and Efficiently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3124200"/>
            <a:ext cx="56673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165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524000"/>
            <a:ext cx="7696200" cy="5006912"/>
          </a:xfrm>
        </p:spPr>
        <p:txBody>
          <a:bodyPr>
            <a:normAutofit/>
          </a:bodyPr>
          <a:lstStyle/>
          <a:p>
            <a:r>
              <a:rPr lang="en-US" sz="2400" dirty="0" smtClean="0">
                <a:solidFill>
                  <a:schemeClr val="tx2"/>
                </a:solidFill>
              </a:rPr>
              <a:t>“Collaborative Consumption” – as a group can we</a:t>
            </a:r>
            <a:endParaRPr lang="en-US" sz="2400" dirty="0" smtClean="0">
              <a:solidFill>
                <a:schemeClr val="tx2"/>
              </a:solidFill>
            </a:endParaRPr>
          </a:p>
          <a:p>
            <a:pPr marL="342900" indent="-342900">
              <a:spcBef>
                <a:spcPts val="1800"/>
              </a:spcBef>
              <a:buFont typeface="Arial" pitchFamily="34" charset="0"/>
              <a:buChar char="•"/>
            </a:pPr>
            <a:r>
              <a:rPr lang="en-US" sz="2400" dirty="0" smtClean="0">
                <a:solidFill>
                  <a:schemeClr val="tx2"/>
                </a:solidFill>
              </a:rPr>
              <a:t>Increase </a:t>
            </a:r>
            <a:r>
              <a:rPr lang="en-US" sz="2400" dirty="0">
                <a:solidFill>
                  <a:schemeClr val="tx2"/>
                </a:solidFill>
              </a:rPr>
              <a:t>transparency- What are the procedures for accessing each site/facility/instrument? What is the cost? Does IP remain with the user or does the university retain some or all </a:t>
            </a:r>
            <a:r>
              <a:rPr lang="en-US" sz="2400" dirty="0" smtClean="0">
                <a:solidFill>
                  <a:schemeClr val="tx2"/>
                </a:solidFill>
              </a:rPr>
              <a:t>rights?</a:t>
            </a:r>
            <a:endParaRPr lang="en-US" sz="2400" dirty="0">
              <a:solidFill>
                <a:schemeClr val="tx2"/>
              </a:solidFill>
            </a:endParaRPr>
          </a:p>
          <a:p>
            <a:pPr marL="342900" indent="-342900">
              <a:spcBef>
                <a:spcPts val="1800"/>
              </a:spcBef>
              <a:buFont typeface="Arial" pitchFamily="34" charset="0"/>
              <a:buChar char="•"/>
            </a:pPr>
            <a:r>
              <a:rPr lang="en-US" sz="2400" dirty="0" smtClean="0">
                <a:solidFill>
                  <a:schemeClr val="tx2"/>
                </a:solidFill>
              </a:rPr>
              <a:t>Friendliness </a:t>
            </a:r>
            <a:r>
              <a:rPr lang="en-US" sz="2400" dirty="0">
                <a:solidFill>
                  <a:schemeClr val="tx2"/>
                </a:solidFill>
              </a:rPr>
              <a:t>to startups- Are there policies that could be put into place to encourage and support startups and small </a:t>
            </a:r>
            <a:r>
              <a:rPr lang="en-US" sz="2400" dirty="0" smtClean="0">
                <a:solidFill>
                  <a:schemeClr val="tx2"/>
                </a:solidFill>
              </a:rPr>
              <a:t>businesses?</a:t>
            </a:r>
          </a:p>
          <a:p>
            <a:pPr marL="342900" indent="-342900">
              <a:spcBef>
                <a:spcPts val="1800"/>
              </a:spcBef>
              <a:buFont typeface="Arial" pitchFamily="34" charset="0"/>
              <a:buChar char="•"/>
            </a:pPr>
            <a:r>
              <a:rPr lang="en-US" sz="2400" b="1" dirty="0" smtClean="0">
                <a:solidFill>
                  <a:schemeClr val="tx2"/>
                </a:solidFill>
              </a:rPr>
              <a:t>Need to track usage more effectively!!!</a:t>
            </a:r>
          </a:p>
          <a:p>
            <a:pPr>
              <a:spcBef>
                <a:spcPts val="1800"/>
              </a:spcBef>
            </a:pPr>
            <a:r>
              <a:rPr lang="en-US" sz="2400" dirty="0" smtClean="0">
                <a:solidFill>
                  <a:schemeClr val="tx2"/>
                </a:solidFill>
              </a:rPr>
              <a:t> </a:t>
            </a:r>
            <a:endParaRPr lang="en-US" sz="3200" dirty="0"/>
          </a:p>
        </p:txBody>
      </p:sp>
      <p:sp>
        <p:nvSpPr>
          <p:cNvPr id="2" name="Title 1"/>
          <p:cNvSpPr>
            <a:spLocks noGrp="1"/>
          </p:cNvSpPr>
          <p:nvPr>
            <p:ph type="title"/>
          </p:nvPr>
        </p:nvSpPr>
        <p:spPr/>
        <p:txBody>
          <a:bodyPr/>
          <a:lstStyle/>
          <a:p>
            <a:endParaRPr lang="en-US"/>
          </a:p>
        </p:txBody>
      </p:sp>
      <p:sp>
        <p:nvSpPr>
          <p:cNvPr id="7" name="Title 4"/>
          <p:cNvSpPr txBox="1">
            <a:spLocks/>
          </p:cNvSpPr>
          <p:nvPr/>
        </p:nvSpPr>
        <p:spPr>
          <a:xfrm>
            <a:off x="855714" y="30221"/>
            <a:ext cx="7773936" cy="11127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i="1" kern="1200">
                <a:solidFill>
                  <a:schemeClr val="bg1"/>
                </a:solidFill>
                <a:latin typeface="Arial" pitchFamily="34" charset="0"/>
                <a:ea typeface="+mj-ea"/>
                <a:cs typeface="Arial" pitchFamily="34" charset="0"/>
              </a:defRPr>
            </a:lvl1pPr>
          </a:lstStyle>
          <a:p>
            <a:r>
              <a:rPr lang="en-US" smtClean="0"/>
              <a:t>MRFN: Sharing Experimental Facilities </a:t>
            </a:r>
            <a:br>
              <a:rPr lang="en-US" smtClean="0"/>
            </a:br>
            <a:r>
              <a:rPr lang="en-US" smtClean="0"/>
              <a:t>Effectively and Efficiently</a:t>
            </a:r>
            <a:endParaRPr lang="en-US" dirty="0"/>
          </a:p>
        </p:txBody>
      </p:sp>
    </p:spTree>
    <p:extLst>
      <p:ext uri="{BB962C8B-B14F-4D97-AF65-F5344CB8AC3E}">
        <p14:creationId xmlns:p14="http://schemas.microsoft.com/office/powerpoint/2010/main" val="2941701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15186" cy="4702112"/>
          </a:xfrm>
        </p:spPr>
        <p:txBody>
          <a:bodyPr/>
          <a:lstStyle/>
          <a:p>
            <a:pPr marL="342900" indent="-342900">
              <a:buFont typeface="Arial" pitchFamily="34" charset="0"/>
              <a:buChar char="•"/>
            </a:pPr>
            <a:r>
              <a:rPr lang="en-US" dirty="0" smtClean="0"/>
              <a:t>Promote MRFN.org to non-MRSEC graduate, undergraduate, and minority-serving programs via email campaign.</a:t>
            </a:r>
          </a:p>
          <a:p>
            <a:pPr marL="342900" indent="-342900">
              <a:buFont typeface="Arial" pitchFamily="34" charset="0"/>
              <a:buChar char="•"/>
            </a:pPr>
            <a:endParaRPr lang="en-US" dirty="0"/>
          </a:p>
        </p:txBody>
      </p:sp>
      <p:sp>
        <p:nvSpPr>
          <p:cNvPr id="3" name="Title 2"/>
          <p:cNvSpPr>
            <a:spLocks noGrp="1"/>
          </p:cNvSpPr>
          <p:nvPr>
            <p:ph type="title"/>
          </p:nvPr>
        </p:nvSpPr>
        <p:spPr/>
        <p:txBody>
          <a:bodyPr/>
          <a:lstStyle/>
          <a:p>
            <a:r>
              <a:rPr lang="en-US" dirty="0" smtClean="0"/>
              <a:t>MRFN.org Next Steps</a:t>
            </a:r>
            <a:endParaRPr lang="en-US" dirty="0"/>
          </a:p>
        </p:txBody>
      </p:sp>
    </p:spTree>
    <p:extLst>
      <p:ext uri="{BB962C8B-B14F-4D97-AF65-F5344CB8AC3E}">
        <p14:creationId xmlns:p14="http://schemas.microsoft.com/office/powerpoint/2010/main" val="609676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15186" cy="4702112"/>
          </a:xfrm>
        </p:spPr>
        <p:txBody>
          <a:bodyPr/>
          <a:lstStyle/>
          <a:p>
            <a:pPr marL="342900" indent="-342900">
              <a:buFont typeface="Arial" pitchFamily="34" charset="0"/>
              <a:buChar char="•"/>
            </a:pPr>
            <a:r>
              <a:rPr lang="en-US" dirty="0" smtClean="0"/>
              <a:t>Promote MRFN.org to non-MRSEC graduate, undergraduate, and minority-serving programs via email campaign.</a:t>
            </a:r>
          </a:p>
          <a:p>
            <a:pPr marL="342900" indent="-342900">
              <a:buFont typeface="Arial" pitchFamily="34" charset="0"/>
              <a:buChar char="•"/>
            </a:pPr>
            <a:endParaRPr lang="en-US" dirty="0"/>
          </a:p>
          <a:p>
            <a:pPr marL="342900" indent="-342900">
              <a:buFont typeface="Arial" pitchFamily="34" charset="0"/>
              <a:buChar char="•"/>
            </a:pPr>
            <a:r>
              <a:rPr lang="en-US" dirty="0" smtClean="0"/>
              <a:t>Enhance website capabilities for networking and information-sharing among technical staff at member SEFs</a:t>
            </a:r>
          </a:p>
          <a:p>
            <a:pPr marL="800100" lvl="2" indent="-342900">
              <a:buFont typeface="Arial" pitchFamily="34" charset="0"/>
              <a:buChar char="•"/>
            </a:pPr>
            <a:r>
              <a:rPr lang="en-US" dirty="0" smtClean="0"/>
              <a:t>Pending additional funding for site development</a:t>
            </a:r>
          </a:p>
          <a:p>
            <a:pPr marL="800100" lvl="2" indent="-342900">
              <a:buFont typeface="Arial" pitchFamily="34" charset="0"/>
              <a:buChar char="•"/>
            </a:pPr>
            <a:r>
              <a:rPr lang="en-US" dirty="0" smtClean="0"/>
              <a:t>Request guidance from NSF &amp; member centers on desired next steps</a:t>
            </a:r>
          </a:p>
          <a:p>
            <a:pPr marL="342900" indent="-342900">
              <a:buFont typeface="Arial" pitchFamily="34" charset="0"/>
              <a:buChar char="•"/>
            </a:pPr>
            <a:endParaRPr lang="en-US" dirty="0"/>
          </a:p>
        </p:txBody>
      </p:sp>
      <p:sp>
        <p:nvSpPr>
          <p:cNvPr id="3" name="Title 2"/>
          <p:cNvSpPr>
            <a:spLocks noGrp="1"/>
          </p:cNvSpPr>
          <p:nvPr>
            <p:ph type="title"/>
          </p:nvPr>
        </p:nvSpPr>
        <p:spPr/>
        <p:txBody>
          <a:bodyPr/>
          <a:lstStyle/>
          <a:p>
            <a:r>
              <a:rPr lang="en-US" dirty="0" smtClean="0"/>
              <a:t>MRFN.org Next Steps</a:t>
            </a:r>
            <a:endParaRPr lang="en-US" dirty="0"/>
          </a:p>
        </p:txBody>
      </p:sp>
    </p:spTree>
    <p:extLst>
      <p:ext uri="{BB962C8B-B14F-4D97-AF65-F5344CB8AC3E}">
        <p14:creationId xmlns:p14="http://schemas.microsoft.com/office/powerpoint/2010/main" val="582294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MRL Template 2">
  <a:themeElements>
    <a:clrScheme name="MRL">
      <a:dk1>
        <a:sysClr val="windowText" lastClr="000000"/>
      </a:dk1>
      <a:lt1>
        <a:sysClr val="window" lastClr="FFFFFF"/>
      </a:lt1>
      <a:dk2>
        <a:srgbClr val="005CAA"/>
      </a:dk2>
      <a:lt2>
        <a:srgbClr val="C8DCE4"/>
      </a:lt2>
      <a:accent1>
        <a:srgbClr val="E47823"/>
      </a:accent1>
      <a:accent2>
        <a:srgbClr val="6DC067"/>
      </a:accent2>
      <a:accent3>
        <a:srgbClr val="005CAA"/>
      </a:accent3>
      <a:accent4>
        <a:srgbClr val="C8DCE4"/>
      </a:accent4>
      <a:accent5>
        <a:srgbClr val="F2F2F2"/>
      </a:accent5>
      <a:accent6>
        <a:srgbClr val="E3E39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MRL Template 2</Template>
  <TotalTime>10064</TotalTime>
  <Words>712</Words>
  <Application>Microsoft Office PowerPoint</Application>
  <PresentationFormat>On-screen Show (4:3)</PresentationFormat>
  <Paragraphs>86</Paragraphs>
  <Slides>13</Slides>
  <Notes>7</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MRL Template 2</vt:lpstr>
      <vt:lpstr>Materials Research Facilities Network</vt:lpstr>
      <vt:lpstr>Materials Research Facilities Network</vt:lpstr>
      <vt:lpstr>MRFN.org</vt:lpstr>
      <vt:lpstr>300MHz SWB MRI, Rheology, Diffusion, and Solid-state NMR</vt:lpstr>
      <vt:lpstr>MRFN: WHY???</vt:lpstr>
      <vt:lpstr>PowerPoint Presentation</vt:lpstr>
      <vt:lpstr>PowerPoint Presentation</vt:lpstr>
      <vt:lpstr>MRFN.org Next Steps</vt:lpstr>
      <vt:lpstr>MRFN.org Next Steps</vt:lpstr>
      <vt:lpstr>Facilities Operation Manager - Northwestern</vt:lpstr>
      <vt:lpstr>MRFN.org Next Steps</vt:lpstr>
      <vt:lpstr>FOM Capabilities</vt:lpstr>
      <vt:lpstr>MRFN Virtual Lab Module: Year 3</vt:lpstr>
    </vt:vector>
  </TitlesOfParts>
  <Company>UCSB MRL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Amorette Getty</dc:creator>
  <cp:lastModifiedBy>Craig Hawker</cp:lastModifiedBy>
  <cp:revision>55</cp:revision>
  <dcterms:created xsi:type="dcterms:W3CDTF">2013-02-06T17:32:16Z</dcterms:created>
  <dcterms:modified xsi:type="dcterms:W3CDTF">2013-05-21T15:56:44Z</dcterms:modified>
</cp:coreProperties>
</file>