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2"/>
  </p:notesMasterIdLst>
  <p:handoutMasterIdLst>
    <p:handoutMasterId r:id="rId23"/>
  </p:handoutMasterIdLst>
  <p:sldIdLst>
    <p:sldId id="323" r:id="rId2"/>
    <p:sldId id="477" r:id="rId3"/>
    <p:sldId id="480" r:id="rId4"/>
    <p:sldId id="258" r:id="rId5"/>
    <p:sldId id="448" r:id="rId6"/>
    <p:sldId id="435" r:id="rId7"/>
    <p:sldId id="437" r:id="rId8"/>
    <p:sldId id="481" r:id="rId9"/>
    <p:sldId id="476" r:id="rId10"/>
    <p:sldId id="1362" r:id="rId11"/>
    <p:sldId id="1347" r:id="rId12"/>
    <p:sldId id="1350" r:id="rId13"/>
    <p:sldId id="1348" r:id="rId14"/>
    <p:sldId id="1349" r:id="rId15"/>
    <p:sldId id="1352" r:id="rId16"/>
    <p:sldId id="284" r:id="rId17"/>
    <p:sldId id="1360" r:id="rId18"/>
    <p:sldId id="479" r:id="rId19"/>
    <p:sldId id="1355" r:id="rId20"/>
    <p:sldId id="1364"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66FF"/>
    <a:srgbClr val="006B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4643" autoAdjust="0"/>
  </p:normalViewPr>
  <p:slideViewPr>
    <p:cSldViewPr>
      <p:cViewPr varScale="1">
        <p:scale>
          <a:sx n="110" d="100"/>
          <a:sy n="110" d="100"/>
        </p:scale>
        <p:origin x="2240" y="176"/>
      </p:cViewPr>
      <p:guideLst>
        <p:guide orient="horz" pos="2160"/>
        <p:guide pos="2880"/>
      </p:guideLst>
    </p:cSldViewPr>
  </p:slideViewPr>
  <p:outlineViewPr>
    <p:cViewPr>
      <p:scale>
        <a:sx n="33" d="100"/>
        <a:sy n="33" d="100"/>
      </p:scale>
      <p:origin x="0" y="2406"/>
    </p:cViewPr>
  </p:outlin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Volumes\dmrpub\PROGRAMS\MRSEC\MRSEC_FY18\Management\Start-ups%202018%20viewgraph.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Volumes\dmrpub\PROGRAMS\MRSEC\MRSEC_FY15\MRSEC%20Management\MRSEC%20Research%20Portfolio%202014.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16796440489432701"/>
          <c:y val="0.185714285714286"/>
          <c:w val="0.665183537263626"/>
          <c:h val="0.42321428571428599"/>
        </c:manualLayout>
      </c:layout>
      <c:pie3DChart>
        <c:varyColors val="1"/>
        <c:ser>
          <c:idx val="0"/>
          <c:order val="0"/>
          <c:tx>
            <c:strRef>
              <c:f>Sheet1!$A$2</c:f>
              <c:strCache>
                <c:ptCount val="1"/>
                <c:pt idx="0">
                  <c:v>FY10</c:v>
                </c:pt>
              </c:strCache>
            </c:strRef>
          </c:tx>
          <c:spPr>
            <a:ln w="11750">
              <a:solidFill>
                <a:schemeClr val="tx1"/>
              </a:solidFill>
              <a:prstDash val="solid"/>
            </a:ln>
          </c:spPr>
          <c:explosion val="25"/>
          <c:dPt>
            <c:idx val="0"/>
            <c:bubble3D val="0"/>
            <c:spPr>
              <a:solidFill>
                <a:srgbClr val="FF0000"/>
              </a:solidFill>
              <a:ln w="11750">
                <a:solidFill>
                  <a:schemeClr val="tx1"/>
                </a:solidFill>
                <a:prstDash val="solid"/>
              </a:ln>
            </c:spPr>
            <c:extLst>
              <c:ext xmlns:c16="http://schemas.microsoft.com/office/drawing/2014/chart" uri="{C3380CC4-5D6E-409C-BE32-E72D297353CC}">
                <c16:uniqueId val="{00000001-9B93-0447-A6D6-8485D98BAB34}"/>
              </c:ext>
            </c:extLst>
          </c:dPt>
          <c:dPt>
            <c:idx val="1"/>
            <c:bubble3D val="0"/>
            <c:spPr>
              <a:solidFill>
                <a:schemeClr val="hlink"/>
              </a:solidFill>
              <a:ln w="11750">
                <a:solidFill>
                  <a:schemeClr val="tx1"/>
                </a:solidFill>
                <a:prstDash val="solid"/>
              </a:ln>
            </c:spPr>
            <c:extLst>
              <c:ext xmlns:c16="http://schemas.microsoft.com/office/drawing/2014/chart" uri="{C3380CC4-5D6E-409C-BE32-E72D297353CC}">
                <c16:uniqueId val="{00000003-9B93-0447-A6D6-8485D98BAB34}"/>
              </c:ext>
            </c:extLst>
          </c:dPt>
          <c:dPt>
            <c:idx val="2"/>
            <c:bubble3D val="0"/>
            <c:spPr>
              <a:solidFill>
                <a:srgbClr val="0000FF"/>
              </a:solidFill>
              <a:ln w="11750">
                <a:solidFill>
                  <a:schemeClr val="tx1"/>
                </a:solidFill>
                <a:prstDash val="solid"/>
              </a:ln>
            </c:spPr>
            <c:extLst>
              <c:ext xmlns:c16="http://schemas.microsoft.com/office/drawing/2014/chart" uri="{C3380CC4-5D6E-409C-BE32-E72D297353CC}">
                <c16:uniqueId val="{00000005-9B93-0447-A6D6-8485D98BAB34}"/>
              </c:ext>
            </c:extLst>
          </c:dPt>
          <c:dPt>
            <c:idx val="3"/>
            <c:bubble3D val="0"/>
            <c:spPr>
              <a:solidFill>
                <a:srgbClr val="00FF00"/>
              </a:solidFill>
              <a:ln w="11750">
                <a:solidFill>
                  <a:schemeClr val="tx1"/>
                </a:solidFill>
                <a:prstDash val="solid"/>
              </a:ln>
            </c:spPr>
            <c:extLst>
              <c:ext xmlns:c16="http://schemas.microsoft.com/office/drawing/2014/chart" uri="{C3380CC4-5D6E-409C-BE32-E72D297353CC}">
                <c16:uniqueId val="{00000007-9B93-0447-A6D6-8485D98BAB34}"/>
              </c:ext>
            </c:extLst>
          </c:dPt>
          <c:dPt>
            <c:idx val="4"/>
            <c:bubble3D val="0"/>
            <c:spPr>
              <a:solidFill>
                <a:srgbClr val="CCFFCC"/>
              </a:solidFill>
              <a:ln w="11750">
                <a:solidFill>
                  <a:schemeClr val="tx1"/>
                </a:solidFill>
                <a:prstDash val="solid"/>
              </a:ln>
            </c:spPr>
            <c:extLst>
              <c:ext xmlns:c16="http://schemas.microsoft.com/office/drawing/2014/chart" uri="{C3380CC4-5D6E-409C-BE32-E72D297353CC}">
                <c16:uniqueId val="{00000009-9B93-0447-A6D6-8485D98BAB34}"/>
              </c:ext>
            </c:extLst>
          </c:dPt>
          <c:dPt>
            <c:idx val="5"/>
            <c:bubble3D val="0"/>
            <c:spPr>
              <a:solidFill>
                <a:srgbClr val="FFFF99"/>
              </a:solidFill>
              <a:ln w="11750">
                <a:solidFill>
                  <a:schemeClr val="tx1"/>
                </a:solidFill>
                <a:prstDash val="solid"/>
              </a:ln>
            </c:spPr>
            <c:extLst>
              <c:ext xmlns:c16="http://schemas.microsoft.com/office/drawing/2014/chart" uri="{C3380CC4-5D6E-409C-BE32-E72D297353CC}">
                <c16:uniqueId val="{0000000B-9B93-0447-A6D6-8485D98BAB34}"/>
              </c:ext>
            </c:extLst>
          </c:dPt>
          <c:dPt>
            <c:idx val="6"/>
            <c:bubble3D val="0"/>
            <c:spPr>
              <a:solidFill>
                <a:srgbClr val="FFCC99"/>
              </a:solidFill>
              <a:ln w="11750">
                <a:solidFill>
                  <a:schemeClr val="tx1"/>
                </a:solidFill>
                <a:prstDash val="solid"/>
              </a:ln>
            </c:spPr>
            <c:extLst>
              <c:ext xmlns:c16="http://schemas.microsoft.com/office/drawing/2014/chart" uri="{C3380CC4-5D6E-409C-BE32-E72D297353CC}">
                <c16:uniqueId val="{0000000D-9B93-0447-A6D6-8485D98BAB34}"/>
              </c:ext>
            </c:extLst>
          </c:dPt>
          <c:dLbls>
            <c:dLbl>
              <c:idx val="0"/>
              <c:tx>
                <c:rich>
                  <a:bodyPr/>
                  <a:lstStyle/>
                  <a:p>
                    <a:r>
                      <a:rPr lang="en-US" dirty="0"/>
                      <a:t>67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93-0447-A6D6-8485D98BAB34}"/>
                </c:ext>
              </c:extLst>
            </c:dLbl>
            <c:dLbl>
              <c:idx val="1"/>
              <c:tx>
                <c:rich>
                  <a:bodyPr/>
                  <a:lstStyle/>
                  <a:p>
                    <a:r>
                      <a:rPr lang="en-US" dirty="0"/>
                      <a:t>8.7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93-0447-A6D6-8485D98BAB34}"/>
                </c:ext>
              </c:extLst>
            </c:dLbl>
            <c:dLbl>
              <c:idx val="2"/>
              <c:layout>
                <c:manualLayout>
                  <c:x val="-8.0651555963507E-4"/>
                  <c:y val="-7.1993203501677996E-2"/>
                </c:manualLayout>
              </c:layout>
              <c:tx>
                <c:rich>
                  <a:bodyPr/>
                  <a:lstStyle/>
                  <a:p>
                    <a:r>
                      <a:rPr lang="en-US" dirty="0"/>
                      <a:t>10.2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93-0447-A6D6-8485D98BAB34}"/>
                </c:ext>
              </c:extLst>
            </c:dLbl>
            <c:dLbl>
              <c:idx val="3"/>
              <c:tx>
                <c:rich>
                  <a:bodyPr/>
                  <a:lstStyle/>
                  <a:p>
                    <a:r>
                      <a:rPr lang="en-US" dirty="0"/>
                      <a:t>1.6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93-0447-A6D6-8485D98BAB34}"/>
                </c:ext>
              </c:extLst>
            </c:dLbl>
            <c:dLbl>
              <c:idx val="4"/>
              <c:tx>
                <c:rich>
                  <a:bodyPr/>
                  <a:lstStyle/>
                  <a:p>
                    <a:r>
                      <a:rPr lang="en-US" dirty="0"/>
                      <a:t>8.6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B93-0447-A6D6-8485D98BAB34}"/>
                </c:ext>
              </c:extLst>
            </c:dLbl>
            <c:dLbl>
              <c:idx val="5"/>
              <c:layout>
                <c:manualLayout>
                  <c:x val="-3.07467807324185E-3"/>
                  <c:y val="-3.1884520886800598E-2"/>
                </c:manualLayout>
              </c:layout>
              <c:tx>
                <c:rich>
                  <a:bodyPr/>
                  <a:lstStyle/>
                  <a:p>
                    <a:pPr>
                      <a:defRPr sz="1573" b="1" i="0" u="none" strike="noStrike" baseline="0">
                        <a:solidFill>
                          <a:schemeClr val="tx1"/>
                        </a:solidFill>
                        <a:latin typeface="Times New Roman"/>
                        <a:ea typeface="Times New Roman"/>
                        <a:cs typeface="Times New Roman"/>
                      </a:defRPr>
                    </a:pPr>
                    <a:r>
                      <a:rPr lang="en-US" dirty="0"/>
                      <a:t>4.0</a:t>
                    </a:r>
                  </a:p>
                </c:rich>
              </c:tx>
              <c:spPr>
                <a:noFill/>
                <a:ln w="23501">
                  <a:noFill/>
                </a:ln>
              </c:sp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B93-0447-A6D6-8485D98BAB34}"/>
                </c:ext>
              </c:extLst>
            </c:dLbl>
            <c:dLbl>
              <c:idx val="6"/>
              <c:layout>
                <c:manualLayout>
                  <c:xMode val="edge"/>
                  <c:yMode val="edge"/>
                  <c:x val="0.25139043381534998"/>
                  <c:y val="3.7499999999999999E-2"/>
                </c:manualLayout>
              </c:layout>
              <c:spPr>
                <a:noFill/>
                <a:ln w="23501">
                  <a:noFill/>
                </a:ln>
              </c:spPr>
              <c:txPr>
                <a:bodyPr/>
                <a:lstStyle/>
                <a:p>
                  <a:pPr>
                    <a:defRPr sz="1573" b="1" i="0" u="none" strike="noStrike" baseline="0">
                      <a:solidFill>
                        <a:schemeClr val="tx1"/>
                      </a:solidFill>
                      <a:latin typeface="Times New Roman"/>
                      <a:ea typeface="Times New Roman"/>
                      <a:cs typeface="Times New Roman"/>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B93-0447-A6D6-8485D98BAB34}"/>
                </c:ext>
              </c:extLst>
            </c:dLbl>
            <c:spPr>
              <a:noFill/>
              <a:ln w="23501">
                <a:noFill/>
              </a:ln>
            </c:spPr>
            <c:txPr>
              <a:bodyPr wrap="square" lIns="38100" tIns="19050" rIns="38100" bIns="19050" anchor="ctr">
                <a:spAutoFit/>
              </a:bodyPr>
              <a:lstStyle/>
              <a:p>
                <a:pPr>
                  <a:defRPr sz="1573"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Sheet1!$B$1:$G$1</c:f>
              <c:strCache>
                <c:ptCount val="6"/>
                <c:pt idx="0">
                  <c:v>IRGs</c:v>
                </c:pt>
                <c:pt idx="1">
                  <c:v>Seeds</c:v>
                </c:pt>
                <c:pt idx="2">
                  <c:v>Education</c:v>
                </c:pt>
                <c:pt idx="3">
                  <c:v>Industry</c:v>
                </c:pt>
                <c:pt idx="4">
                  <c:v>Shared Facilities</c:v>
                </c:pt>
                <c:pt idx="5">
                  <c:v>Administration</c:v>
                </c:pt>
              </c:strCache>
            </c:strRef>
          </c:cat>
          <c:val>
            <c:numRef>
              <c:f>Sheet1!$B$2:$G$2</c:f>
              <c:numCache>
                <c:formatCode>0.0</c:formatCode>
                <c:ptCount val="6"/>
                <c:pt idx="0">
                  <c:v>56.8</c:v>
                </c:pt>
                <c:pt idx="1">
                  <c:v>10.9</c:v>
                </c:pt>
                <c:pt idx="2">
                  <c:v>10.1</c:v>
                </c:pt>
                <c:pt idx="3">
                  <c:v>1.3</c:v>
                </c:pt>
                <c:pt idx="4">
                  <c:v>15.9</c:v>
                </c:pt>
                <c:pt idx="5">
                  <c:v>5</c:v>
                </c:pt>
              </c:numCache>
            </c:numRef>
          </c:val>
          <c:extLst>
            <c:ext xmlns:c16="http://schemas.microsoft.com/office/drawing/2014/chart" uri="{C3380CC4-5D6E-409C-BE32-E72D297353CC}">
              <c16:uniqueId val="{0000000E-9B93-0447-A6D6-8485D98BAB34}"/>
            </c:ext>
          </c:extLst>
        </c:ser>
        <c:ser>
          <c:idx val="1"/>
          <c:order val="1"/>
          <c:tx>
            <c:strRef>
              <c:f>Sheet1!$A$4</c:f>
              <c:strCache>
                <c:ptCount val="1"/>
              </c:strCache>
            </c:strRef>
          </c:tx>
          <c:spPr>
            <a:solidFill>
              <a:schemeClr val="accent2"/>
            </a:solidFill>
            <a:ln w="11750">
              <a:solidFill>
                <a:schemeClr val="tx1"/>
              </a:solidFill>
              <a:prstDash val="solid"/>
            </a:ln>
          </c:spPr>
          <c:explosion val="25"/>
          <c:dPt>
            <c:idx val="0"/>
            <c:bubble3D val="0"/>
            <c:spPr>
              <a:solidFill>
                <a:schemeClr val="accent1"/>
              </a:solidFill>
              <a:ln w="11750">
                <a:solidFill>
                  <a:schemeClr val="tx1"/>
                </a:solidFill>
                <a:prstDash val="solid"/>
              </a:ln>
            </c:spPr>
            <c:extLst>
              <c:ext xmlns:c16="http://schemas.microsoft.com/office/drawing/2014/chart" uri="{C3380CC4-5D6E-409C-BE32-E72D297353CC}">
                <c16:uniqueId val="{00000010-9B93-0447-A6D6-8485D98BAB34}"/>
              </c:ext>
            </c:extLst>
          </c:dPt>
          <c:dPt>
            <c:idx val="1"/>
            <c:bubble3D val="0"/>
            <c:extLst>
              <c:ext xmlns:c16="http://schemas.microsoft.com/office/drawing/2014/chart" uri="{C3380CC4-5D6E-409C-BE32-E72D297353CC}">
                <c16:uniqueId val="{00000011-9B93-0447-A6D6-8485D98BAB34}"/>
              </c:ext>
            </c:extLst>
          </c:dPt>
          <c:dPt>
            <c:idx val="2"/>
            <c:bubble3D val="0"/>
            <c:spPr>
              <a:solidFill>
                <a:schemeClr val="hlink"/>
              </a:solidFill>
              <a:ln w="11750">
                <a:solidFill>
                  <a:schemeClr val="tx1"/>
                </a:solidFill>
                <a:prstDash val="solid"/>
              </a:ln>
            </c:spPr>
            <c:extLst>
              <c:ext xmlns:c16="http://schemas.microsoft.com/office/drawing/2014/chart" uri="{C3380CC4-5D6E-409C-BE32-E72D297353CC}">
                <c16:uniqueId val="{00000013-9B93-0447-A6D6-8485D98BAB34}"/>
              </c:ext>
            </c:extLst>
          </c:dPt>
          <c:dPt>
            <c:idx val="3"/>
            <c:bubble3D val="0"/>
            <c:spPr>
              <a:solidFill>
                <a:schemeClr val="folHlink"/>
              </a:solidFill>
              <a:ln w="11750">
                <a:solidFill>
                  <a:schemeClr val="tx1"/>
                </a:solidFill>
                <a:prstDash val="solid"/>
              </a:ln>
            </c:spPr>
            <c:extLst>
              <c:ext xmlns:c16="http://schemas.microsoft.com/office/drawing/2014/chart" uri="{C3380CC4-5D6E-409C-BE32-E72D297353CC}">
                <c16:uniqueId val="{00000015-9B93-0447-A6D6-8485D98BAB34}"/>
              </c:ext>
            </c:extLst>
          </c:dPt>
          <c:dPt>
            <c:idx val="4"/>
            <c:bubble3D val="0"/>
            <c:spPr>
              <a:solidFill>
                <a:schemeClr val="bg2"/>
              </a:solidFill>
              <a:ln w="11750">
                <a:solidFill>
                  <a:schemeClr val="tx1"/>
                </a:solidFill>
                <a:prstDash val="solid"/>
              </a:ln>
            </c:spPr>
            <c:extLst>
              <c:ext xmlns:c16="http://schemas.microsoft.com/office/drawing/2014/chart" uri="{C3380CC4-5D6E-409C-BE32-E72D297353CC}">
                <c16:uniqueId val="{00000017-9B93-0447-A6D6-8485D98BAB34}"/>
              </c:ext>
            </c:extLst>
          </c:dPt>
          <c:dPt>
            <c:idx val="5"/>
            <c:bubble3D val="0"/>
            <c:spPr>
              <a:solidFill>
                <a:schemeClr val="tx2"/>
              </a:solidFill>
              <a:ln w="11750">
                <a:solidFill>
                  <a:schemeClr val="tx1"/>
                </a:solidFill>
                <a:prstDash val="solid"/>
              </a:ln>
            </c:spPr>
            <c:extLst>
              <c:ext xmlns:c16="http://schemas.microsoft.com/office/drawing/2014/chart" uri="{C3380CC4-5D6E-409C-BE32-E72D297353CC}">
                <c16:uniqueId val="{00000019-9B93-0447-A6D6-8485D98BAB34}"/>
              </c:ext>
            </c:extLst>
          </c:dPt>
          <c:dLbls>
            <c:spPr>
              <a:noFill/>
              <a:ln w="23501">
                <a:noFill/>
              </a:ln>
            </c:spPr>
            <c:txPr>
              <a:bodyPr wrap="square" lIns="38100" tIns="19050" rIns="38100" bIns="19050" anchor="ctr">
                <a:spAutoFit/>
              </a:bodyPr>
              <a:lstStyle/>
              <a:p>
                <a:pPr>
                  <a:defRPr sz="1573"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Sheet1!$B$1:$G$1</c:f>
              <c:strCache>
                <c:ptCount val="6"/>
                <c:pt idx="0">
                  <c:v>IRGs</c:v>
                </c:pt>
                <c:pt idx="1">
                  <c:v>Seeds</c:v>
                </c:pt>
                <c:pt idx="2">
                  <c:v>Education</c:v>
                </c:pt>
                <c:pt idx="3">
                  <c:v>Industry</c:v>
                </c:pt>
                <c:pt idx="4">
                  <c:v>Shared Facilities</c:v>
                </c:pt>
                <c:pt idx="5">
                  <c:v>Administration</c:v>
                </c:pt>
              </c:strCache>
            </c:strRef>
          </c:cat>
          <c:val>
            <c:numRef>
              <c:f>Sheet1!$B$4:$G$4</c:f>
              <c:numCache>
                <c:formatCode>General</c:formatCode>
                <c:ptCount val="6"/>
              </c:numCache>
            </c:numRef>
          </c:val>
          <c:extLst>
            <c:ext xmlns:c16="http://schemas.microsoft.com/office/drawing/2014/chart" uri="{C3380CC4-5D6E-409C-BE32-E72D297353CC}">
              <c16:uniqueId val="{0000001A-9B93-0447-A6D6-8485D98BAB34}"/>
            </c:ext>
          </c:extLst>
        </c:ser>
        <c:dLbls>
          <c:showLegendKey val="0"/>
          <c:showVal val="1"/>
          <c:showCatName val="0"/>
          <c:showSerName val="0"/>
          <c:showPercent val="0"/>
          <c:showBubbleSize val="0"/>
          <c:showLeaderLines val="0"/>
        </c:dLbls>
      </c:pie3DChart>
      <c:spPr>
        <a:noFill/>
        <a:ln w="23501">
          <a:noFill/>
        </a:ln>
      </c:spPr>
    </c:plotArea>
    <c:legend>
      <c:legendPos val="b"/>
      <c:layout>
        <c:manualLayout>
          <c:xMode val="edge"/>
          <c:yMode val="edge"/>
          <c:x val="8.3426028921023396E-2"/>
          <c:y val="0.76785714285714302"/>
          <c:w val="0.84204671857619595"/>
          <c:h val="0.21071428571428599"/>
        </c:manualLayout>
      </c:layout>
      <c:overlay val="0"/>
      <c:spPr>
        <a:noFill/>
        <a:ln w="23501">
          <a:noFill/>
        </a:ln>
      </c:spPr>
      <c:txPr>
        <a:bodyPr/>
        <a:lstStyle/>
        <a:p>
          <a:pPr>
            <a:defRPr sz="1786" b="1" i="0" u="none" strike="noStrike" baseline="0">
              <a:solidFill>
                <a:schemeClr val="tx1"/>
              </a:solidFill>
              <a:latin typeface="Times New Roman"/>
              <a:ea typeface="Times New Roman"/>
              <a:cs typeface="Times New Roman"/>
            </a:defRPr>
          </a:pPr>
          <a:endParaRPr lang="en-US"/>
        </a:p>
      </c:txPr>
    </c:legend>
    <c:plotVisOnly val="1"/>
    <c:dispBlanksAs val="zero"/>
    <c:showDLblsOverMax val="0"/>
  </c:chart>
  <c:spPr>
    <a:noFill/>
    <a:ln>
      <a:noFill/>
    </a:ln>
  </c:spPr>
  <c:txPr>
    <a:bodyPr/>
    <a:lstStyle/>
    <a:p>
      <a:pPr>
        <a:defRPr sz="157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Sheet1!$D$128</c:f>
              <c:strCache>
                <c:ptCount val="1"/>
                <c:pt idx="0">
                  <c:v>Number of Companies</c:v>
                </c:pt>
              </c:strCache>
            </c:strRef>
          </c:tx>
          <c:invertIfNegative val="0"/>
          <c:cat>
            <c:numRef>
              <c:f>Sheet1!$C$134:$C$152</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Sheet1!$D$134:$D$152</c:f>
              <c:numCache>
                <c:formatCode>General</c:formatCode>
                <c:ptCount val="19"/>
                <c:pt idx="0">
                  <c:v>3</c:v>
                </c:pt>
                <c:pt idx="1">
                  <c:v>8</c:v>
                </c:pt>
                <c:pt idx="2">
                  <c:v>8</c:v>
                </c:pt>
                <c:pt idx="3">
                  <c:v>5</c:v>
                </c:pt>
                <c:pt idx="4">
                  <c:v>5</c:v>
                </c:pt>
                <c:pt idx="5">
                  <c:v>6</c:v>
                </c:pt>
                <c:pt idx="6">
                  <c:v>3</c:v>
                </c:pt>
                <c:pt idx="7">
                  <c:v>8</c:v>
                </c:pt>
                <c:pt idx="8">
                  <c:v>9</c:v>
                </c:pt>
                <c:pt idx="9">
                  <c:v>12</c:v>
                </c:pt>
                <c:pt idx="10">
                  <c:v>7</c:v>
                </c:pt>
                <c:pt idx="11">
                  <c:v>7</c:v>
                </c:pt>
                <c:pt idx="12">
                  <c:v>11</c:v>
                </c:pt>
                <c:pt idx="13">
                  <c:v>13</c:v>
                </c:pt>
                <c:pt idx="14">
                  <c:v>11</c:v>
                </c:pt>
                <c:pt idx="15">
                  <c:v>15</c:v>
                </c:pt>
                <c:pt idx="16">
                  <c:v>10</c:v>
                </c:pt>
                <c:pt idx="17">
                  <c:v>3</c:v>
                </c:pt>
                <c:pt idx="18">
                  <c:v>12</c:v>
                </c:pt>
              </c:numCache>
            </c:numRef>
          </c:val>
          <c:extLst>
            <c:ext xmlns:c16="http://schemas.microsoft.com/office/drawing/2014/chart" uri="{C3380CC4-5D6E-409C-BE32-E72D297353CC}">
              <c16:uniqueId val="{00000000-9151-704C-8669-BD49660CF059}"/>
            </c:ext>
          </c:extLst>
        </c:ser>
        <c:dLbls>
          <c:showLegendKey val="0"/>
          <c:showVal val="0"/>
          <c:showCatName val="0"/>
          <c:showSerName val="0"/>
          <c:showPercent val="0"/>
          <c:showBubbleSize val="0"/>
        </c:dLbls>
        <c:gapWidth val="150"/>
        <c:axId val="132392040"/>
        <c:axId val="132457112"/>
      </c:barChart>
      <c:catAx>
        <c:axId val="132392040"/>
        <c:scaling>
          <c:orientation val="minMax"/>
        </c:scaling>
        <c:delete val="0"/>
        <c:axPos val="b"/>
        <c:numFmt formatCode="General" sourceLinked="1"/>
        <c:majorTickMark val="out"/>
        <c:minorTickMark val="none"/>
        <c:tickLblPos val="nextTo"/>
        <c:txPr>
          <a:bodyPr rot="-5400000" vert="horz"/>
          <a:lstStyle/>
          <a:p>
            <a:pPr>
              <a:defRPr sz="1400" baseline="0"/>
            </a:pPr>
            <a:endParaRPr lang="en-US"/>
          </a:p>
        </c:txPr>
        <c:crossAx val="132457112"/>
        <c:crosses val="autoZero"/>
        <c:auto val="1"/>
        <c:lblAlgn val="ctr"/>
        <c:lblOffset val="100"/>
        <c:noMultiLvlLbl val="0"/>
      </c:catAx>
      <c:valAx>
        <c:axId val="132457112"/>
        <c:scaling>
          <c:orientation val="minMax"/>
        </c:scaling>
        <c:delete val="0"/>
        <c:axPos val="l"/>
        <c:majorGridlines/>
        <c:numFmt formatCode="General" sourceLinked="1"/>
        <c:majorTickMark val="out"/>
        <c:minorTickMark val="none"/>
        <c:tickLblPos val="nextTo"/>
        <c:crossAx val="132392040"/>
        <c:crosses val="autoZero"/>
        <c:crossBetween val="between"/>
      </c:valAx>
    </c:plotArea>
    <c:plotVisOnly val="1"/>
    <c:dispBlanksAs val="gap"/>
    <c:showDLblsOverMax val="0"/>
  </c:chart>
  <c:spPr>
    <a:solidFill>
      <a:schemeClr val="accent5">
        <a:lumMod val="40000"/>
        <a:lumOff val="60000"/>
      </a:schemeClr>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Class</a:t>
            </a:r>
            <a:r>
              <a:rPr lang="en-US" baseline="0" dirty="0"/>
              <a:t> of 2014 </a:t>
            </a:r>
            <a:r>
              <a:rPr lang="en-US" dirty="0"/>
              <a:t>MRSEC Research</a:t>
            </a:r>
            <a:r>
              <a:rPr lang="en-US" baseline="0" dirty="0"/>
              <a:t> Portfolio</a:t>
            </a:r>
            <a:endParaRPr lang="en-US" dirty="0"/>
          </a:p>
        </c:rich>
      </c:tx>
      <c:layout>
        <c:manualLayout>
          <c:xMode val="edge"/>
          <c:yMode val="edge"/>
          <c:x val="0.38079155730533698"/>
          <c:y val="2.7777777777777801E-2"/>
        </c:manualLayout>
      </c:layout>
      <c:overlay val="0"/>
    </c:title>
    <c:autoTitleDeleted val="0"/>
    <c:plotArea>
      <c:layout/>
      <c:pieChart>
        <c:varyColors val="1"/>
        <c:ser>
          <c:idx val="0"/>
          <c:order val="0"/>
          <c:explosion val="2"/>
          <c:dLbls>
            <c:dLbl>
              <c:idx val="0"/>
              <c:tx>
                <c:rich>
                  <a:bodyPr/>
                  <a:lstStyle/>
                  <a:p>
                    <a:r>
                      <a:rPr lang="en-US" b="1" dirty="0"/>
                      <a:t>BMAT</a:t>
                    </a:r>
                    <a:endParaRPr lang="en-US" dirty="0"/>
                  </a:p>
                </c:rich>
              </c:tx>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FC9-2543-BB1E-C226ACAFCCA8}"/>
                </c:ext>
              </c:extLst>
            </c:dLbl>
            <c:dLbl>
              <c:idx val="1"/>
              <c:tx>
                <c:rich>
                  <a:bodyPr/>
                  <a:lstStyle/>
                  <a:p>
                    <a:r>
                      <a:rPr lang="en-US" b="1" dirty="0"/>
                      <a:t>CER</a:t>
                    </a:r>
                    <a:endParaRPr lang="en-US" dirty="0"/>
                  </a:p>
                </c:rich>
              </c:tx>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FC9-2543-BB1E-C226ACAFCCA8}"/>
                </c:ext>
              </c:extLst>
            </c:dLbl>
            <c:dLbl>
              <c:idx val="2"/>
              <c:tx>
                <c:rich>
                  <a:bodyPr/>
                  <a:lstStyle/>
                  <a:p>
                    <a:r>
                      <a:rPr lang="en-US" b="1" dirty="0"/>
                      <a:t>CMP</a:t>
                    </a:r>
                    <a:endParaRPr lang="en-US" dirty="0"/>
                  </a:p>
                </c:rich>
              </c:tx>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FC9-2543-BB1E-C226ACAFCCA8}"/>
                </c:ext>
              </c:extLst>
            </c:dLbl>
            <c:dLbl>
              <c:idx val="3"/>
              <c:layout>
                <c:manualLayout>
                  <c:x val="-2.0964282010469883E-2"/>
                  <c:y val="-3.1407543675954469E-2"/>
                </c:manualLayout>
              </c:layout>
              <c:tx>
                <c:rich>
                  <a:bodyPr/>
                  <a:lstStyle/>
                  <a:p>
                    <a:r>
                      <a:rPr lang="en-US" b="1" dirty="0"/>
                      <a:t>EPM</a:t>
                    </a:r>
                    <a:endParaRPr lang="en-US" dirty="0"/>
                  </a:p>
                </c:rich>
              </c:tx>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FC9-2543-BB1E-C226ACAFCCA8}"/>
                </c:ext>
              </c:extLst>
            </c:dLbl>
            <c:dLbl>
              <c:idx val="4"/>
              <c:delete val="1"/>
              <c:extLst>
                <c:ext xmlns:c15="http://schemas.microsoft.com/office/drawing/2012/chart" uri="{CE6537A1-D6FC-4f65-9D91-7224C49458BB}"/>
                <c:ext xmlns:c16="http://schemas.microsoft.com/office/drawing/2014/chart" uri="{C3380CC4-5D6E-409C-BE32-E72D297353CC}">
                  <c16:uniqueId val="{00000004-DFC9-2543-BB1E-C226ACAFCCA8}"/>
                </c:ext>
              </c:extLst>
            </c:dLbl>
            <c:dLbl>
              <c:idx val="5"/>
              <c:layout>
                <c:manualLayout>
                  <c:x val="-1.5847983803696473E-2"/>
                  <c:y val="-2.0426749461927754E-2"/>
                </c:manualLayout>
              </c:layout>
              <c:tx>
                <c:rich>
                  <a:bodyPr/>
                  <a:lstStyle/>
                  <a:p>
                    <a:r>
                      <a:rPr lang="en-US" b="1" dirty="0"/>
                      <a:t>POL</a:t>
                    </a:r>
                    <a:endParaRPr lang="en-US" dirty="0"/>
                  </a:p>
                </c:rich>
              </c:tx>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FC9-2543-BB1E-C226ACAFCCA8}"/>
                </c:ext>
              </c:extLst>
            </c:dLbl>
            <c:dLbl>
              <c:idx val="6"/>
              <c:tx>
                <c:rich>
                  <a:bodyPr/>
                  <a:lstStyle/>
                  <a:p>
                    <a:r>
                      <a:rPr lang="en-US" b="1" dirty="0"/>
                      <a:t>SSMC</a:t>
                    </a:r>
                    <a:endParaRPr lang="en-US" dirty="0"/>
                  </a:p>
                </c:rich>
              </c:tx>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DFC9-2543-BB1E-C226ACAFCCA8}"/>
                </c:ext>
              </c:extLst>
            </c:dLbl>
            <c:spPr>
              <a:noFill/>
              <a:ln>
                <a:noFill/>
              </a:ln>
              <a:effectLst/>
            </c:spPr>
            <c:txPr>
              <a:bodyPr/>
              <a:lstStyle/>
              <a:p>
                <a:pPr>
                  <a:defRPr sz="1400" b="1"/>
                </a:pPr>
                <a:endParaRPr lang="en-US"/>
              </a:p>
            </c:txPr>
            <c:showLegendKey val="0"/>
            <c:showVal val="1"/>
            <c:showCatName val="1"/>
            <c:showSerName val="0"/>
            <c:showPercent val="1"/>
            <c:showBubbleSize val="0"/>
            <c:showLeaderLines val="1"/>
            <c:extLst>
              <c:ext xmlns:c15="http://schemas.microsoft.com/office/drawing/2012/chart" uri="{CE6537A1-D6FC-4f65-9D91-7224C49458BB}"/>
            </c:extLst>
          </c:dLbls>
          <c:val>
            <c:numRef>
              <c:f>Sheet2!$B$19:$H$19</c:f>
              <c:numCache>
                <c:formatCode>0%</c:formatCode>
                <c:ptCount val="7"/>
                <c:pt idx="0">
                  <c:v>0.125</c:v>
                </c:pt>
                <c:pt idx="1">
                  <c:v>0.05</c:v>
                </c:pt>
                <c:pt idx="2">
                  <c:v>0.45</c:v>
                </c:pt>
                <c:pt idx="3">
                  <c:v>0.09</c:v>
                </c:pt>
                <c:pt idx="4">
                  <c:v>0</c:v>
                </c:pt>
                <c:pt idx="5">
                  <c:v>0.06</c:v>
                </c:pt>
                <c:pt idx="6">
                  <c:v>0.22</c:v>
                </c:pt>
              </c:numCache>
            </c:numRef>
          </c:val>
          <c:extLst>
            <c:ext xmlns:c16="http://schemas.microsoft.com/office/drawing/2014/chart" uri="{C3380CC4-5D6E-409C-BE32-E72D297353CC}">
              <c16:uniqueId val="{00000007-DFC9-2543-BB1E-C226ACAFCCA8}"/>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solidFill>
      <a:schemeClr val="accent6">
        <a:lumMod val="20000"/>
        <a:lumOff val="80000"/>
      </a:schemeClr>
    </a:solidFill>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FFC000"/>
                </a:solidFill>
                <a:latin typeface="+mn-lt"/>
                <a:ea typeface="+mn-ea"/>
                <a:cs typeface="+mn-cs"/>
              </a:defRPr>
            </a:pPr>
            <a:r>
              <a:rPr lang="en-US" sz="1800">
                <a:solidFill>
                  <a:srgbClr val="FFC000"/>
                </a:solidFill>
              </a:rPr>
              <a:t>2017 Funded IRGs Research</a:t>
            </a:r>
            <a:r>
              <a:rPr lang="en-US" sz="1800" baseline="0">
                <a:solidFill>
                  <a:srgbClr val="FFC000"/>
                </a:solidFill>
              </a:rPr>
              <a:t> Areas</a:t>
            </a:r>
            <a:endParaRPr lang="en-US" sz="1800">
              <a:solidFill>
                <a:srgbClr val="FFC000"/>
              </a:solidFill>
            </a:endParaRPr>
          </a:p>
        </c:rich>
      </c:tx>
      <c:overlay val="0"/>
      <c:spPr>
        <a:solidFill>
          <a:schemeClr val="tx2"/>
        </a:solidFill>
        <a:ln>
          <a:noFill/>
        </a:ln>
        <a:effectLst/>
      </c:spPr>
      <c:txPr>
        <a:bodyPr rot="0" spcFirstLastPara="1" vertOverflow="ellipsis" vert="horz" wrap="square" anchor="ctr" anchorCtr="1"/>
        <a:lstStyle/>
        <a:p>
          <a:pPr>
            <a:defRPr sz="1800" b="0" i="0" u="none" strike="noStrike" kern="1200" spc="0" baseline="0">
              <a:solidFill>
                <a:srgbClr val="FFC000"/>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AD1-0E49-87A0-B3628AE67F28}"/>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CAD1-0E49-87A0-B3628AE67F28}"/>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CAD1-0E49-87A0-B3628AE67F28}"/>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CAD1-0E49-87A0-B3628AE67F28}"/>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CAD1-0E49-87A0-B3628AE67F28}"/>
              </c:ext>
            </c:extLst>
          </c:dPt>
          <c:dPt>
            <c:idx val="5"/>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B-CAD1-0E49-87A0-B3628AE67F28}"/>
              </c:ext>
            </c:extLst>
          </c:dPt>
          <c:dLbls>
            <c:dLbl>
              <c:idx val="0"/>
              <c:layout>
                <c:manualLayout>
                  <c:x val="-3.5706041656322698E-2"/>
                  <c:y val="-1.9597023839442299E-2"/>
                </c:manualLayout>
              </c:layout>
              <c:tx>
                <c:rich>
                  <a:bodyPr/>
                  <a:lstStyle/>
                  <a:p>
                    <a:r>
                      <a:rPr lang="en-US"/>
                      <a:t>SSMC</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D1-0E49-87A0-B3628AE67F28}"/>
                </c:ext>
              </c:extLst>
            </c:dLbl>
            <c:dLbl>
              <c:idx val="1"/>
              <c:layout>
                <c:manualLayout>
                  <c:x val="1.7939583436772901E-2"/>
                  <c:y val="-0.103909130420642"/>
                </c:manualLayout>
              </c:layout>
              <c:tx>
                <c:rich>
                  <a:bodyPr/>
                  <a:lstStyle/>
                  <a:p>
                    <a:r>
                      <a:rPr lang="en-US"/>
                      <a:t>CMP</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D1-0E49-87A0-B3628AE67F28}"/>
                </c:ext>
              </c:extLst>
            </c:dLbl>
            <c:dLbl>
              <c:idx val="2"/>
              <c:layout>
                <c:manualLayout>
                  <c:x val="-2.0938351743403599E-3"/>
                  <c:y val="-2.4116627885317599E-2"/>
                </c:manualLayout>
              </c:layout>
              <c:tx>
                <c:rich>
                  <a:bodyPr/>
                  <a:lstStyle/>
                  <a:p>
                    <a:r>
                      <a:rPr lang="en-US"/>
                      <a:t>BMAT/Soft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AD1-0E49-87A0-B3628AE67F28}"/>
                </c:ext>
              </c:extLst>
            </c:dLbl>
            <c:dLbl>
              <c:idx val="3"/>
              <c:layout>
                <c:manualLayout>
                  <c:x val="3.11472953703481E-3"/>
                  <c:y val="2.45242755476449E-2"/>
                </c:manualLayout>
              </c:layout>
              <c:tx>
                <c:rich>
                  <a:bodyPr/>
                  <a:lstStyle/>
                  <a:p>
                    <a:r>
                      <a:rPr lang="en-US"/>
                      <a:t>EPM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AD1-0E49-87A0-B3628AE67F28}"/>
                </c:ext>
              </c:extLst>
            </c:dLbl>
            <c:dLbl>
              <c:idx val="4"/>
              <c:layout>
                <c:manualLayout>
                  <c:x val="4.23547033003982E-3"/>
                  <c:y val="2.2791680587544799E-2"/>
                </c:manualLayout>
              </c:layout>
              <c:tx>
                <c:rich>
                  <a:bodyPr/>
                  <a:lstStyle/>
                  <a:p>
                    <a:r>
                      <a:rPr lang="en-US"/>
                      <a:t>POL</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AD1-0E49-87A0-B3628AE67F28}"/>
                </c:ext>
              </c:extLst>
            </c:dLbl>
            <c:dLbl>
              <c:idx val="5"/>
              <c:layout>
                <c:manualLayout>
                  <c:x val="3.7883390693311002E-2"/>
                  <c:y val="5.1460435632322997E-3"/>
                </c:manualLayout>
              </c:layout>
              <c:tx>
                <c:rich>
                  <a:bodyPr/>
                  <a:lstStyle/>
                  <a:p>
                    <a:r>
                      <a:rPr lang="en-US"/>
                      <a:t>CER/MMN</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AD1-0E49-87A0-B3628AE67F2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Sheet1!$B$1:$B$6</c:f>
              <c:numCache>
                <c:formatCode>General</c:formatCode>
                <c:ptCount val="6"/>
                <c:pt idx="0">
                  <c:v>4.5</c:v>
                </c:pt>
                <c:pt idx="1">
                  <c:v>5</c:v>
                </c:pt>
                <c:pt idx="2">
                  <c:v>5</c:v>
                </c:pt>
                <c:pt idx="3">
                  <c:v>1.5</c:v>
                </c:pt>
                <c:pt idx="4">
                  <c:v>1</c:v>
                </c:pt>
                <c:pt idx="5">
                  <c:v>2</c:v>
                </c:pt>
              </c:numCache>
            </c:numRef>
          </c:val>
          <c:extLst>
            <c:ext xmlns:c16="http://schemas.microsoft.com/office/drawing/2014/chart" uri="{C3380CC4-5D6E-409C-BE32-E72D297353CC}">
              <c16:uniqueId val="{0000000C-CAD1-0E49-87A0-B3628AE67F2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accent1">
        <a:lumMod val="50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5.wmf"/></Relationships>
</file>

<file path=ppt/drawings/drawing1.xml><?xml version="1.0" encoding="utf-8"?>
<c:userShapes xmlns:c="http://schemas.openxmlformats.org/drawingml/2006/chart">
  <cdr:relSizeAnchor xmlns:cdr="http://schemas.openxmlformats.org/drawingml/2006/chartDrawing">
    <cdr:from>
      <cdr:x>0.717</cdr:x>
      <cdr:y>0.65448</cdr:y>
    </cdr:from>
    <cdr:to>
      <cdr:x>0.99617</cdr:x>
      <cdr:y>0.90409</cdr:y>
    </cdr:to>
    <cdr:sp macro="" textlink="">
      <cdr:nvSpPr>
        <cdr:cNvPr id="2" name="TextBox 1"/>
        <cdr:cNvSpPr txBox="1"/>
      </cdr:nvSpPr>
      <cdr:spPr>
        <a:xfrm xmlns:a="http://schemas.openxmlformats.org/drawingml/2006/main">
          <a:off x="3816365" y="2160240"/>
          <a:ext cx="1485937" cy="8238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38% of CMP is</a:t>
          </a:r>
        </a:p>
        <a:p xmlns:a="http://schemas.openxmlformats.org/drawingml/2006/main">
          <a:r>
            <a:rPr lang="en-US" sz="1400" b="1" dirty="0"/>
            <a:t>SOFT: LC, fluids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372" cy="465774"/>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defRPr sz="1200"/>
            </a:lvl1pPr>
          </a:lstStyle>
          <a:p>
            <a:pPr>
              <a:defRPr/>
            </a:pPr>
            <a:endParaRPr lang="en-US" dirty="0"/>
          </a:p>
        </p:txBody>
      </p:sp>
      <p:sp>
        <p:nvSpPr>
          <p:cNvPr id="58371" name="Rectangle 3"/>
          <p:cNvSpPr>
            <a:spLocks noGrp="1" noChangeArrowheads="1"/>
          </p:cNvSpPr>
          <p:nvPr>
            <p:ph type="dt" sz="quarter" idx="1"/>
          </p:nvPr>
        </p:nvSpPr>
        <p:spPr bwMode="auto">
          <a:xfrm>
            <a:off x="3970436" y="0"/>
            <a:ext cx="3038372" cy="465774"/>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a:defRPr sz="1200"/>
            </a:lvl1pPr>
          </a:lstStyle>
          <a:p>
            <a:pPr>
              <a:defRPr/>
            </a:pPr>
            <a:endParaRPr lang="en-US" dirty="0"/>
          </a:p>
        </p:txBody>
      </p:sp>
      <p:sp>
        <p:nvSpPr>
          <p:cNvPr id="58372" name="Rectangle 4"/>
          <p:cNvSpPr>
            <a:spLocks noGrp="1" noChangeArrowheads="1"/>
          </p:cNvSpPr>
          <p:nvPr>
            <p:ph type="ftr" sz="quarter" idx="2"/>
          </p:nvPr>
        </p:nvSpPr>
        <p:spPr bwMode="auto">
          <a:xfrm>
            <a:off x="0" y="8829037"/>
            <a:ext cx="3038372" cy="465774"/>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defRPr sz="1200"/>
            </a:lvl1pPr>
          </a:lstStyle>
          <a:p>
            <a:pPr>
              <a:defRPr/>
            </a:pPr>
            <a:endParaRPr lang="en-US" dirty="0"/>
          </a:p>
        </p:txBody>
      </p:sp>
      <p:sp>
        <p:nvSpPr>
          <p:cNvPr id="58373" name="Rectangle 5"/>
          <p:cNvSpPr>
            <a:spLocks noGrp="1" noChangeArrowheads="1"/>
          </p:cNvSpPr>
          <p:nvPr>
            <p:ph type="sldNum" sz="quarter" idx="3"/>
          </p:nvPr>
        </p:nvSpPr>
        <p:spPr bwMode="auto">
          <a:xfrm>
            <a:off x="3970436" y="8829037"/>
            <a:ext cx="3038372" cy="465774"/>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a:defRPr sz="1200"/>
            </a:lvl1pPr>
          </a:lstStyle>
          <a:p>
            <a:pPr>
              <a:defRPr/>
            </a:pPr>
            <a:fld id="{D2CB5476-315C-4317-B1D2-0E8A717F4E07}" type="slidenum">
              <a:rPr lang="en-US"/>
              <a:pPr>
                <a:defRPr/>
              </a:pPr>
              <a:t>‹#›</a:t>
            </a:fld>
            <a:endParaRPr lang="en-US" dirty="0"/>
          </a:p>
        </p:txBody>
      </p:sp>
    </p:spTree>
    <p:extLst>
      <p:ext uri="{BB962C8B-B14F-4D97-AF65-F5344CB8AC3E}">
        <p14:creationId xmlns:p14="http://schemas.microsoft.com/office/powerpoint/2010/main" val="3044733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372" cy="465774"/>
          </a:xfrm>
          <a:prstGeom prst="rect">
            <a:avLst/>
          </a:prstGeom>
          <a:noFill/>
          <a:ln w="9525">
            <a:noFill/>
            <a:miter lim="800000"/>
            <a:headEnd/>
            <a:tailEnd/>
          </a:ln>
          <a:effectLst/>
        </p:spPr>
        <p:txBody>
          <a:bodyPr vert="horz" wrap="square" lIns="93391" tIns="46696" rIns="93391" bIns="46696" numCol="1" anchor="t" anchorCtr="0" compatLnSpc="1">
            <a:prstTxWarp prst="textNoShape">
              <a:avLst/>
            </a:prstTxWarp>
          </a:bodyPr>
          <a:lstStyle>
            <a:lvl1pPr defTabSz="934006">
              <a:defRPr sz="1200"/>
            </a:lvl1pPr>
          </a:lstStyle>
          <a:p>
            <a:pPr>
              <a:defRPr/>
            </a:pPr>
            <a:endParaRPr lang="en-US" dirty="0"/>
          </a:p>
        </p:txBody>
      </p:sp>
      <p:sp>
        <p:nvSpPr>
          <p:cNvPr id="4099" name="Rectangle 3"/>
          <p:cNvSpPr>
            <a:spLocks noGrp="1" noChangeArrowheads="1"/>
          </p:cNvSpPr>
          <p:nvPr>
            <p:ph type="dt" idx="1"/>
          </p:nvPr>
        </p:nvSpPr>
        <p:spPr bwMode="auto">
          <a:xfrm>
            <a:off x="3970436" y="0"/>
            <a:ext cx="3038372" cy="465774"/>
          </a:xfrm>
          <a:prstGeom prst="rect">
            <a:avLst/>
          </a:prstGeom>
          <a:noFill/>
          <a:ln w="9525">
            <a:noFill/>
            <a:miter lim="800000"/>
            <a:headEnd/>
            <a:tailEnd/>
          </a:ln>
          <a:effectLst/>
        </p:spPr>
        <p:txBody>
          <a:bodyPr vert="horz" wrap="square" lIns="93391" tIns="46696" rIns="93391" bIns="46696" numCol="1" anchor="t" anchorCtr="0" compatLnSpc="1">
            <a:prstTxWarp prst="textNoShape">
              <a:avLst/>
            </a:prstTxWarp>
          </a:bodyPr>
          <a:lstStyle>
            <a:lvl1pPr algn="r" defTabSz="934006">
              <a:defRPr sz="1200"/>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2635" y="4416108"/>
            <a:ext cx="5605133" cy="4184016"/>
          </a:xfrm>
          <a:prstGeom prst="rect">
            <a:avLst/>
          </a:prstGeom>
          <a:noFill/>
          <a:ln w="9525">
            <a:noFill/>
            <a:miter lim="800000"/>
            <a:headEnd/>
            <a:tailEnd/>
          </a:ln>
          <a:effectLst/>
        </p:spPr>
        <p:txBody>
          <a:bodyPr vert="horz" wrap="square" lIns="93391" tIns="46696" rIns="93391" bIns="4669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037"/>
            <a:ext cx="3038372" cy="465774"/>
          </a:xfrm>
          <a:prstGeom prst="rect">
            <a:avLst/>
          </a:prstGeom>
          <a:noFill/>
          <a:ln w="9525">
            <a:noFill/>
            <a:miter lim="800000"/>
            <a:headEnd/>
            <a:tailEnd/>
          </a:ln>
          <a:effectLst/>
        </p:spPr>
        <p:txBody>
          <a:bodyPr vert="horz" wrap="square" lIns="93391" tIns="46696" rIns="93391" bIns="46696" numCol="1" anchor="b" anchorCtr="0" compatLnSpc="1">
            <a:prstTxWarp prst="textNoShape">
              <a:avLst/>
            </a:prstTxWarp>
          </a:bodyPr>
          <a:lstStyle>
            <a:lvl1pPr defTabSz="934006">
              <a:defRPr sz="1200"/>
            </a:lvl1pPr>
          </a:lstStyle>
          <a:p>
            <a:pPr>
              <a:defRPr/>
            </a:pPr>
            <a:endParaRPr lang="en-US" dirty="0"/>
          </a:p>
        </p:txBody>
      </p:sp>
      <p:sp>
        <p:nvSpPr>
          <p:cNvPr id="4103" name="Rectangle 7"/>
          <p:cNvSpPr>
            <a:spLocks noGrp="1" noChangeArrowheads="1"/>
          </p:cNvSpPr>
          <p:nvPr>
            <p:ph type="sldNum" sz="quarter" idx="5"/>
          </p:nvPr>
        </p:nvSpPr>
        <p:spPr bwMode="auto">
          <a:xfrm>
            <a:off x="3970436" y="8829037"/>
            <a:ext cx="3038372" cy="465774"/>
          </a:xfrm>
          <a:prstGeom prst="rect">
            <a:avLst/>
          </a:prstGeom>
          <a:noFill/>
          <a:ln w="9525">
            <a:noFill/>
            <a:miter lim="800000"/>
            <a:headEnd/>
            <a:tailEnd/>
          </a:ln>
          <a:effectLst/>
        </p:spPr>
        <p:txBody>
          <a:bodyPr vert="horz" wrap="square" lIns="93391" tIns="46696" rIns="93391" bIns="46696" numCol="1" anchor="b" anchorCtr="0" compatLnSpc="1">
            <a:prstTxWarp prst="textNoShape">
              <a:avLst/>
            </a:prstTxWarp>
          </a:bodyPr>
          <a:lstStyle>
            <a:lvl1pPr algn="r" defTabSz="934006">
              <a:defRPr sz="1200"/>
            </a:lvl1pPr>
          </a:lstStyle>
          <a:p>
            <a:pPr>
              <a:defRPr/>
            </a:pPr>
            <a:fld id="{85E99573-D571-4EC8-BD18-F823422E3B3C}" type="slidenum">
              <a:rPr lang="en-US"/>
              <a:pPr>
                <a:defRPr/>
              </a:pPr>
              <a:t>‹#›</a:t>
            </a:fld>
            <a:endParaRPr lang="en-US" dirty="0"/>
          </a:p>
        </p:txBody>
      </p:sp>
    </p:spTree>
    <p:extLst>
      <p:ext uri="{BB962C8B-B14F-4D97-AF65-F5344CB8AC3E}">
        <p14:creationId xmlns:p14="http://schemas.microsoft.com/office/powerpoint/2010/main" val="3903807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1A8B1-82AD-4539-A03D-55B64EE3EE89}" type="slidenum">
              <a:rPr lang="en-US" smtClean="0"/>
              <a:t>1</a:t>
            </a:fld>
            <a:endParaRPr lang="en-US"/>
          </a:p>
        </p:txBody>
      </p:sp>
    </p:spTree>
    <p:extLst>
      <p:ext uri="{BB962C8B-B14F-4D97-AF65-F5344CB8AC3E}">
        <p14:creationId xmlns:p14="http://schemas.microsoft.com/office/powerpoint/2010/main" val="1905559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B3B89-5899-4004-904D-5A036D7E021F}" type="slidenum">
              <a:rPr lang="en-US" smtClean="0"/>
              <a:t>4</a:t>
            </a:fld>
            <a:endParaRPr lang="en-US"/>
          </a:p>
        </p:txBody>
      </p:sp>
    </p:spTree>
    <p:extLst>
      <p:ext uri="{BB962C8B-B14F-4D97-AF65-F5344CB8AC3E}">
        <p14:creationId xmlns:p14="http://schemas.microsoft.com/office/powerpoint/2010/main" val="3913917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790C042-FA73-4D67-945D-4AC99E93A3B9}" type="slidenum">
              <a:rPr lang="en-US" smtClean="0"/>
              <a:pPr/>
              <a:t>5</a:t>
            </a:fld>
            <a:endParaRPr 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04165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924196-7FF3-42F6-AF4A-8FD45B174257}" type="slidenum">
              <a:rPr lang="en-US"/>
              <a:pPr/>
              <a:t>6</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43641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5DD587-CF65-4BDF-B5DF-3C56D743F6B0}" type="slidenum">
              <a:rPr lang="en-US"/>
              <a:pPr/>
              <a:t>7</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48929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9F8CB8-EEB9-4C8A-B80D-C950EC777505}" type="slidenum">
              <a:rPr lang="en-US"/>
              <a:pPr/>
              <a:t>17</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3003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9F8CB8-EEB9-4C8A-B80D-C950EC777505}" type="slidenum">
              <a:rPr lang="en-US"/>
              <a:pPr/>
              <a:t>18</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90956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CE204805-0A7B-4151-B772-81B8437C6DD0}"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914400" y="1981200"/>
            <a:ext cx="75438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D64ABE03-EC5E-4ABA-9C7B-FF68818822E0}"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09600"/>
            <a:ext cx="188595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550545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4BA26473-B0DA-4434-9A39-D3A06694C33D}"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AutoShape 2" descr="https://inside.nsf.gov/communications/preparingcommunications/PublishingImages/nsf1_logo.jpg"/>
          <p:cNvSpPr>
            <a:spLocks noChangeAspect="1" noChangeArrowheads="1"/>
          </p:cNvSpPr>
          <p:nvPr userDrawn="1"/>
        </p:nvSpPr>
        <p:spPr bwMode="auto">
          <a:xfrm>
            <a:off x="0" y="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7"/>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6" name="TextBox 5"/>
          <p:cNvSpPr txBox="1"/>
          <p:nvPr userDrawn="1"/>
        </p:nvSpPr>
        <p:spPr>
          <a:xfrm>
            <a:off x="216000" y="4140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96129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defRPr>
            </a:lvl1pPr>
          </a:lstStyle>
          <a:p>
            <a:r>
              <a:rPr lang="en-US" dirty="0"/>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a:xfrm>
            <a:off x="1600200" y="152400"/>
            <a:ext cx="6858000" cy="1219200"/>
          </a:xfrm>
          <a:prstGeom prst="rect">
            <a:avLst/>
          </a:prstGeom>
        </p:spPr>
        <p:txBody>
          <a:body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4400" y="1981200"/>
            <a:ext cx="7543800" cy="4114800"/>
          </a:xfrm>
          <a:prstGeom prst="rect">
            <a:avLst/>
          </a:prstGeom>
        </p:spPr>
        <p:txBody>
          <a:bodyPr/>
          <a:lstStyle>
            <a:lvl1pPr>
              <a:defRPr sz="4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4E81C7C3-FA7C-48AA-AC5D-A424DE4A4613}"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2D039C1B-B78D-4ECF-920B-5C116AE3EFFF}"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914400" y="19812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9812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FF3638E7-8C7D-4895-9A34-F79A61747AA8}"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9" name="Slide Number Placeholder 8"/>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BF7BEEBD-8CE2-41A2-A214-F72E42C96278}"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1143000"/>
          </a:xfrm>
          <a:prstGeom prst="rect">
            <a:avLst/>
          </a:prstGeom>
        </p:spPr>
        <p:txBody>
          <a:bodyPr/>
          <a:lstStyle/>
          <a:p>
            <a:r>
              <a:rPr lang="en-US"/>
              <a:t>Click to edit Master title style</a:t>
            </a:r>
          </a:p>
        </p:txBody>
      </p:sp>
      <p:sp>
        <p:nvSpPr>
          <p:cNvPr id="3" name="Date Placeholder 2"/>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5" name="Slide Number Placeholder 4"/>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EC006EDF-1B79-417A-B104-E75F1E6C6BC9}"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4" name="Slide Number Placeholder 3"/>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BAC95254-191E-49E8-A0ED-A40B17229F01}"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6F381208-0D6A-4F61-A2AE-A13A517FA527}"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914400" y="6248400"/>
            <a:ext cx="1905000" cy="457200"/>
          </a:xfrm>
          <a:prstGeom prst="rect">
            <a:avLst/>
          </a:prstGeom>
        </p:spPr>
        <p:txBody>
          <a:bodyPr/>
          <a:lstStyle>
            <a:lvl1pPr>
              <a:defRPr/>
            </a:lvl1pPr>
          </a:lstStyle>
          <a:p>
            <a:pPr algn="ctr">
              <a:lnSpc>
                <a:spcPct val="90000"/>
              </a:lnSpc>
              <a:spcBef>
                <a:spcPct val="20000"/>
              </a:spcBef>
              <a:defRPr/>
            </a:pPr>
            <a:endParaRPr lang="en-US" b="1">
              <a:solidFill>
                <a:srgbClr val="3333CC"/>
              </a:solidFill>
              <a:ea typeface="+mn-ea"/>
              <a:cs typeface="+mn-cs"/>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lgn="ctr">
              <a:lnSpc>
                <a:spcPct val="90000"/>
              </a:lnSpc>
              <a:spcBef>
                <a:spcPct val="20000"/>
              </a:spcBef>
              <a:defRPr/>
            </a:pPr>
            <a:fld id="{06F30223-9A80-41F6-A34A-9E0436F9A5B6}" type="slidenum">
              <a:rPr lang="en-US" b="1" smtClean="0">
                <a:solidFill>
                  <a:srgbClr val="3333CC"/>
                </a:solidFill>
                <a:ea typeface="+mn-ea"/>
                <a:cs typeface="+mn-cs"/>
              </a:rPr>
              <a:pPr algn="ctr">
                <a:lnSpc>
                  <a:spcPct val="90000"/>
                </a:lnSpc>
                <a:spcBef>
                  <a:spcPct val="20000"/>
                </a:spcBef>
                <a:defRPr/>
              </a:pPr>
              <a:t>‹#›</a:t>
            </a:fld>
            <a:endParaRPr lang="en-US" b="1">
              <a:solidFill>
                <a:srgbClr val="3333CC"/>
              </a:solidFill>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1" name="Rectangle 7"/>
          <p:cNvSpPr>
            <a:spLocks noChangeArrowheads="1"/>
          </p:cNvSpPr>
          <p:nvPr/>
        </p:nvSpPr>
        <p:spPr bwMode="auto">
          <a:xfrm>
            <a:off x="0" y="0"/>
            <a:ext cx="619125" cy="6858000"/>
          </a:xfrm>
          <a:prstGeom prst="rect">
            <a:avLst/>
          </a:prstGeom>
          <a:gradFill rotWithShape="0">
            <a:gsLst>
              <a:gs pos="0">
                <a:srgbClr val="0640F3">
                  <a:gamma/>
                  <a:shade val="29804"/>
                  <a:invGamma/>
                </a:srgbClr>
              </a:gs>
              <a:gs pos="100000">
                <a:srgbClr val="0640F3"/>
              </a:gs>
            </a:gsLst>
            <a:lin ang="5400000" scaled="1"/>
          </a:gradFill>
          <a:ln w="9525">
            <a:noFill/>
            <a:miter lim="800000"/>
            <a:headEnd/>
            <a:tailEnd/>
          </a:ln>
          <a:effectLst/>
        </p:spPr>
        <p:txBody>
          <a:bodyPr wrap="none" anchor="ctr"/>
          <a:lstStyle/>
          <a:p>
            <a:pPr algn="ctr">
              <a:lnSpc>
                <a:spcPct val="90000"/>
              </a:lnSpc>
              <a:spcBef>
                <a:spcPct val="20000"/>
              </a:spcBef>
              <a:defRPr/>
            </a:pPr>
            <a:endParaRPr lang="en-US" b="1">
              <a:solidFill>
                <a:srgbClr val="3333CC"/>
              </a:solidFill>
              <a:ea typeface="+mn-ea"/>
              <a:cs typeface="+mn-cs"/>
            </a:endParaRPr>
          </a:p>
        </p:txBody>
      </p:sp>
      <p:sp>
        <p:nvSpPr>
          <p:cNvPr id="16393" name="Rectangle 9"/>
          <p:cNvSpPr>
            <a:spLocks noChangeArrowheads="1"/>
          </p:cNvSpPr>
          <p:nvPr/>
        </p:nvSpPr>
        <p:spPr bwMode="auto">
          <a:xfrm rot="16200000">
            <a:off x="-2055812" y="2038972"/>
            <a:ext cx="4692650" cy="462307"/>
          </a:xfrm>
          <a:prstGeom prst="rect">
            <a:avLst/>
          </a:prstGeom>
          <a:noFill/>
          <a:ln w="9525">
            <a:noFill/>
            <a:miter lim="800000"/>
            <a:headEnd/>
            <a:tailEnd/>
          </a:ln>
          <a:effectLst/>
        </p:spPr>
        <p:txBody>
          <a:bodyPr lIns="92075" tIns="46038" rIns="92075" bIns="46038">
            <a:spAutoFit/>
          </a:bodyPr>
          <a:lstStyle/>
          <a:p>
            <a:pPr>
              <a:defRPr/>
            </a:pPr>
            <a:r>
              <a:rPr lang="en-US" sz="2400" b="1" dirty="0">
                <a:solidFill>
                  <a:schemeClr val="bg1"/>
                </a:solidFill>
                <a:latin typeface="Calibri" charset="0"/>
                <a:ea typeface="Calibri" charset="0"/>
                <a:cs typeface="Calibri" charset="0"/>
              </a:rPr>
              <a:t>DMR</a:t>
            </a:r>
            <a:r>
              <a:rPr lang="en-US" sz="2400" b="1" baseline="0" dirty="0">
                <a:solidFill>
                  <a:schemeClr val="bg1"/>
                </a:solidFill>
                <a:latin typeface="Calibri" charset="0"/>
                <a:ea typeface="Calibri" charset="0"/>
                <a:cs typeface="Calibri" charset="0"/>
              </a:rPr>
              <a:t> MRSEC Program</a:t>
            </a:r>
            <a:endParaRPr lang="en-US" sz="2400" b="1" dirty="0">
              <a:solidFill>
                <a:schemeClr val="bg1"/>
              </a:solidFill>
              <a:latin typeface="Calibri" charset="0"/>
              <a:ea typeface="Calibri" charset="0"/>
              <a:cs typeface="Calibri" charset="0"/>
            </a:endParaRPr>
          </a:p>
        </p:txBody>
      </p:sp>
      <p:sp>
        <p:nvSpPr>
          <p:cNvPr id="5" name="Rectangle 4"/>
          <p:cNvSpPr>
            <a:spLocks noChangeArrowheads="1"/>
          </p:cNvSpPr>
          <p:nvPr userDrawn="1"/>
        </p:nvSpPr>
        <p:spPr bwMode="auto">
          <a:xfrm>
            <a:off x="0" y="0"/>
            <a:ext cx="619125" cy="640080"/>
          </a:xfrm>
          <a:prstGeom prst="rect">
            <a:avLst/>
          </a:prstGeom>
          <a:gradFill rotWithShape="0">
            <a:gsLst>
              <a:gs pos="0">
                <a:srgbClr val="0640F3">
                  <a:gamma/>
                  <a:shade val="29804"/>
                  <a:invGamma/>
                </a:srgbClr>
              </a:gs>
              <a:gs pos="100000">
                <a:srgbClr val="0640F3"/>
              </a:gs>
            </a:gsLst>
            <a:lin ang="5400000" scaled="1"/>
          </a:gradFill>
          <a:ln w="9525">
            <a:noFill/>
            <a:miter lim="800000"/>
            <a:headEnd/>
            <a:tailEnd/>
          </a:ln>
          <a:effectLst/>
        </p:spPr>
        <p:txBody>
          <a:bodyPr wrap="none" anchor="ctr"/>
          <a:lstStyle/>
          <a:p>
            <a:pPr algn="ctr" eaLnBrk="0" hangingPunct="0">
              <a:lnSpc>
                <a:spcPct val="90000"/>
              </a:lnSpc>
              <a:spcBef>
                <a:spcPct val="20000"/>
              </a:spcBef>
              <a:defRPr/>
            </a:pPr>
            <a:endParaRPr lang="en-US" sz="2400" b="1">
              <a:solidFill>
                <a:srgbClr val="3333CC"/>
              </a:solidFill>
              <a:latin typeface="Times New Roman" pitchFamily="18" charset="0"/>
            </a:endParaRPr>
          </a:p>
        </p:txBody>
      </p:sp>
      <p:pic>
        <p:nvPicPr>
          <p:cNvPr id="9" name="Picture 2" descr="ttps://www.nsf.gov/images/logos/nsf1.gif"/>
          <p:cNvPicPr>
            <a:picLocks noChangeAspect="1" noChangeArrowheads="1"/>
          </p:cNvPicPr>
          <p:nvPr userDrawn="1"/>
        </p:nvPicPr>
        <p:blipFill>
          <a:blip r:embed="rId17" cstate="screen">
            <a:extLst>
              <a:ext uri="{28A0092B-C50C-407E-A947-70E740481C1C}">
                <a14:useLocalDpi xmlns:a14="http://schemas.microsoft.com/office/drawing/2010/main"/>
              </a:ext>
            </a:extLst>
          </a:blip>
          <a:stretch>
            <a:fillRect/>
          </a:stretch>
        </p:blipFill>
        <p:spPr bwMode="auto">
          <a:xfrm>
            <a:off x="-27611" y="6217920"/>
            <a:ext cx="636248" cy="640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tps://www.nsf.gov/images/logos/nsf1.gif"/>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6293" y="0"/>
            <a:ext cx="636248" cy="64008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677" r:id="rId14"/>
    <p:sldLayoutId id="2147483651" r:id="rId15"/>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jpeg"/><Relationship Id="rId18" Type="http://schemas.openxmlformats.org/officeDocument/2006/relationships/image" Target="../media/image16.jpeg"/><Relationship Id="rId26" Type="http://schemas.openxmlformats.org/officeDocument/2006/relationships/image" Target="../media/image23.jpeg"/><Relationship Id="rId3" Type="http://schemas.openxmlformats.org/officeDocument/2006/relationships/image" Target="../media/image2.png"/><Relationship Id="rId21" Type="http://schemas.openxmlformats.org/officeDocument/2006/relationships/image" Target="../media/image18.png"/><Relationship Id="rId34" Type="http://schemas.openxmlformats.org/officeDocument/2006/relationships/image" Target="../media/image31.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5.png"/><Relationship Id="rId25" Type="http://schemas.openxmlformats.org/officeDocument/2006/relationships/image" Target="../media/image22.jpeg"/><Relationship Id="rId33" Type="http://schemas.openxmlformats.org/officeDocument/2006/relationships/image" Target="../media/image30.png"/><Relationship Id="rId2" Type="http://schemas.openxmlformats.org/officeDocument/2006/relationships/notesSlide" Target="../notesSlides/notesSlide1.xml"/><Relationship Id="rId16" Type="http://schemas.openxmlformats.org/officeDocument/2006/relationships/image" Target="../media/image14.png"/><Relationship Id="rId20" Type="http://schemas.microsoft.com/office/2007/relationships/hdphoto" Target="../media/hdphoto2.wdp"/><Relationship Id="rId29"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24" Type="http://schemas.openxmlformats.org/officeDocument/2006/relationships/image" Target="../media/image21.png"/><Relationship Id="rId32" Type="http://schemas.openxmlformats.org/officeDocument/2006/relationships/image" Target="../media/image29.jpeg"/><Relationship Id="rId5" Type="http://schemas.openxmlformats.org/officeDocument/2006/relationships/image" Target="../media/image4.png"/><Relationship Id="rId15" Type="http://schemas.microsoft.com/office/2007/relationships/hdphoto" Target="../media/hdphoto1.wdp"/><Relationship Id="rId23" Type="http://schemas.openxmlformats.org/officeDocument/2006/relationships/image" Target="../media/image20.png"/><Relationship Id="rId28" Type="http://schemas.openxmlformats.org/officeDocument/2006/relationships/image" Target="../media/image25.jpeg"/><Relationship Id="rId36" Type="http://schemas.openxmlformats.org/officeDocument/2006/relationships/image" Target="../media/image33.png"/><Relationship Id="rId10" Type="http://schemas.openxmlformats.org/officeDocument/2006/relationships/image" Target="../media/image9.jpeg"/><Relationship Id="rId19" Type="http://schemas.openxmlformats.org/officeDocument/2006/relationships/image" Target="../media/image17.png"/><Relationship Id="rId31" Type="http://schemas.openxmlformats.org/officeDocument/2006/relationships/image" Target="../media/image28.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19.png"/><Relationship Id="rId27" Type="http://schemas.openxmlformats.org/officeDocument/2006/relationships/image" Target="../media/image24.jpeg"/><Relationship Id="rId30" Type="http://schemas.openxmlformats.org/officeDocument/2006/relationships/image" Target="../media/image27.wmf"/><Relationship Id="rId35" Type="http://schemas.openxmlformats.org/officeDocument/2006/relationships/image" Target="../media/image32.pn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nsf.gov/news/special_reports/big_idea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3" Type="http://schemas.openxmlformats.org/officeDocument/2006/relationships/image" Target="../media/image139.jpeg"/><Relationship Id="rId18" Type="http://schemas.openxmlformats.org/officeDocument/2006/relationships/image" Target="../media/image143.jpeg"/><Relationship Id="rId26" Type="http://schemas.openxmlformats.org/officeDocument/2006/relationships/image" Target="../media/image150.jpeg"/><Relationship Id="rId3" Type="http://schemas.openxmlformats.org/officeDocument/2006/relationships/image" Target="../media/image2.png"/><Relationship Id="rId21" Type="http://schemas.openxmlformats.org/officeDocument/2006/relationships/image" Target="../media/image145.png"/><Relationship Id="rId34" Type="http://schemas.openxmlformats.org/officeDocument/2006/relationships/image" Target="../media/image157.jpeg"/><Relationship Id="rId7" Type="http://schemas.openxmlformats.org/officeDocument/2006/relationships/image" Target="../media/image133.jpeg"/><Relationship Id="rId12" Type="http://schemas.openxmlformats.org/officeDocument/2006/relationships/image" Target="../media/image138.jpeg"/><Relationship Id="rId17" Type="http://schemas.openxmlformats.org/officeDocument/2006/relationships/image" Target="../media/image142.png"/><Relationship Id="rId25" Type="http://schemas.openxmlformats.org/officeDocument/2006/relationships/image" Target="../media/image149.jpeg"/><Relationship Id="rId33" Type="http://schemas.openxmlformats.org/officeDocument/2006/relationships/image" Target="../media/image156.png"/><Relationship Id="rId2" Type="http://schemas.openxmlformats.org/officeDocument/2006/relationships/image" Target="../media/image33.png"/><Relationship Id="rId16" Type="http://schemas.openxmlformats.org/officeDocument/2006/relationships/image" Target="../media/image141.png"/><Relationship Id="rId20" Type="http://schemas.microsoft.com/office/2007/relationships/hdphoto" Target="../media/hdphoto4.wdp"/><Relationship Id="rId29" Type="http://schemas.openxmlformats.org/officeDocument/2006/relationships/image" Target="../media/image153.jpeg"/><Relationship Id="rId1" Type="http://schemas.openxmlformats.org/officeDocument/2006/relationships/slideLayout" Target="../slideLayouts/slideLayout2.xml"/><Relationship Id="rId6" Type="http://schemas.openxmlformats.org/officeDocument/2006/relationships/image" Target="../media/image132.png"/><Relationship Id="rId11" Type="http://schemas.openxmlformats.org/officeDocument/2006/relationships/image" Target="../media/image137.jpeg"/><Relationship Id="rId24" Type="http://schemas.openxmlformats.org/officeDocument/2006/relationships/image" Target="../media/image148.png"/><Relationship Id="rId32" Type="http://schemas.openxmlformats.org/officeDocument/2006/relationships/image" Target="../media/image155.jpeg"/><Relationship Id="rId5" Type="http://schemas.openxmlformats.org/officeDocument/2006/relationships/image" Target="../media/image131.png"/><Relationship Id="rId15" Type="http://schemas.microsoft.com/office/2007/relationships/hdphoto" Target="../media/hdphoto3.wdp"/><Relationship Id="rId23" Type="http://schemas.openxmlformats.org/officeDocument/2006/relationships/image" Target="../media/image147.png"/><Relationship Id="rId28" Type="http://schemas.openxmlformats.org/officeDocument/2006/relationships/image" Target="../media/image152.jpeg"/><Relationship Id="rId10" Type="http://schemas.openxmlformats.org/officeDocument/2006/relationships/image" Target="../media/image136.jpeg"/><Relationship Id="rId19" Type="http://schemas.openxmlformats.org/officeDocument/2006/relationships/image" Target="../media/image144.png"/><Relationship Id="rId31" Type="http://schemas.openxmlformats.org/officeDocument/2006/relationships/image" Target="../media/image154.jpeg"/><Relationship Id="rId4" Type="http://schemas.openxmlformats.org/officeDocument/2006/relationships/image" Target="../media/image130.jpeg"/><Relationship Id="rId9" Type="http://schemas.openxmlformats.org/officeDocument/2006/relationships/image" Target="../media/image135.png"/><Relationship Id="rId14" Type="http://schemas.openxmlformats.org/officeDocument/2006/relationships/image" Target="../media/image140.png"/><Relationship Id="rId22" Type="http://schemas.openxmlformats.org/officeDocument/2006/relationships/image" Target="../media/image146.png"/><Relationship Id="rId27" Type="http://schemas.openxmlformats.org/officeDocument/2006/relationships/image" Target="../media/image151.jpeg"/><Relationship Id="rId30" Type="http://schemas.openxmlformats.org/officeDocument/2006/relationships/image" Target="../media/image27.wmf"/><Relationship Id="rId8" Type="http://schemas.openxmlformats.org/officeDocument/2006/relationships/image" Target="../media/image134.png"/></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image" Target="../media/image34.tif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36.tiff"/><Relationship Id="rId1" Type="http://schemas.openxmlformats.org/officeDocument/2006/relationships/slideLayout" Target="../slideLayouts/slideLayout12.xml"/><Relationship Id="rId4" Type="http://schemas.openxmlformats.org/officeDocument/2006/relationships/image" Target="../media/image38.tiff"/></Relationships>
</file>

<file path=ppt/slides/_rels/slide4.xml.rels><?xml version="1.0" encoding="UTF-8" standalone="yes"?>
<Relationships xmlns="http://schemas.openxmlformats.org/package/2006/relationships"><Relationship Id="rId13" Type="http://schemas.openxmlformats.org/officeDocument/2006/relationships/image" Target="../media/image49.jpeg"/><Relationship Id="rId18" Type="http://schemas.openxmlformats.org/officeDocument/2006/relationships/image" Target="../media/image54.jpeg"/><Relationship Id="rId26" Type="http://schemas.openxmlformats.org/officeDocument/2006/relationships/image" Target="../media/image62.jpeg"/><Relationship Id="rId39" Type="http://schemas.openxmlformats.org/officeDocument/2006/relationships/image" Target="../media/image75.jpeg"/><Relationship Id="rId21" Type="http://schemas.openxmlformats.org/officeDocument/2006/relationships/image" Target="../media/image57.jpeg"/><Relationship Id="rId34" Type="http://schemas.openxmlformats.org/officeDocument/2006/relationships/image" Target="../media/image70.jpeg"/><Relationship Id="rId42" Type="http://schemas.openxmlformats.org/officeDocument/2006/relationships/image" Target="../media/image78.jpeg"/><Relationship Id="rId7" Type="http://schemas.openxmlformats.org/officeDocument/2006/relationships/image" Target="../media/image43.jpeg"/><Relationship Id="rId2" Type="http://schemas.openxmlformats.org/officeDocument/2006/relationships/notesSlide" Target="../notesSlides/notesSlide2.xml"/><Relationship Id="rId16" Type="http://schemas.openxmlformats.org/officeDocument/2006/relationships/image" Target="../media/image52.jpeg"/><Relationship Id="rId20" Type="http://schemas.openxmlformats.org/officeDocument/2006/relationships/image" Target="../media/image56.jpeg"/><Relationship Id="rId29" Type="http://schemas.openxmlformats.org/officeDocument/2006/relationships/image" Target="../media/image65.jpeg"/><Relationship Id="rId41" Type="http://schemas.openxmlformats.org/officeDocument/2006/relationships/image" Target="../media/image77.jpeg"/><Relationship Id="rId1" Type="http://schemas.openxmlformats.org/officeDocument/2006/relationships/slideLayout" Target="../slideLayouts/slideLayout1.xml"/><Relationship Id="rId6" Type="http://schemas.openxmlformats.org/officeDocument/2006/relationships/image" Target="../media/image42.jpeg"/><Relationship Id="rId11" Type="http://schemas.openxmlformats.org/officeDocument/2006/relationships/image" Target="../media/image47.png"/><Relationship Id="rId24" Type="http://schemas.openxmlformats.org/officeDocument/2006/relationships/image" Target="../media/image60.jpeg"/><Relationship Id="rId32" Type="http://schemas.openxmlformats.org/officeDocument/2006/relationships/image" Target="../media/image68.jpeg"/><Relationship Id="rId37" Type="http://schemas.openxmlformats.org/officeDocument/2006/relationships/image" Target="../media/image73.jpeg"/><Relationship Id="rId40" Type="http://schemas.openxmlformats.org/officeDocument/2006/relationships/image" Target="../media/image76.jpeg"/><Relationship Id="rId5" Type="http://schemas.openxmlformats.org/officeDocument/2006/relationships/image" Target="../media/image41.jpeg"/><Relationship Id="rId15" Type="http://schemas.openxmlformats.org/officeDocument/2006/relationships/image" Target="../media/image51.jpeg"/><Relationship Id="rId23" Type="http://schemas.openxmlformats.org/officeDocument/2006/relationships/image" Target="../media/image59.jpeg"/><Relationship Id="rId28" Type="http://schemas.openxmlformats.org/officeDocument/2006/relationships/image" Target="../media/image64.jpeg"/><Relationship Id="rId36" Type="http://schemas.openxmlformats.org/officeDocument/2006/relationships/image" Target="../media/image72.jpeg"/><Relationship Id="rId10" Type="http://schemas.openxmlformats.org/officeDocument/2006/relationships/image" Target="../media/image46.png"/><Relationship Id="rId19" Type="http://schemas.openxmlformats.org/officeDocument/2006/relationships/image" Target="../media/image55.jpeg"/><Relationship Id="rId31" Type="http://schemas.openxmlformats.org/officeDocument/2006/relationships/image" Target="../media/image67.jpeg"/><Relationship Id="rId44" Type="http://schemas.openxmlformats.org/officeDocument/2006/relationships/image" Target="../media/image80.tiff"/><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jpeg"/><Relationship Id="rId22" Type="http://schemas.openxmlformats.org/officeDocument/2006/relationships/image" Target="../media/image58.jpeg"/><Relationship Id="rId27" Type="http://schemas.openxmlformats.org/officeDocument/2006/relationships/image" Target="../media/image63.jpeg"/><Relationship Id="rId30" Type="http://schemas.openxmlformats.org/officeDocument/2006/relationships/image" Target="../media/image66.jpeg"/><Relationship Id="rId35" Type="http://schemas.openxmlformats.org/officeDocument/2006/relationships/image" Target="../media/image71.png"/><Relationship Id="rId43" Type="http://schemas.openxmlformats.org/officeDocument/2006/relationships/image" Target="../media/image79.tiff"/><Relationship Id="rId8" Type="http://schemas.openxmlformats.org/officeDocument/2006/relationships/image" Target="../media/image44.png"/><Relationship Id="rId3" Type="http://schemas.openxmlformats.org/officeDocument/2006/relationships/image" Target="../media/image39.jpeg"/><Relationship Id="rId12" Type="http://schemas.openxmlformats.org/officeDocument/2006/relationships/image" Target="../media/image48.png"/><Relationship Id="rId17" Type="http://schemas.openxmlformats.org/officeDocument/2006/relationships/image" Target="../media/image53.jpeg"/><Relationship Id="rId25" Type="http://schemas.openxmlformats.org/officeDocument/2006/relationships/image" Target="../media/image61.png"/><Relationship Id="rId33" Type="http://schemas.openxmlformats.org/officeDocument/2006/relationships/image" Target="../media/image69.jpeg"/><Relationship Id="rId38" Type="http://schemas.openxmlformats.org/officeDocument/2006/relationships/image" Target="../media/image74.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pubs.acs.org/action/showLargeCover?issue=40282506" TargetMode="External"/><Relationship Id="rId13" Type="http://schemas.openxmlformats.org/officeDocument/2006/relationships/image" Target="../media/image90.jpeg"/><Relationship Id="rId3" Type="http://schemas.openxmlformats.org/officeDocument/2006/relationships/image" Target="../media/image81.png"/><Relationship Id="rId7" Type="http://schemas.openxmlformats.org/officeDocument/2006/relationships/image" Target="../media/image85.jpeg"/><Relationship Id="rId12" Type="http://schemas.openxmlformats.org/officeDocument/2006/relationships/image" Target="../media/image89.png"/><Relationship Id="rId17" Type="http://schemas.openxmlformats.org/officeDocument/2006/relationships/image" Target="../media/image94.jpeg"/><Relationship Id="rId2" Type="http://schemas.openxmlformats.org/officeDocument/2006/relationships/notesSlide" Target="../notesSlides/notesSlide4.xml"/><Relationship Id="rId16" Type="http://schemas.openxmlformats.org/officeDocument/2006/relationships/image" Target="../media/image93.jpeg"/><Relationship Id="rId1" Type="http://schemas.openxmlformats.org/officeDocument/2006/relationships/slideLayout" Target="../slideLayouts/slideLayout12.xml"/><Relationship Id="rId6" Type="http://schemas.openxmlformats.org/officeDocument/2006/relationships/image" Target="../media/image84.png"/><Relationship Id="rId11" Type="http://schemas.openxmlformats.org/officeDocument/2006/relationships/image" Target="../media/image88.png"/><Relationship Id="rId5" Type="http://schemas.openxmlformats.org/officeDocument/2006/relationships/image" Target="../media/image83.png"/><Relationship Id="rId15" Type="http://schemas.openxmlformats.org/officeDocument/2006/relationships/image" Target="../media/image92.jpeg"/><Relationship Id="rId10" Type="http://schemas.openxmlformats.org/officeDocument/2006/relationships/image" Target="../media/image87.jpeg"/><Relationship Id="rId4" Type="http://schemas.openxmlformats.org/officeDocument/2006/relationships/image" Target="../media/image82.jpeg"/><Relationship Id="rId9" Type="http://schemas.openxmlformats.org/officeDocument/2006/relationships/image" Target="../media/image86.jpeg"/><Relationship Id="rId14" Type="http://schemas.openxmlformats.org/officeDocument/2006/relationships/image" Target="../media/image91.png"/></Relationships>
</file>

<file path=ppt/slides/_rels/slide7.xml.rels><?xml version="1.0" encoding="UTF-8" standalone="yes"?>
<Relationships xmlns="http://schemas.openxmlformats.org/package/2006/relationships"><Relationship Id="rId8" Type="http://schemas.openxmlformats.org/officeDocument/2006/relationships/image" Target="../media/image99.jpeg"/><Relationship Id="rId13" Type="http://schemas.openxmlformats.org/officeDocument/2006/relationships/image" Target="../media/image102.png"/><Relationship Id="rId3" Type="http://schemas.openxmlformats.org/officeDocument/2006/relationships/notesSlide" Target="../notesSlides/notesSlide5.xml"/><Relationship Id="rId7" Type="http://schemas.openxmlformats.org/officeDocument/2006/relationships/image" Target="../media/image98.jpeg"/><Relationship Id="rId12" Type="http://schemas.openxmlformats.org/officeDocument/2006/relationships/image" Target="../media/image95.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97.jpeg"/><Relationship Id="rId11" Type="http://schemas.openxmlformats.org/officeDocument/2006/relationships/oleObject" Target="../embeddings/oleObject1.bin"/><Relationship Id="rId5" Type="http://schemas.openxmlformats.org/officeDocument/2006/relationships/image" Target="../media/image96.gif"/><Relationship Id="rId10" Type="http://schemas.openxmlformats.org/officeDocument/2006/relationships/image" Target="../media/image101.jpeg"/><Relationship Id="rId4" Type="http://schemas.openxmlformats.org/officeDocument/2006/relationships/hyperlink" Target="http://mrfn.org/instruments" TargetMode="External"/><Relationship Id="rId9" Type="http://schemas.openxmlformats.org/officeDocument/2006/relationships/image" Target="../media/image100.jpeg"/><Relationship Id="rId14" Type="http://schemas.openxmlformats.org/officeDocument/2006/relationships/image" Target="../media/image103.jpeg"/></Relationships>
</file>

<file path=ppt/slides/_rels/slide8.xml.rels><?xml version="1.0" encoding="UTF-8" standalone="yes"?>
<Relationships xmlns="http://schemas.openxmlformats.org/package/2006/relationships"><Relationship Id="rId13" Type="http://schemas.openxmlformats.org/officeDocument/2006/relationships/image" Target="../media/image111.gif"/><Relationship Id="rId18" Type="http://schemas.openxmlformats.org/officeDocument/2006/relationships/image" Target="../media/image115.png"/><Relationship Id="rId26" Type="http://schemas.openxmlformats.org/officeDocument/2006/relationships/image" Target="../media/image122.png"/><Relationship Id="rId3" Type="http://schemas.openxmlformats.org/officeDocument/2006/relationships/image" Target="../media/image104.gif"/><Relationship Id="rId21" Type="http://schemas.openxmlformats.org/officeDocument/2006/relationships/hyperlink" Target="http://www.franklinfuelcells.com/" TargetMode="External"/><Relationship Id="rId34" Type="http://schemas.openxmlformats.org/officeDocument/2006/relationships/image" Target="../media/image1.gif"/><Relationship Id="rId7" Type="http://schemas.openxmlformats.org/officeDocument/2006/relationships/image" Target="../media/image107.png"/><Relationship Id="rId12" Type="http://schemas.openxmlformats.org/officeDocument/2006/relationships/hyperlink" Target="http://www.nn-labs.com/index.php" TargetMode="External"/><Relationship Id="rId17" Type="http://schemas.openxmlformats.org/officeDocument/2006/relationships/image" Target="../media/image114.jpeg"/><Relationship Id="rId25" Type="http://schemas.openxmlformats.org/officeDocument/2006/relationships/image" Target="../media/image121.png"/><Relationship Id="rId33" Type="http://schemas.openxmlformats.org/officeDocument/2006/relationships/image" Target="../media/image129.png"/><Relationship Id="rId2" Type="http://schemas.openxmlformats.org/officeDocument/2006/relationships/hyperlink" Target="http://www.polymedix.com/index.php" TargetMode="External"/><Relationship Id="rId16" Type="http://schemas.openxmlformats.org/officeDocument/2006/relationships/image" Target="../media/image113.gif"/><Relationship Id="rId20" Type="http://schemas.openxmlformats.org/officeDocument/2006/relationships/image" Target="../media/image117.png"/><Relationship Id="rId29" Type="http://schemas.openxmlformats.org/officeDocument/2006/relationships/image" Target="../media/image125.png"/><Relationship Id="rId1" Type="http://schemas.openxmlformats.org/officeDocument/2006/relationships/slideLayout" Target="../slideLayouts/slideLayout12.xml"/><Relationship Id="rId6" Type="http://schemas.openxmlformats.org/officeDocument/2006/relationships/image" Target="../media/image106.png"/><Relationship Id="rId11" Type="http://schemas.openxmlformats.org/officeDocument/2006/relationships/image" Target="../media/image110.jpeg"/><Relationship Id="rId24" Type="http://schemas.openxmlformats.org/officeDocument/2006/relationships/image" Target="../media/image120.png"/><Relationship Id="rId32" Type="http://schemas.openxmlformats.org/officeDocument/2006/relationships/image" Target="../media/image128.png"/><Relationship Id="rId5" Type="http://schemas.openxmlformats.org/officeDocument/2006/relationships/image" Target="../media/image105.gif"/><Relationship Id="rId15" Type="http://schemas.openxmlformats.org/officeDocument/2006/relationships/hyperlink" Target="http://www.arryx.com/index.html" TargetMode="External"/><Relationship Id="rId23" Type="http://schemas.openxmlformats.org/officeDocument/2006/relationships/image" Target="../media/image119.png"/><Relationship Id="rId28" Type="http://schemas.openxmlformats.org/officeDocument/2006/relationships/image" Target="../media/image124.jpeg"/><Relationship Id="rId10" Type="http://schemas.openxmlformats.org/officeDocument/2006/relationships/hyperlink" Target="http://www.universaldisplay.com/default.asp" TargetMode="External"/><Relationship Id="rId19" Type="http://schemas.openxmlformats.org/officeDocument/2006/relationships/image" Target="../media/image116.png"/><Relationship Id="rId31" Type="http://schemas.openxmlformats.org/officeDocument/2006/relationships/image" Target="../media/image127.png"/><Relationship Id="rId4" Type="http://schemas.openxmlformats.org/officeDocument/2006/relationships/hyperlink" Target="http://www.nanoterra.com/default.asp" TargetMode="External"/><Relationship Id="rId9" Type="http://schemas.openxmlformats.org/officeDocument/2006/relationships/image" Target="../media/image109.wmf"/><Relationship Id="rId14" Type="http://schemas.openxmlformats.org/officeDocument/2006/relationships/image" Target="../media/image112.png"/><Relationship Id="rId22" Type="http://schemas.openxmlformats.org/officeDocument/2006/relationships/image" Target="../media/image118.png"/><Relationship Id="rId27" Type="http://schemas.openxmlformats.org/officeDocument/2006/relationships/image" Target="../media/image123.png"/><Relationship Id="rId30" Type="http://schemas.openxmlformats.org/officeDocument/2006/relationships/image" Target="../media/image126.png"/><Relationship Id="rId35" Type="http://schemas.openxmlformats.org/officeDocument/2006/relationships/chart" Target="../charts/chart2.xml"/><Relationship Id="rId8" Type="http://schemas.openxmlformats.org/officeDocument/2006/relationships/image" Target="../media/image10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5"/>
          <p:cNvSpPr txBox="1">
            <a:spLocks noChangeArrowheads="1"/>
          </p:cNvSpPr>
          <p:nvPr/>
        </p:nvSpPr>
        <p:spPr bwMode="auto">
          <a:xfrm>
            <a:off x="4938771" y="2466578"/>
            <a:ext cx="417992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b="1" dirty="0">
                <a:solidFill>
                  <a:srgbClr val="0070C0"/>
                </a:solidFill>
                <a:latin typeface="Arial" panose="020B0604020202020204" pitchFamily="34" charset="0"/>
                <a:cs typeface="Arial" panose="020B0604020202020204" pitchFamily="34" charset="0"/>
              </a:rPr>
              <a:t>Dan Finotello</a:t>
            </a:r>
          </a:p>
          <a:p>
            <a:pPr algn="ctr" eaLnBrk="1" hangingPunct="1"/>
            <a:r>
              <a:rPr lang="en-US" altLang="en-US" sz="2200" dirty="0">
                <a:solidFill>
                  <a:srgbClr val="0070C0"/>
                </a:solidFill>
                <a:latin typeface="Arial" panose="020B0604020202020204" pitchFamily="34" charset="0"/>
                <a:cs typeface="Arial" panose="020B0604020202020204" pitchFamily="34" charset="0"/>
              </a:rPr>
              <a:t>Program Director</a:t>
            </a:r>
          </a:p>
          <a:p>
            <a:pPr algn="ctr" eaLnBrk="1" hangingPunct="1"/>
            <a:r>
              <a:rPr lang="en-US" altLang="en-US" sz="2200" dirty="0">
                <a:solidFill>
                  <a:srgbClr val="0070C0"/>
                </a:solidFill>
                <a:latin typeface="Arial" panose="020B0604020202020204" pitchFamily="34" charset="0"/>
                <a:cs typeface="Arial" panose="020B0604020202020204" pitchFamily="34" charset="0"/>
              </a:rPr>
              <a:t>Materials Research Science and</a:t>
            </a:r>
          </a:p>
          <a:p>
            <a:pPr algn="ctr" eaLnBrk="1" hangingPunct="1"/>
            <a:r>
              <a:rPr lang="en-US" altLang="en-US" sz="2200" dirty="0">
                <a:solidFill>
                  <a:srgbClr val="0070C0"/>
                </a:solidFill>
                <a:latin typeface="Arial" panose="020B0604020202020204" pitchFamily="34" charset="0"/>
                <a:cs typeface="Arial" panose="020B0604020202020204" pitchFamily="34" charset="0"/>
              </a:rPr>
              <a:t>Engineering Centers</a:t>
            </a:r>
          </a:p>
          <a:p>
            <a:pPr algn="ctr" eaLnBrk="1" hangingPunct="1"/>
            <a:r>
              <a:rPr lang="en-US" altLang="en-US" sz="2200" dirty="0">
                <a:solidFill>
                  <a:srgbClr val="0070C0"/>
                </a:solidFill>
                <a:latin typeface="Arial" panose="020B0604020202020204" pitchFamily="34" charset="0"/>
                <a:cs typeface="Arial" panose="020B0604020202020204" pitchFamily="34" charset="0"/>
              </a:rPr>
              <a:t>National Science Foundation</a:t>
            </a:r>
          </a:p>
        </p:txBody>
      </p:sp>
      <p:sp>
        <p:nvSpPr>
          <p:cNvPr id="2" name="Rectangle 1">
            <a:extLst>
              <a:ext uri="{FF2B5EF4-FFF2-40B4-BE49-F238E27FC236}">
                <a16:creationId xmlns:a16="http://schemas.microsoft.com/office/drawing/2014/main" id="{DB45441C-11DF-4483-BDC6-86370242FE65}"/>
              </a:ext>
            </a:extLst>
          </p:cNvPr>
          <p:cNvSpPr/>
          <p:nvPr/>
        </p:nvSpPr>
        <p:spPr>
          <a:xfrm>
            <a:off x="1093730" y="5415641"/>
            <a:ext cx="7411004" cy="584775"/>
          </a:xfrm>
          <a:prstGeom prst="rect">
            <a:avLst/>
          </a:prstGeom>
          <a:noFill/>
        </p:spPr>
        <p:txBody>
          <a:bodyPr wrap="none" lIns="91440" tIns="45720" rIns="91440" bIns="45720">
            <a:spAutoFit/>
          </a:bodyPr>
          <a:lstStyle/>
          <a:p>
            <a:pPr algn="ctr"/>
            <a:r>
              <a:rPr lang="en-US" sz="3200" b="1" dirty="0">
                <a:ln w="0"/>
                <a:solidFill>
                  <a:schemeClr val="accent1"/>
                </a:solidFill>
                <a:effectLst>
                  <a:outerShdw blurRad="38100" dist="25400" dir="5400000" algn="ctr" rotWithShape="0">
                    <a:srgbClr val="6E747A">
                      <a:alpha val="43000"/>
                    </a:srgbClr>
                  </a:outerShdw>
                </a:effectLst>
              </a:rPr>
              <a:t>Where Materials Begin &amp; Society Benefits!</a:t>
            </a:r>
          </a:p>
        </p:txBody>
      </p:sp>
      <p:pic>
        <p:nvPicPr>
          <p:cNvPr id="58" name="Picture 57">
            <a:extLst>
              <a:ext uri="{FF2B5EF4-FFF2-40B4-BE49-F238E27FC236}">
                <a16:creationId xmlns:a16="http://schemas.microsoft.com/office/drawing/2014/main" id="{7F0B3B7E-2274-4E9F-9F99-7375783441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598" y="6200630"/>
            <a:ext cx="558736" cy="559522"/>
          </a:xfrm>
          <a:prstGeom prst="rect">
            <a:avLst/>
          </a:prstGeom>
        </p:spPr>
      </p:pic>
      <p:grpSp>
        <p:nvGrpSpPr>
          <p:cNvPr id="50" name="Group 49">
            <a:extLst>
              <a:ext uri="{FF2B5EF4-FFF2-40B4-BE49-F238E27FC236}">
                <a16:creationId xmlns:a16="http://schemas.microsoft.com/office/drawing/2014/main" id="{A4E23C06-E8B1-461F-81D6-BB622904F3F5}"/>
              </a:ext>
            </a:extLst>
          </p:cNvPr>
          <p:cNvGrpSpPr/>
          <p:nvPr/>
        </p:nvGrpSpPr>
        <p:grpSpPr>
          <a:xfrm>
            <a:off x="109824" y="1362501"/>
            <a:ext cx="4829016" cy="3865388"/>
            <a:chOff x="48059" y="0"/>
            <a:chExt cx="9084056" cy="6861283"/>
          </a:xfrm>
        </p:grpSpPr>
        <p:pic>
          <p:nvPicPr>
            <p:cNvPr id="60" name="Picture 1" descr="4969_0003_small.jpg">
              <a:extLst>
                <a:ext uri="{FF2B5EF4-FFF2-40B4-BE49-F238E27FC236}">
                  <a16:creationId xmlns:a16="http://schemas.microsoft.com/office/drawing/2014/main" id="{7A22855C-394A-4E3C-A1EF-72FED259503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059" y="6001"/>
              <a:ext cx="2686931" cy="159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
              <a:extLst>
                <a:ext uri="{FF2B5EF4-FFF2-40B4-BE49-F238E27FC236}">
                  <a16:creationId xmlns:a16="http://schemas.microsoft.com/office/drawing/2014/main" id="{FF929C14-445C-4653-BBA4-8A5F547922C6}"/>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297452" y="4739853"/>
              <a:ext cx="1834534" cy="2110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3">
              <a:extLst>
                <a:ext uri="{FF2B5EF4-FFF2-40B4-BE49-F238E27FC236}">
                  <a16:creationId xmlns:a16="http://schemas.microsoft.com/office/drawing/2014/main" id="{5E89260F-89FE-4141-8FB8-563110025CA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41335" y="3887248"/>
              <a:ext cx="2350360" cy="18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4" name="Group 63">
              <a:extLst>
                <a:ext uri="{FF2B5EF4-FFF2-40B4-BE49-F238E27FC236}">
                  <a16:creationId xmlns:a16="http://schemas.microsoft.com/office/drawing/2014/main" id="{560E1FBF-419A-4AF3-9602-DC779B63ED0B}"/>
                </a:ext>
              </a:extLst>
            </p:cNvPr>
            <p:cNvGrpSpPr/>
            <p:nvPr/>
          </p:nvGrpSpPr>
          <p:grpSpPr>
            <a:xfrm>
              <a:off x="1835554" y="5264596"/>
              <a:ext cx="1992062" cy="1596687"/>
              <a:chOff x="461004" y="4126058"/>
              <a:chExt cx="1964582" cy="1437555"/>
            </a:xfrm>
          </p:grpSpPr>
          <p:pic>
            <p:nvPicPr>
              <p:cNvPr id="88" name="Picture 1">
                <a:extLst>
                  <a:ext uri="{FF2B5EF4-FFF2-40B4-BE49-F238E27FC236}">
                    <a16:creationId xmlns:a16="http://schemas.microsoft.com/office/drawing/2014/main" id="{C048FB69-329C-463C-AE49-342A550A691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461004" y="4350845"/>
                <a:ext cx="1964582" cy="121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 descr="C:\Users\Dohun Kim\Pictures\mfcd00042382.png">
                <a:extLst>
                  <a:ext uri="{FF2B5EF4-FFF2-40B4-BE49-F238E27FC236}">
                    <a16:creationId xmlns:a16="http://schemas.microsoft.com/office/drawing/2014/main" id="{BB7BBE50-ABDC-4C08-B571-4C3890FBD1B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81732" y="4800899"/>
                <a:ext cx="394012" cy="18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0" name="Picture 2" descr="C:\Users\Dohun Kim\Pictures\mfcd00042382.png">
                <a:extLst>
                  <a:ext uri="{FF2B5EF4-FFF2-40B4-BE49-F238E27FC236}">
                    <a16:creationId xmlns:a16="http://schemas.microsoft.com/office/drawing/2014/main" id="{09924FAE-66A5-4A6D-82A8-60FA945DE30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348033" y="4800899"/>
                <a:ext cx="394012" cy="18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 name="Picture 2" descr="C:\Users\Dohun Kim\Pictures\mfcd00042382.png">
                <a:extLst>
                  <a:ext uri="{FF2B5EF4-FFF2-40B4-BE49-F238E27FC236}">
                    <a16:creationId xmlns:a16="http://schemas.microsoft.com/office/drawing/2014/main" id="{A519EFF2-1E31-49EC-AFC5-10AEE4E4326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14334" y="4800899"/>
                <a:ext cx="394012" cy="18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 name="Picture 2" descr="C:\Users\Dohun Kim\Pictures\mfcd00042382.png">
                <a:extLst>
                  <a:ext uri="{FF2B5EF4-FFF2-40B4-BE49-F238E27FC236}">
                    <a16:creationId xmlns:a16="http://schemas.microsoft.com/office/drawing/2014/main" id="{3CAF9678-34F4-494F-875E-7BBAB7AE9CAF}"/>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28051" y="4126058"/>
                <a:ext cx="917292" cy="52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65" name="Picture 14" descr="balloon">
              <a:extLst>
                <a:ext uri="{FF2B5EF4-FFF2-40B4-BE49-F238E27FC236}">
                  <a16:creationId xmlns:a16="http://schemas.microsoft.com/office/drawing/2014/main" id="{DB43DB89-EC94-46A2-A363-DE6BA17E67BF}"/>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454384" y="1965284"/>
              <a:ext cx="1370084" cy="1494637"/>
            </a:xfrm>
            <a:prstGeom prst="rect">
              <a:avLst/>
            </a:prstGeom>
            <a:noFill/>
            <a:ln w="3175">
              <a:solidFill>
                <a:srgbClr val="000000"/>
              </a:solidFill>
              <a:miter lim="800000"/>
              <a:headEnd/>
              <a:tailEnd/>
            </a:ln>
          </p:spPr>
        </p:pic>
        <p:pic>
          <p:nvPicPr>
            <p:cNvPr id="66" name="Picture 10" descr="CM200Lab">
              <a:extLst>
                <a:ext uri="{FF2B5EF4-FFF2-40B4-BE49-F238E27FC236}">
                  <a16:creationId xmlns:a16="http://schemas.microsoft.com/office/drawing/2014/main" id="{DC59F265-2521-4544-9B53-6715FDB1794E}"/>
                </a:ext>
              </a:extLst>
            </p:cNvPr>
            <p:cNvPicPr>
              <a:picLocks noChangeAspect="1" noChangeArrowheads="1"/>
            </p:cNvPicPr>
            <p:nvPr/>
          </p:nvPicPr>
          <p:blipFill>
            <a:blip r:embed="rId11" cstate="screen">
              <a:lum contrast="30000"/>
              <a:extLst>
                <a:ext uri="{28A0092B-C50C-407E-A947-70E740481C1C}">
                  <a14:useLocalDpi xmlns:a14="http://schemas.microsoft.com/office/drawing/2010/main"/>
                </a:ext>
              </a:extLst>
            </a:blip>
            <a:srcRect/>
            <a:stretch>
              <a:fillRect/>
            </a:stretch>
          </p:blipFill>
          <p:spPr bwMode="auto">
            <a:xfrm>
              <a:off x="4924990" y="0"/>
              <a:ext cx="2372462" cy="1778054"/>
            </a:xfrm>
            <a:prstGeom prst="rect">
              <a:avLst/>
            </a:prstGeom>
            <a:noFill/>
            <a:ln w="9525">
              <a:noFill/>
              <a:miter lim="800000"/>
              <a:headEnd/>
              <a:tailEnd/>
            </a:ln>
          </p:spPr>
        </p:pic>
        <p:pic>
          <p:nvPicPr>
            <p:cNvPr id="67" name="Picture 18" descr="C:\Documents and Settings\IBM USER\My Documents\Conferencias\2007\Materia Extrana\Fotos\VISITANTES  28  DE OCTUBRE DE 2007\DSC06958.JPG">
              <a:extLst>
                <a:ext uri="{FF2B5EF4-FFF2-40B4-BE49-F238E27FC236}">
                  <a16:creationId xmlns:a16="http://schemas.microsoft.com/office/drawing/2014/main" id="{9FFAA6B3-9277-44E1-9D55-072B2283C46C}"/>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49366" y="4366460"/>
              <a:ext cx="1826918" cy="1524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8" name="Picture 5" descr="students">
              <a:extLst>
                <a:ext uri="{FF2B5EF4-FFF2-40B4-BE49-F238E27FC236}">
                  <a16:creationId xmlns:a16="http://schemas.microsoft.com/office/drawing/2014/main" id="{62A6B82C-E816-4371-9381-63A2CA593BF0}"/>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956247" y="13114"/>
              <a:ext cx="2169203" cy="168661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9" name="Picture 68">
              <a:extLst>
                <a:ext uri="{FF2B5EF4-FFF2-40B4-BE49-F238E27FC236}">
                  <a16:creationId xmlns:a16="http://schemas.microsoft.com/office/drawing/2014/main" id="{AD1344BE-CC60-4935-AE61-49DCDA7DBA29}"/>
                </a:ext>
              </a:extLst>
            </p:cNvPr>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bright="-20000" contrast="40000"/>
                      </a14:imgEffect>
                    </a14:imgLayer>
                  </a14:imgProps>
                </a:ext>
                <a:ext uri="{28A0092B-C50C-407E-A947-70E740481C1C}">
                  <a14:useLocalDpi xmlns:a14="http://schemas.microsoft.com/office/drawing/2010/main"/>
                </a:ext>
              </a:extLst>
            </a:blip>
            <a:srcRect/>
            <a:stretch/>
          </p:blipFill>
          <p:spPr>
            <a:xfrm>
              <a:off x="4873354" y="3068490"/>
              <a:ext cx="1772405" cy="1287665"/>
            </a:xfrm>
            <a:prstGeom prst="rect">
              <a:avLst/>
            </a:prstGeom>
          </p:spPr>
        </p:pic>
        <p:pic>
          <p:nvPicPr>
            <p:cNvPr id="70" name="Picture 4">
              <a:extLst>
                <a:ext uri="{FF2B5EF4-FFF2-40B4-BE49-F238E27FC236}">
                  <a16:creationId xmlns:a16="http://schemas.microsoft.com/office/drawing/2014/main" id="{87DA6732-0F7F-4D44-9D8F-09C615F09670}"/>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6092069" y="5423832"/>
              <a:ext cx="1614732" cy="1321350"/>
            </a:xfrm>
            <a:prstGeom prst="rect">
              <a:avLst/>
            </a:prstGeom>
            <a:noFill/>
            <a:ln w="9525">
              <a:noFill/>
              <a:miter lim="800000"/>
              <a:headEnd/>
              <a:tailEnd/>
            </a:ln>
            <a:effectLst/>
          </p:spPr>
        </p:pic>
        <p:pic>
          <p:nvPicPr>
            <p:cNvPr id="71" name="Picture 2">
              <a:extLst>
                <a:ext uri="{FF2B5EF4-FFF2-40B4-BE49-F238E27FC236}">
                  <a16:creationId xmlns:a16="http://schemas.microsoft.com/office/drawing/2014/main" id="{386D6565-A615-4580-AEE9-0BA9A3FA04AF}"/>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48060" y="2433300"/>
              <a:ext cx="1811337" cy="193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5">
              <a:extLst>
                <a:ext uri="{FF2B5EF4-FFF2-40B4-BE49-F238E27FC236}">
                  <a16:creationId xmlns:a16="http://schemas.microsoft.com/office/drawing/2014/main" id="{A1EA04A3-1C59-45C7-87F6-84D62D0D7C03}"/>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321423" y="3270573"/>
              <a:ext cx="1519178" cy="1336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3">
              <a:extLst>
                <a:ext uri="{FF2B5EF4-FFF2-40B4-BE49-F238E27FC236}">
                  <a16:creationId xmlns:a16="http://schemas.microsoft.com/office/drawing/2014/main" id="{5E1CB61B-A2DA-4493-89FA-E99CDB10E585}"/>
                </a:ext>
              </a:extLst>
            </p:cNvPr>
            <p:cNvPicPr>
              <a:picLocks noChangeAspect="1" noChangeArrowheads="1"/>
            </p:cNvPicPr>
            <p:nvPr/>
          </p:nvPicPr>
          <p:blipFill rotWithShape="1">
            <a:blip r:embed="rId19" cstate="screen">
              <a:extLst>
                <a:ext uri="{BEBA8EAE-BF5A-486C-A8C5-ECC9F3942E4B}">
                  <a14:imgProps xmlns:a14="http://schemas.microsoft.com/office/drawing/2010/main">
                    <a14:imgLayer r:embed="rId20">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6156420" y="1184859"/>
              <a:ext cx="1177271" cy="12627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 name="Picture 12" descr="TOC Graphic">
              <a:extLst>
                <a:ext uri="{FF2B5EF4-FFF2-40B4-BE49-F238E27FC236}">
                  <a16:creationId xmlns:a16="http://schemas.microsoft.com/office/drawing/2014/main" id="{25353FBD-4BD9-4745-BF14-3D180C512026}"/>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bwMode="auto">
            <a:xfrm>
              <a:off x="49366" y="1423438"/>
              <a:ext cx="1526171" cy="116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9">
              <a:extLst>
                <a:ext uri="{FF2B5EF4-FFF2-40B4-BE49-F238E27FC236}">
                  <a16:creationId xmlns:a16="http://schemas.microsoft.com/office/drawing/2014/main" id="{4F49AD78-440D-495D-84AD-E9EC8F906125}"/>
                </a:ext>
              </a:extLst>
            </p:cNvPr>
            <p:cNvPicPr>
              <a:picLocks noChangeAspect="1" noChangeArrowheads="1"/>
            </p:cNvPicPr>
            <p:nvPr/>
          </p:nvPicPr>
          <p:blipFill rotWithShape="1">
            <a:blip r:embed="rId22" cstate="screen">
              <a:extLst>
                <a:ext uri="{28A0092B-C50C-407E-A947-70E740481C1C}">
                  <a14:useLocalDpi xmlns:a14="http://schemas.microsoft.com/office/drawing/2010/main"/>
                </a:ext>
              </a:extLst>
            </a:blip>
            <a:srcRect/>
            <a:stretch/>
          </p:blipFill>
          <p:spPr bwMode="auto">
            <a:xfrm>
              <a:off x="4626461" y="1657059"/>
              <a:ext cx="1651220" cy="1490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20">
              <a:extLst>
                <a:ext uri="{FF2B5EF4-FFF2-40B4-BE49-F238E27FC236}">
                  <a16:creationId xmlns:a16="http://schemas.microsoft.com/office/drawing/2014/main" id="{E37EEA21-B972-4C2C-80FE-06266A5B288F}"/>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7912582" y="2018728"/>
              <a:ext cx="1178890" cy="114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4">
              <a:extLst>
                <a:ext uri="{FF2B5EF4-FFF2-40B4-BE49-F238E27FC236}">
                  <a16:creationId xmlns:a16="http://schemas.microsoft.com/office/drawing/2014/main" id="{249F225D-021B-4EFB-A123-4BAE14D65472}"/>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49602" y="5423831"/>
              <a:ext cx="1919953" cy="143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77" descr="FullSizeRender.jpg">
              <a:extLst>
                <a:ext uri="{FF2B5EF4-FFF2-40B4-BE49-F238E27FC236}">
                  <a16:creationId xmlns:a16="http://schemas.microsoft.com/office/drawing/2014/main" id="{8A6EFFCA-CAF2-44C1-B643-6EA0A48238E6}"/>
                </a:ext>
              </a:extLst>
            </p:cNvPr>
            <p:cNvPicPr>
              <a:picLocks noChangeAspect="1"/>
            </p:cNvPicPr>
            <p:nvPr/>
          </p:nvPicPr>
          <p:blipFill rotWithShape="1">
            <a:blip r:embed="rId25" cstate="screen">
              <a:extLst>
                <a:ext uri="{28A0092B-C50C-407E-A947-70E740481C1C}">
                  <a14:useLocalDpi xmlns:a14="http://schemas.microsoft.com/office/drawing/2010/main"/>
                </a:ext>
              </a:extLst>
            </a:blip>
            <a:srcRect/>
            <a:stretch/>
          </p:blipFill>
          <p:spPr>
            <a:xfrm>
              <a:off x="2175555" y="2104613"/>
              <a:ext cx="1490134" cy="1800325"/>
            </a:xfrm>
            <a:prstGeom prst="rect">
              <a:avLst/>
            </a:prstGeom>
          </p:spPr>
        </p:pic>
        <p:pic>
          <p:nvPicPr>
            <p:cNvPr id="79" name="Picture 15">
              <a:extLst>
                <a:ext uri="{FF2B5EF4-FFF2-40B4-BE49-F238E27FC236}">
                  <a16:creationId xmlns:a16="http://schemas.microsoft.com/office/drawing/2014/main" id="{8A779A30-B292-4E28-8BC3-E659CEF84D2F}"/>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3409375" y="4075025"/>
              <a:ext cx="2042696" cy="173264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0" name="Picture 79" descr="http://chemistry.ucla.edu/sites/default/files/pictures/u62/8th%20grade%20boys%20%26%20girls%20%28138%20of%20289%29.jpg">
              <a:extLst>
                <a:ext uri="{FF2B5EF4-FFF2-40B4-BE49-F238E27FC236}">
                  <a16:creationId xmlns:a16="http://schemas.microsoft.com/office/drawing/2014/main" id="{EAF8C112-5726-439D-9848-C8D664C9A87D}"/>
                </a:ext>
              </a:extLst>
            </p:cNvPr>
            <p:cNvPicPr>
              <a:picLocks noChangeAspect="1"/>
            </p:cNvPicPr>
            <p:nvPr/>
          </p:nvPicPr>
          <p:blipFill rotWithShape="1">
            <a:blip r:embed="rId27" cstate="screen">
              <a:extLst>
                <a:ext uri="{28A0092B-C50C-407E-A947-70E740481C1C}">
                  <a14:useLocalDpi xmlns:a14="http://schemas.microsoft.com/office/drawing/2010/main"/>
                </a:ext>
              </a:extLst>
            </a:blip>
            <a:srcRect/>
            <a:stretch/>
          </p:blipFill>
          <p:spPr bwMode="auto">
            <a:xfrm>
              <a:off x="6840179" y="3242421"/>
              <a:ext cx="2291936" cy="1817337"/>
            </a:xfrm>
            <a:prstGeom prst="rect">
              <a:avLst/>
            </a:prstGeom>
            <a:noFill/>
            <a:ln>
              <a:noFill/>
            </a:ln>
          </p:spPr>
        </p:pic>
        <p:pic>
          <p:nvPicPr>
            <p:cNvPr id="81" name="Picture 18">
              <a:extLst>
                <a:ext uri="{FF2B5EF4-FFF2-40B4-BE49-F238E27FC236}">
                  <a16:creationId xmlns:a16="http://schemas.microsoft.com/office/drawing/2014/main" id="{F2F0F851-CDA1-4D21-A4FC-9A3614FC8AA2}"/>
                </a:ext>
              </a:extLst>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a:stretch/>
          </p:blipFill>
          <p:spPr bwMode="auto">
            <a:xfrm>
              <a:off x="5511978" y="4041264"/>
              <a:ext cx="1477107" cy="14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3">
              <a:extLst>
                <a:ext uri="{FF2B5EF4-FFF2-40B4-BE49-F238E27FC236}">
                  <a16:creationId xmlns:a16="http://schemas.microsoft.com/office/drawing/2014/main" id="{D40326D0-7C7C-4553-A799-7DF5100E3E6E}"/>
                </a:ext>
              </a:extLst>
            </p:cNvPr>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4341069" y="5264596"/>
              <a:ext cx="1936611" cy="1585400"/>
            </a:xfrm>
            <a:prstGeom prst="rect">
              <a:avLst/>
            </a:prstGeom>
            <a:noFill/>
            <a:ln w="9525">
              <a:noFill/>
              <a:miter lim="800000"/>
              <a:headEnd/>
              <a:tailEnd/>
            </a:ln>
          </p:spPr>
        </p:pic>
        <p:pic>
          <p:nvPicPr>
            <p:cNvPr id="83" name="Picture 40">
              <a:extLst>
                <a:ext uri="{FF2B5EF4-FFF2-40B4-BE49-F238E27FC236}">
                  <a16:creationId xmlns:a16="http://schemas.microsoft.com/office/drawing/2014/main" id="{D4E9D31C-91CB-4CEB-A602-487A26C137F2}"/>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l="62349" t="7392" b="33827"/>
            <a:stretch/>
          </p:blipFill>
          <p:spPr bwMode="auto">
            <a:xfrm>
              <a:off x="3599375" y="5508990"/>
              <a:ext cx="1217086" cy="135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13" descr="04">
              <a:extLst>
                <a:ext uri="{FF2B5EF4-FFF2-40B4-BE49-F238E27FC236}">
                  <a16:creationId xmlns:a16="http://schemas.microsoft.com/office/drawing/2014/main" id="{8E412F9B-846F-42D8-A04C-32AF9DBE360B}"/>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1588493" y="1534979"/>
              <a:ext cx="3142055" cy="1138911"/>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C:\Users\Percec\Desktop\PNAS_Cover_v1.jpg">
              <a:extLst>
                <a:ext uri="{FF2B5EF4-FFF2-40B4-BE49-F238E27FC236}">
                  <a16:creationId xmlns:a16="http://schemas.microsoft.com/office/drawing/2014/main" id="{EB8202A2-F3B1-46B5-BCC1-C69EAB1345B4}"/>
                </a:ext>
              </a:extLst>
            </p:cNvPr>
            <p:cNvPicPr>
              <a:picLocks noChangeAspect="1" noChangeArrowheads="1"/>
            </p:cNvPicPr>
            <p:nvPr/>
          </p:nvPicPr>
          <p:blipFill rotWithShape="1">
            <a:blip r:embed="rId32" cstate="screen">
              <a:extLst>
                <a:ext uri="{28A0092B-C50C-407E-A947-70E740481C1C}">
                  <a14:useLocalDpi xmlns:a14="http://schemas.microsoft.com/office/drawing/2010/main"/>
                </a:ext>
              </a:extLst>
            </a:blip>
            <a:srcRect/>
            <a:stretch/>
          </p:blipFill>
          <p:spPr bwMode="auto">
            <a:xfrm>
              <a:off x="2068679" y="67598"/>
              <a:ext cx="1391874" cy="1384256"/>
            </a:xfrm>
            <a:prstGeom prst="ellipse">
              <a:avLst/>
            </a:prstGeom>
            <a:noFill/>
          </p:spPr>
        </p:pic>
        <p:pic>
          <p:nvPicPr>
            <p:cNvPr id="86" name="Picture 2">
              <a:extLst>
                <a:ext uri="{FF2B5EF4-FFF2-40B4-BE49-F238E27FC236}">
                  <a16:creationId xmlns:a16="http://schemas.microsoft.com/office/drawing/2014/main" id="{F466E020-8670-4B03-B6CA-71CA747C3E24}"/>
                </a:ext>
              </a:extLst>
            </p:cNvPr>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3820628" y="1841949"/>
              <a:ext cx="963977" cy="244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86" descr="Screen Shot 2012-08-15 at 4.03.33 PM.png">
              <a:extLst>
                <a:ext uri="{FF2B5EF4-FFF2-40B4-BE49-F238E27FC236}">
                  <a16:creationId xmlns:a16="http://schemas.microsoft.com/office/drawing/2014/main" id="{81E35016-AC07-422D-9B92-8C1051729A05}"/>
                </a:ext>
              </a:extLst>
            </p:cNvPr>
            <p:cNvPicPr>
              <a:picLocks noChangeAspect="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7269672" y="6001"/>
              <a:ext cx="1862314" cy="200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3" name="Picture 92">
            <a:extLst>
              <a:ext uri="{FF2B5EF4-FFF2-40B4-BE49-F238E27FC236}">
                <a16:creationId xmlns:a16="http://schemas.microsoft.com/office/drawing/2014/main" id="{352E5596-B145-4027-8273-68E9BE493117}"/>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24907" y="78719"/>
            <a:ext cx="763697" cy="768111"/>
          </a:xfrm>
          <a:prstGeom prst="rect">
            <a:avLst/>
          </a:prstGeom>
        </p:spPr>
      </p:pic>
      <p:sp>
        <p:nvSpPr>
          <p:cNvPr id="94" name="Title 1">
            <a:extLst>
              <a:ext uri="{FF2B5EF4-FFF2-40B4-BE49-F238E27FC236}">
                <a16:creationId xmlns:a16="http://schemas.microsoft.com/office/drawing/2014/main" id="{75A7CE95-4876-4557-BEFF-3A1CB7F6399B}"/>
              </a:ext>
            </a:extLst>
          </p:cNvPr>
          <p:cNvSpPr txBox="1">
            <a:spLocks/>
          </p:cNvSpPr>
          <p:nvPr/>
        </p:nvSpPr>
        <p:spPr bwMode="auto">
          <a:xfrm>
            <a:off x="852527" y="164470"/>
            <a:ext cx="7967382" cy="1023244"/>
          </a:xfrm>
          <a:prstGeom prst="rect">
            <a:avLst/>
          </a:prstGeom>
          <a:solidFill>
            <a:srgbClr val="006B61"/>
          </a:solidFill>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altLang="en-US" sz="3000" b="1" kern="0" dirty="0">
                <a:solidFill>
                  <a:schemeClr val="bg1"/>
                </a:solidFill>
                <a:latin typeface="Arial" panose="020B0604020202020204" pitchFamily="34" charset="0"/>
                <a:cs typeface="Arial" panose="020B0604020202020204" pitchFamily="34" charset="0"/>
              </a:rPr>
              <a:t>National Science Foundation (NSF)</a:t>
            </a:r>
          </a:p>
          <a:p>
            <a:r>
              <a:rPr lang="en-US" altLang="en-US" sz="3000" b="1" kern="0" dirty="0">
                <a:solidFill>
                  <a:schemeClr val="bg1"/>
                </a:solidFill>
                <a:latin typeface="Arial" panose="020B0604020202020204" pitchFamily="34" charset="0"/>
                <a:cs typeface="Arial" panose="020B0604020202020204" pitchFamily="34" charset="0"/>
              </a:rPr>
              <a:t>Division of Materials Research (DMR)</a:t>
            </a:r>
          </a:p>
        </p:txBody>
      </p:sp>
      <p:grpSp>
        <p:nvGrpSpPr>
          <p:cNvPr id="44" name="Group 43">
            <a:extLst>
              <a:ext uri="{FF2B5EF4-FFF2-40B4-BE49-F238E27FC236}">
                <a16:creationId xmlns:a16="http://schemas.microsoft.com/office/drawing/2014/main" id="{F96AA2A2-19F8-4AC4-AAD6-E76A08757979}"/>
              </a:ext>
            </a:extLst>
          </p:cNvPr>
          <p:cNvGrpSpPr/>
          <p:nvPr/>
        </p:nvGrpSpPr>
        <p:grpSpPr>
          <a:xfrm>
            <a:off x="0" y="5804556"/>
            <a:ext cx="9232577" cy="1069091"/>
            <a:chOff x="0" y="5804556"/>
            <a:chExt cx="9232577" cy="1069091"/>
          </a:xfrm>
        </p:grpSpPr>
        <p:grpSp>
          <p:nvGrpSpPr>
            <p:cNvPr id="45" name="Group 44">
              <a:extLst>
                <a:ext uri="{FF2B5EF4-FFF2-40B4-BE49-F238E27FC236}">
                  <a16:creationId xmlns:a16="http://schemas.microsoft.com/office/drawing/2014/main" id="{AC47C1E2-BB68-49E2-804B-A8C958F33AF0}"/>
                </a:ext>
              </a:extLst>
            </p:cNvPr>
            <p:cNvGrpSpPr/>
            <p:nvPr/>
          </p:nvGrpSpPr>
          <p:grpSpPr>
            <a:xfrm>
              <a:off x="0" y="5804556"/>
              <a:ext cx="9144000" cy="1069091"/>
              <a:chOff x="0" y="5807016"/>
              <a:chExt cx="9144000" cy="1069091"/>
            </a:xfrm>
          </p:grpSpPr>
          <p:sp>
            <p:nvSpPr>
              <p:cNvPr id="47" name="Rectangle 46">
                <a:extLst>
                  <a:ext uri="{FF2B5EF4-FFF2-40B4-BE49-F238E27FC236}">
                    <a16:creationId xmlns:a16="http://schemas.microsoft.com/office/drawing/2014/main" id="{60AD468E-CFE1-4A8C-810D-870EAC81EC49}"/>
                  </a:ext>
                </a:extLst>
              </p:cNvPr>
              <p:cNvSpPr/>
              <p:nvPr/>
            </p:nvSpPr>
            <p:spPr>
              <a:xfrm>
                <a:off x="0" y="6110355"/>
                <a:ext cx="9144000" cy="765752"/>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48" name="Picture 47">
                <a:extLst>
                  <a:ext uri="{FF2B5EF4-FFF2-40B4-BE49-F238E27FC236}">
                    <a16:creationId xmlns:a16="http://schemas.microsoft.com/office/drawing/2014/main" id="{671C20AF-1344-447B-AE08-4693C5F44571}"/>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849486" y="6092248"/>
                <a:ext cx="2684441" cy="667904"/>
              </a:xfrm>
              <a:prstGeom prst="rect">
                <a:avLst/>
              </a:prstGeom>
            </p:spPr>
          </p:pic>
          <p:pic>
            <p:nvPicPr>
              <p:cNvPr id="49" name="Picture 48">
                <a:extLst>
                  <a:ext uri="{FF2B5EF4-FFF2-40B4-BE49-F238E27FC236}">
                    <a16:creationId xmlns:a16="http://schemas.microsoft.com/office/drawing/2014/main" id="{77237F78-D801-4FF1-9896-D25A9CF601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598" y="6200630"/>
                <a:ext cx="558736" cy="559522"/>
              </a:xfrm>
              <a:prstGeom prst="rect">
                <a:avLst/>
              </a:prstGeom>
            </p:spPr>
          </p:pic>
          <p:sp>
            <p:nvSpPr>
              <p:cNvPr id="52" name="Rectangle 51">
                <a:extLst>
                  <a:ext uri="{FF2B5EF4-FFF2-40B4-BE49-F238E27FC236}">
                    <a16:creationId xmlns:a16="http://schemas.microsoft.com/office/drawing/2014/main" id="{D1DA9C81-ECEB-4F50-9F49-4F48189C402E}"/>
                  </a:ext>
                </a:extLst>
              </p:cNvPr>
              <p:cNvSpPr/>
              <p:nvPr/>
            </p:nvSpPr>
            <p:spPr>
              <a:xfrm>
                <a:off x="1851175" y="5807016"/>
                <a:ext cx="184730" cy="338554"/>
              </a:xfrm>
              <a:prstGeom prst="rect">
                <a:avLst/>
              </a:prstGeom>
              <a:noFill/>
            </p:spPr>
            <p:txBody>
              <a:bodyPr wrap="none" lIns="91440" tIns="45720" rIns="91440" bIns="45720">
                <a:spAutoFit/>
              </a:bodyPr>
              <a:lstStyle/>
              <a:p>
                <a:pPr algn="ctr"/>
                <a:endParaRPr lang="en-US" sz="16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sp>
          <p:nvSpPr>
            <p:cNvPr id="46" name="TextBox 45">
              <a:extLst>
                <a:ext uri="{FF2B5EF4-FFF2-40B4-BE49-F238E27FC236}">
                  <a16:creationId xmlns:a16="http://schemas.microsoft.com/office/drawing/2014/main" id="{53D923AC-F76C-4BEE-B431-6971F5357B54}"/>
                </a:ext>
              </a:extLst>
            </p:cNvPr>
            <p:cNvSpPr txBox="1"/>
            <p:nvPr/>
          </p:nvSpPr>
          <p:spPr>
            <a:xfrm>
              <a:off x="4713004" y="6120991"/>
              <a:ext cx="4519573" cy="738664"/>
            </a:xfrm>
            <a:prstGeom prst="rect">
              <a:avLst/>
            </a:prstGeom>
            <a:noFill/>
          </p:spPr>
          <p:txBody>
            <a:bodyPr wrap="square" rtlCol="0">
              <a:spAutoFit/>
            </a:bodyPr>
            <a:lstStyle/>
            <a:p>
              <a:pPr algn="ctr"/>
              <a:r>
                <a:rPr lang="en-US" sz="1400" b="1" i="1" dirty="0">
                  <a:solidFill>
                    <a:srgbClr val="C00000"/>
                  </a:solidFill>
                  <a:latin typeface="Arial" panose="020B0604020202020204" pitchFamily="34" charset="0"/>
                  <a:cs typeface="Arial" panose="020B0604020202020204" pitchFamily="34" charset="0"/>
                </a:rPr>
                <a:t>MRSEC Directors Meeting</a:t>
              </a:r>
            </a:p>
            <a:p>
              <a:pPr algn="ctr"/>
              <a:r>
                <a:rPr lang="en-US" sz="1400" b="1" i="1" dirty="0">
                  <a:solidFill>
                    <a:srgbClr val="C00000"/>
                  </a:solidFill>
                  <a:latin typeface="Arial" panose="020B0604020202020204" pitchFamily="34" charset="0"/>
                  <a:cs typeface="Arial" panose="020B0604020202020204" pitchFamily="34" charset="0"/>
                </a:rPr>
                <a:t>Alexandria, VA</a:t>
              </a:r>
            </a:p>
            <a:p>
              <a:pPr algn="ctr"/>
              <a:r>
                <a:rPr lang="en-US" sz="1400" b="1" i="1" dirty="0">
                  <a:solidFill>
                    <a:srgbClr val="C00000"/>
                  </a:solidFill>
                  <a:latin typeface="Arial" panose="020B0604020202020204" pitchFamily="34" charset="0"/>
                  <a:cs typeface="Arial" panose="020B0604020202020204" pitchFamily="34" charset="0"/>
                </a:rPr>
                <a:t>October 18, 2018</a:t>
              </a:r>
            </a:p>
          </p:txBody>
        </p:sp>
      </p:grpSp>
    </p:spTree>
    <p:extLst>
      <p:ext uri="{BB962C8B-B14F-4D97-AF65-F5344CB8AC3E}">
        <p14:creationId xmlns:p14="http://schemas.microsoft.com/office/powerpoint/2010/main" val="1311197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BA2CCE-A975-B543-9D13-98741338D5E1}"/>
              </a:ext>
            </a:extLst>
          </p:cNvPr>
          <p:cNvSpPr txBox="1">
            <a:spLocks/>
          </p:cNvSpPr>
          <p:nvPr/>
        </p:nvSpPr>
        <p:spPr>
          <a:xfrm>
            <a:off x="827584" y="404664"/>
            <a:ext cx="8102724" cy="1628341"/>
          </a:xfrm>
          <a:prstGeom prst="rect">
            <a:avLst/>
          </a:prstGeom>
          <a:gradFill>
            <a:gsLst>
              <a:gs pos="63999">
                <a:srgbClr val="FFC000"/>
              </a:gs>
              <a:gs pos="1000">
                <a:srgbClr val="B5C7E7"/>
              </a:gs>
              <a:gs pos="50986">
                <a:srgbClr val="C2D1EB"/>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Arial" panose="020B0604020202020204" pitchFamily="34" charset="0"/>
                <a:cs typeface="Arial" panose="020B0604020202020204" pitchFamily="34" charset="0"/>
              </a:rPr>
              <a:t>2019-2020 MRSEC Competition</a:t>
            </a:r>
          </a:p>
        </p:txBody>
      </p:sp>
      <p:sp>
        <p:nvSpPr>
          <p:cNvPr id="3" name="Title 1">
            <a:extLst>
              <a:ext uri="{FF2B5EF4-FFF2-40B4-BE49-F238E27FC236}">
                <a16:creationId xmlns:a16="http://schemas.microsoft.com/office/drawing/2014/main" id="{74EB4C37-807D-BA47-BE69-4AFF6158D9E9}"/>
              </a:ext>
            </a:extLst>
          </p:cNvPr>
          <p:cNvSpPr txBox="1">
            <a:spLocks/>
          </p:cNvSpPr>
          <p:nvPr/>
        </p:nvSpPr>
        <p:spPr>
          <a:xfrm>
            <a:off x="842883" y="3645024"/>
            <a:ext cx="8102724" cy="2016224"/>
          </a:xfrm>
          <a:prstGeom prst="rect">
            <a:avLst/>
          </a:prstGeom>
          <a:gradFill>
            <a:gsLst>
              <a:gs pos="63999">
                <a:srgbClr val="FFC000"/>
              </a:gs>
              <a:gs pos="1000">
                <a:srgbClr val="B5C7E7"/>
              </a:gs>
              <a:gs pos="50986">
                <a:srgbClr val="C2D1EB"/>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C00000"/>
                </a:solidFill>
                <a:latin typeface="Arial" panose="020B0604020202020204" pitchFamily="34" charset="0"/>
                <a:cs typeface="Arial" panose="020B0604020202020204" pitchFamily="34" charset="0"/>
              </a:rPr>
              <a:t>2019: Eight 2</a:t>
            </a:r>
            <a:r>
              <a:rPr lang="en-US" sz="4800" b="1" baseline="30000" dirty="0">
                <a:solidFill>
                  <a:srgbClr val="C00000"/>
                </a:solidFill>
                <a:latin typeface="Arial" panose="020B0604020202020204" pitchFamily="34" charset="0"/>
                <a:cs typeface="Arial" panose="020B0604020202020204" pitchFamily="34" charset="0"/>
              </a:rPr>
              <a:t>nd</a:t>
            </a:r>
            <a:r>
              <a:rPr lang="en-US" sz="4800" b="1" dirty="0">
                <a:solidFill>
                  <a:srgbClr val="C00000"/>
                </a:solidFill>
                <a:latin typeface="Arial" panose="020B0604020202020204" pitchFamily="34" charset="0"/>
                <a:cs typeface="Arial" panose="020B0604020202020204" pitchFamily="34" charset="0"/>
              </a:rPr>
              <a:t> Year Site Visits</a:t>
            </a:r>
          </a:p>
          <a:p>
            <a:pPr algn="ctr"/>
            <a:r>
              <a:rPr lang="en-US" sz="4800" b="1" dirty="0">
                <a:solidFill>
                  <a:srgbClr val="C00000"/>
                </a:solidFill>
                <a:latin typeface="Arial" panose="020B0604020202020204" pitchFamily="34" charset="0"/>
                <a:cs typeface="Arial" panose="020B0604020202020204" pitchFamily="34" charset="0"/>
              </a:rPr>
              <a:t>April 17 – May 29</a:t>
            </a:r>
          </a:p>
        </p:txBody>
      </p:sp>
    </p:spTree>
    <p:extLst>
      <p:ext uri="{BB962C8B-B14F-4D97-AF65-F5344CB8AC3E}">
        <p14:creationId xmlns:p14="http://schemas.microsoft.com/office/powerpoint/2010/main" val="690750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DC50F-5393-BC44-8840-23F44E333AE0}"/>
              </a:ext>
            </a:extLst>
          </p:cNvPr>
          <p:cNvSpPr>
            <a:spLocks noGrp="1"/>
          </p:cNvSpPr>
          <p:nvPr>
            <p:ph type="title"/>
          </p:nvPr>
        </p:nvSpPr>
        <p:spPr>
          <a:xfrm>
            <a:off x="683568" y="188640"/>
            <a:ext cx="8352928" cy="908261"/>
          </a:xfrm>
          <a:gradFill>
            <a:gsLst>
              <a:gs pos="63999">
                <a:srgbClr val="FFC000"/>
              </a:gs>
              <a:gs pos="1000">
                <a:srgbClr val="B5C7E7"/>
              </a:gs>
              <a:gs pos="50986">
                <a:srgbClr val="C2D1EB"/>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sz="4200" b="1" dirty="0">
                <a:latin typeface="Arial" panose="020B0604020202020204" pitchFamily="34" charset="0"/>
                <a:cs typeface="Arial" panose="020B0604020202020204" pitchFamily="34" charset="0"/>
              </a:rPr>
              <a:t>2019-2020 MRSEC Competition</a:t>
            </a:r>
          </a:p>
        </p:txBody>
      </p:sp>
      <p:sp>
        <p:nvSpPr>
          <p:cNvPr id="3" name="Content Placeholder 2">
            <a:extLst>
              <a:ext uri="{FF2B5EF4-FFF2-40B4-BE49-F238E27FC236}">
                <a16:creationId xmlns:a16="http://schemas.microsoft.com/office/drawing/2014/main" id="{115C6086-75B5-AA4B-988F-8656B8D5C66B}"/>
              </a:ext>
            </a:extLst>
          </p:cNvPr>
          <p:cNvSpPr>
            <a:spLocks noGrp="1"/>
          </p:cNvSpPr>
          <p:nvPr>
            <p:ph idx="1"/>
          </p:nvPr>
        </p:nvSpPr>
        <p:spPr>
          <a:xfrm>
            <a:off x="971600" y="1340768"/>
            <a:ext cx="7886700" cy="5132934"/>
          </a:xfrm>
          <a:solidFill>
            <a:schemeClr val="accent2">
              <a:lumMod val="20000"/>
              <a:lumOff val="80000"/>
              <a:alpha val="32000"/>
            </a:schemeClr>
          </a:solidFill>
        </p:spPr>
        <p:txBody>
          <a:bodyPr>
            <a:normAutofit fontScale="92500"/>
          </a:bodyPr>
          <a:lstStyle/>
          <a:p>
            <a:r>
              <a:rPr lang="en-US" dirty="0">
                <a:highlight>
                  <a:srgbClr val="FFFF00"/>
                </a:highlight>
                <a:latin typeface="Arial" panose="020B0604020202020204" pitchFamily="34" charset="0"/>
                <a:cs typeface="Arial" panose="020B0604020202020204" pitchFamily="34" charset="0"/>
              </a:rPr>
              <a:t>Preliminary Proposal </a:t>
            </a:r>
            <a:r>
              <a:rPr lang="en-US" dirty="0">
                <a:latin typeface="Arial" panose="020B0604020202020204" pitchFamily="34" charset="0"/>
                <a:cs typeface="Arial" panose="020B0604020202020204" pitchFamily="34" charset="0"/>
              </a:rPr>
              <a:t>Due Date:</a:t>
            </a:r>
          </a:p>
          <a:p>
            <a:pPr marL="0" indent="0">
              <a:buNone/>
            </a:pPr>
            <a:r>
              <a:rPr lang="en-US" dirty="0">
                <a:latin typeface="Arial" panose="020B0604020202020204" pitchFamily="34" charset="0"/>
                <a:cs typeface="Arial" panose="020B0604020202020204" pitchFamily="34" charset="0"/>
              </a:rPr>
              <a:t>		</a:t>
            </a:r>
            <a:r>
              <a:rPr lang="en-US" sz="4300" b="1" dirty="0">
                <a:solidFill>
                  <a:srgbClr val="0070C0"/>
                </a:solidFill>
                <a:latin typeface="Arial" panose="020B0604020202020204" pitchFamily="34" charset="0"/>
                <a:cs typeface="Arial" panose="020B0604020202020204" pitchFamily="34" charset="0"/>
              </a:rPr>
              <a:t>June 24, 2019</a:t>
            </a:r>
          </a:p>
          <a:p>
            <a:pPr marL="0" indent="0">
              <a:buNone/>
            </a:pPr>
            <a:endParaRPr lang="en-US" sz="1800" dirty="0">
              <a:latin typeface="Arial" panose="020B0604020202020204" pitchFamily="34" charset="0"/>
              <a:cs typeface="Arial" panose="020B0604020202020204" pitchFamily="34" charset="0"/>
            </a:endParaRPr>
          </a:p>
          <a:p>
            <a:r>
              <a:rPr lang="en-US" dirty="0">
                <a:highlight>
                  <a:srgbClr val="FFFF00"/>
                </a:highlight>
                <a:latin typeface="Arial" panose="020B0604020202020204" pitchFamily="34" charset="0"/>
                <a:cs typeface="Arial" panose="020B0604020202020204" pitchFamily="34" charset="0"/>
              </a:rPr>
              <a:t>Full Proposal Deadline</a:t>
            </a:r>
            <a:r>
              <a:rPr lang="en-US" dirty="0">
                <a:latin typeface="Arial" panose="020B0604020202020204" pitchFamily="34" charset="0"/>
                <a:cs typeface="Arial" panose="020B0604020202020204" pitchFamily="34" charset="0"/>
              </a:rPr>
              <a:t>:</a:t>
            </a:r>
          </a:p>
          <a:p>
            <a:pPr marL="0" indent="0">
              <a:buNone/>
            </a:pPr>
            <a:r>
              <a:rPr lang="en-US" dirty="0">
                <a:latin typeface="Arial" panose="020B0604020202020204" pitchFamily="34" charset="0"/>
                <a:cs typeface="Arial" panose="020B0604020202020204" pitchFamily="34" charset="0"/>
              </a:rPr>
              <a:t>		</a:t>
            </a:r>
            <a:r>
              <a:rPr lang="en-US" sz="4300" b="1" dirty="0">
                <a:solidFill>
                  <a:srgbClr val="0070C0"/>
                </a:solidFill>
                <a:latin typeface="Arial" panose="020B0604020202020204" pitchFamily="34" charset="0"/>
                <a:cs typeface="Arial" panose="020B0604020202020204" pitchFamily="34" charset="0"/>
              </a:rPr>
              <a:t>November 26, 2019</a:t>
            </a:r>
          </a:p>
          <a:p>
            <a:pPr marL="0" indent="0">
              <a:buNone/>
            </a:pPr>
            <a:endParaRPr lang="en-US" sz="1800" b="1" dirty="0">
              <a:solidFill>
                <a:srgbClr val="0070C0"/>
              </a:solidFill>
              <a:latin typeface="Arial" panose="020B0604020202020204" pitchFamily="34" charset="0"/>
              <a:cs typeface="Arial" panose="020B0604020202020204" pitchFamily="34" charset="0"/>
            </a:endParaRPr>
          </a:p>
          <a:p>
            <a:r>
              <a:rPr lang="en-US" dirty="0">
                <a:highlight>
                  <a:srgbClr val="FFFF00"/>
                </a:highlight>
                <a:latin typeface="Arial" panose="020B0604020202020204" pitchFamily="34" charset="0"/>
                <a:cs typeface="Arial" panose="020B0604020202020204" pitchFamily="34" charset="0"/>
              </a:rPr>
              <a:t>Reverse Site Visits</a:t>
            </a:r>
          </a:p>
          <a:p>
            <a:pPr marL="0" indent="0">
              <a:buNone/>
            </a:pPr>
            <a:r>
              <a:rPr lang="en-US" dirty="0">
                <a:latin typeface="Arial" panose="020B0604020202020204" pitchFamily="34" charset="0"/>
                <a:cs typeface="Arial" panose="020B0604020202020204" pitchFamily="34" charset="0"/>
              </a:rPr>
              <a:t>		</a:t>
            </a:r>
            <a:r>
              <a:rPr lang="en-US" sz="4300" b="1" dirty="0">
                <a:solidFill>
                  <a:srgbClr val="0070C0"/>
                </a:solidFill>
                <a:latin typeface="Arial" panose="020B0604020202020204" pitchFamily="34" charset="0"/>
                <a:cs typeface="Arial" panose="020B0604020202020204" pitchFamily="34" charset="0"/>
              </a:rPr>
              <a:t>February/March 2020</a:t>
            </a:r>
          </a:p>
        </p:txBody>
      </p:sp>
    </p:spTree>
    <p:extLst>
      <p:ext uri="{BB962C8B-B14F-4D97-AF65-F5344CB8AC3E}">
        <p14:creationId xmlns:p14="http://schemas.microsoft.com/office/powerpoint/2010/main" val="1579987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DC50F-5393-BC44-8840-23F44E333AE0}"/>
              </a:ext>
            </a:extLst>
          </p:cNvPr>
          <p:cNvSpPr>
            <a:spLocks noGrp="1"/>
          </p:cNvSpPr>
          <p:nvPr>
            <p:ph type="title"/>
          </p:nvPr>
        </p:nvSpPr>
        <p:spPr>
          <a:xfrm>
            <a:off x="899592" y="94193"/>
            <a:ext cx="8064895" cy="1462599"/>
          </a:xfrm>
          <a:gradFill>
            <a:gsLst>
              <a:gs pos="63999">
                <a:srgbClr val="FFC000"/>
              </a:gs>
              <a:gs pos="1000">
                <a:srgbClr val="B5C7E7"/>
              </a:gs>
              <a:gs pos="50986">
                <a:srgbClr val="C2D1EB"/>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b="1" dirty="0">
                <a:latin typeface="Arial" panose="020B0604020202020204" pitchFamily="34" charset="0"/>
                <a:cs typeface="Arial" panose="020B0604020202020204" pitchFamily="34" charset="0"/>
              </a:rPr>
              <a:t>2019-2020 MRSEC Competition</a:t>
            </a:r>
          </a:p>
        </p:txBody>
      </p:sp>
      <p:sp>
        <p:nvSpPr>
          <p:cNvPr id="3" name="Content Placeholder 2">
            <a:extLst>
              <a:ext uri="{FF2B5EF4-FFF2-40B4-BE49-F238E27FC236}">
                <a16:creationId xmlns:a16="http://schemas.microsoft.com/office/drawing/2014/main" id="{115C6086-75B5-AA4B-988F-8656B8D5C66B}"/>
              </a:ext>
            </a:extLst>
          </p:cNvPr>
          <p:cNvSpPr>
            <a:spLocks noGrp="1"/>
          </p:cNvSpPr>
          <p:nvPr>
            <p:ph idx="1"/>
          </p:nvPr>
        </p:nvSpPr>
        <p:spPr>
          <a:xfrm>
            <a:off x="988689" y="1628800"/>
            <a:ext cx="7886700" cy="4968552"/>
          </a:xfrm>
          <a:solidFill>
            <a:schemeClr val="accent4">
              <a:lumMod val="20000"/>
              <a:lumOff val="80000"/>
              <a:alpha val="54000"/>
            </a:schemeClr>
          </a:solidFill>
        </p:spPr>
        <p:txBody>
          <a:bodyPr>
            <a:normAutofit fontScale="40000" lnSpcReduction="20000"/>
          </a:bodyPr>
          <a:lstStyle/>
          <a:p>
            <a:r>
              <a:rPr lang="en-US" sz="5800" b="1" dirty="0">
                <a:latin typeface="Arial" panose="020B0604020202020204" pitchFamily="34" charset="0"/>
                <a:cs typeface="Arial" panose="020B0604020202020204" pitchFamily="34" charset="0"/>
              </a:rPr>
              <a:t>Anticipated Type of Award</a:t>
            </a:r>
            <a:r>
              <a:rPr lang="en-US" sz="5800" dirty="0">
                <a:latin typeface="Arial" panose="020B0604020202020204" pitchFamily="34" charset="0"/>
                <a:cs typeface="Arial" panose="020B0604020202020204" pitchFamily="34" charset="0"/>
              </a:rPr>
              <a:t>:</a:t>
            </a:r>
          </a:p>
          <a:p>
            <a:pPr marL="0" indent="0">
              <a:buNone/>
            </a:pPr>
            <a:r>
              <a:rPr lang="en-US" sz="5800" dirty="0">
                <a:latin typeface="Arial" panose="020B0604020202020204" pitchFamily="34" charset="0"/>
                <a:cs typeface="Arial" panose="020B0604020202020204" pitchFamily="34" charset="0"/>
              </a:rPr>
              <a:t>		Yearly Cooperative Agreement</a:t>
            </a:r>
          </a:p>
          <a:p>
            <a:endParaRPr lang="en-US" sz="5800" dirty="0">
              <a:latin typeface="Arial" panose="020B0604020202020204" pitchFamily="34" charset="0"/>
              <a:cs typeface="Arial" panose="020B0604020202020204" pitchFamily="34" charset="0"/>
            </a:endParaRPr>
          </a:p>
          <a:p>
            <a:r>
              <a:rPr lang="en-US" sz="5800" b="1" dirty="0">
                <a:latin typeface="Arial" panose="020B0604020202020204" pitchFamily="34" charset="0"/>
                <a:cs typeface="Arial" panose="020B0604020202020204" pitchFamily="34" charset="0"/>
              </a:rPr>
              <a:t>Estimated Number of Awards</a:t>
            </a:r>
            <a:r>
              <a:rPr lang="en-US" sz="5800" dirty="0">
                <a:latin typeface="Arial" panose="020B0604020202020204" pitchFamily="34" charset="0"/>
                <a:cs typeface="Arial" panose="020B0604020202020204" pitchFamily="34" charset="0"/>
              </a:rPr>
              <a:t>:</a:t>
            </a:r>
          </a:p>
          <a:p>
            <a:pPr marL="0" indent="0">
              <a:buNone/>
            </a:pPr>
            <a:r>
              <a:rPr lang="en-US" sz="5800" dirty="0">
                <a:latin typeface="Arial" panose="020B0604020202020204" pitchFamily="34" charset="0"/>
                <a:cs typeface="Arial" panose="020B0604020202020204" pitchFamily="34" charset="0"/>
              </a:rPr>
              <a:t>		8 to 10 MRSECs; 22 – 24 IRGs</a:t>
            </a:r>
          </a:p>
          <a:p>
            <a:endParaRPr lang="en-US" sz="5800" dirty="0">
              <a:latin typeface="Arial" panose="020B0604020202020204" pitchFamily="34" charset="0"/>
              <a:cs typeface="Arial" panose="020B0604020202020204" pitchFamily="34" charset="0"/>
            </a:endParaRPr>
          </a:p>
          <a:p>
            <a:r>
              <a:rPr lang="en-US" sz="5800" b="1" dirty="0">
                <a:latin typeface="Arial" panose="020B0604020202020204" pitchFamily="34" charset="0"/>
                <a:cs typeface="Arial" panose="020B0604020202020204" pitchFamily="34" charset="0"/>
              </a:rPr>
              <a:t>Anticipated Program Total Funding Amount</a:t>
            </a:r>
            <a:r>
              <a:rPr lang="en-US" sz="5800" dirty="0">
                <a:latin typeface="Arial" panose="020B0604020202020204" pitchFamily="34" charset="0"/>
                <a:cs typeface="Arial" panose="020B0604020202020204" pitchFamily="34" charset="0"/>
              </a:rPr>
              <a:t>:</a:t>
            </a:r>
          </a:p>
          <a:p>
            <a:pPr marL="0" indent="0">
              <a:buNone/>
            </a:pPr>
            <a:r>
              <a:rPr lang="en-US" sz="5800" dirty="0">
                <a:latin typeface="Arial" panose="020B0604020202020204" pitchFamily="34" charset="0"/>
                <a:cs typeface="Arial" panose="020B0604020202020204" pitchFamily="34" charset="0"/>
              </a:rPr>
              <a:t>		$31,500,000</a:t>
            </a:r>
          </a:p>
          <a:p>
            <a:pPr marL="0" indent="0">
              <a:buNone/>
            </a:pPr>
            <a:endParaRPr lang="en-US" sz="5800" dirty="0">
              <a:latin typeface="Arial" panose="020B0604020202020204" pitchFamily="34" charset="0"/>
              <a:cs typeface="Arial" panose="020B0604020202020204" pitchFamily="34" charset="0"/>
            </a:endParaRPr>
          </a:p>
          <a:p>
            <a:r>
              <a:rPr lang="en-US" sz="5800" b="1" dirty="0">
                <a:latin typeface="Arial" panose="020B0604020202020204" pitchFamily="34" charset="0"/>
                <a:cs typeface="Arial" panose="020B0604020202020204" pitchFamily="34" charset="0"/>
              </a:rPr>
              <a:t>Anticipated Funding Amount per IRG</a:t>
            </a:r>
            <a:r>
              <a:rPr lang="en-US" sz="5800" dirty="0">
                <a:latin typeface="Arial" panose="020B0604020202020204" pitchFamily="34" charset="0"/>
                <a:cs typeface="Arial" panose="020B0604020202020204" pitchFamily="34" charset="0"/>
              </a:rPr>
              <a:t>:</a:t>
            </a:r>
          </a:p>
          <a:p>
            <a:pPr marL="0" indent="0">
              <a:buNone/>
            </a:pPr>
            <a:r>
              <a:rPr lang="en-US" sz="5800" dirty="0">
                <a:latin typeface="Arial" panose="020B0604020202020204" pitchFamily="34" charset="0"/>
                <a:cs typeface="Arial" panose="020B0604020202020204" pitchFamily="34" charset="0"/>
              </a:rPr>
              <a:t>		$1,300,000 - $1,350,000</a:t>
            </a:r>
          </a:p>
          <a:p>
            <a:pPr marL="0" indent="0">
              <a:buNone/>
            </a:pPr>
            <a:endParaRPr lang="en-US" sz="5800" dirty="0">
              <a:latin typeface="Arial" panose="020B0604020202020204" pitchFamily="34" charset="0"/>
              <a:cs typeface="Arial" panose="020B0604020202020204" pitchFamily="34" charset="0"/>
            </a:endParaRPr>
          </a:p>
          <a:p>
            <a:r>
              <a:rPr lang="en-US" sz="5800" b="1" dirty="0">
                <a:latin typeface="Arial" panose="020B0604020202020204" pitchFamily="34" charset="0"/>
                <a:cs typeface="Arial" panose="020B0604020202020204" pitchFamily="34" charset="0"/>
              </a:rPr>
              <a:t>Award Duration</a:t>
            </a:r>
            <a:r>
              <a:rPr lang="en-US" sz="5800" dirty="0">
                <a:latin typeface="Arial" panose="020B0604020202020204" pitchFamily="34" charset="0"/>
                <a:cs typeface="Arial" panose="020B0604020202020204" pitchFamily="34" charset="0"/>
              </a:rPr>
              <a:t>:</a:t>
            </a:r>
          </a:p>
          <a:p>
            <a:pPr marL="0" indent="0">
              <a:buNone/>
            </a:pPr>
            <a:r>
              <a:rPr lang="en-US" sz="5800" dirty="0">
                <a:latin typeface="Arial" panose="020B0604020202020204" pitchFamily="34" charset="0"/>
                <a:cs typeface="Arial" panose="020B0604020202020204" pitchFamily="34" charset="0"/>
              </a:rPr>
              <a:t>		6 Years</a:t>
            </a:r>
          </a:p>
          <a:p>
            <a:pPr marL="0" indent="0">
              <a:buNone/>
            </a:pPr>
            <a:endParaRPr lang="en-US" dirty="0"/>
          </a:p>
        </p:txBody>
      </p:sp>
    </p:spTree>
    <p:extLst>
      <p:ext uri="{BB962C8B-B14F-4D97-AF65-F5344CB8AC3E}">
        <p14:creationId xmlns:p14="http://schemas.microsoft.com/office/powerpoint/2010/main" val="245714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DC50F-5393-BC44-8840-23F44E333AE0}"/>
              </a:ext>
            </a:extLst>
          </p:cNvPr>
          <p:cNvSpPr>
            <a:spLocks noGrp="1"/>
          </p:cNvSpPr>
          <p:nvPr>
            <p:ph type="title"/>
          </p:nvPr>
        </p:nvSpPr>
        <p:spPr>
          <a:xfrm>
            <a:off x="971599" y="44624"/>
            <a:ext cx="7886700" cy="908261"/>
          </a:xfrm>
          <a:gradFill>
            <a:gsLst>
              <a:gs pos="63999">
                <a:srgbClr val="FFC000"/>
              </a:gs>
              <a:gs pos="1000">
                <a:srgbClr val="B5C7E7"/>
              </a:gs>
              <a:gs pos="50986">
                <a:srgbClr val="C2D1EB"/>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sz="4000" b="1" dirty="0">
                <a:latin typeface="Arial" panose="020B0604020202020204" pitchFamily="34" charset="0"/>
                <a:cs typeface="Arial" panose="020B0604020202020204" pitchFamily="34" charset="0"/>
              </a:rPr>
              <a:t>2019-2020 MRSEC Competition</a:t>
            </a:r>
          </a:p>
        </p:txBody>
      </p:sp>
      <p:sp>
        <p:nvSpPr>
          <p:cNvPr id="3" name="Content Placeholder 2">
            <a:extLst>
              <a:ext uri="{FF2B5EF4-FFF2-40B4-BE49-F238E27FC236}">
                <a16:creationId xmlns:a16="http://schemas.microsoft.com/office/drawing/2014/main" id="{115C6086-75B5-AA4B-988F-8656B8D5C66B}"/>
              </a:ext>
            </a:extLst>
          </p:cNvPr>
          <p:cNvSpPr>
            <a:spLocks noGrp="1"/>
          </p:cNvSpPr>
          <p:nvPr>
            <p:ph idx="1"/>
          </p:nvPr>
        </p:nvSpPr>
        <p:spPr>
          <a:xfrm>
            <a:off x="683569" y="1070188"/>
            <a:ext cx="8331738" cy="5689600"/>
          </a:xfrm>
          <a:solidFill>
            <a:schemeClr val="accent6">
              <a:lumMod val="20000"/>
              <a:lumOff val="80000"/>
              <a:alpha val="43000"/>
            </a:schemeClr>
          </a:solidFill>
        </p:spPr>
        <p:txBody>
          <a:bodyPr>
            <a:noAutofit/>
          </a:bodyPr>
          <a:lstStyle/>
          <a:p>
            <a:pPr marL="0" indent="0">
              <a:buNone/>
            </a:pPr>
            <a:r>
              <a:rPr lang="en-US" sz="2050" dirty="0">
                <a:latin typeface="Calibri" panose="020F0502020204030204" pitchFamily="34" charset="0"/>
                <a:cs typeface="Calibri" panose="020F0502020204030204" pitchFamily="34" charset="0"/>
              </a:rPr>
              <a:t>There are a few minor differences compared with the previous NSF 16-545 solicitation. These are:</a:t>
            </a:r>
          </a:p>
          <a:p>
            <a:pPr marL="514350" indent="-514350" algn="just">
              <a:buAutoNum type="arabicParenBoth"/>
            </a:pPr>
            <a:r>
              <a:rPr lang="en-US" sz="2050" dirty="0">
                <a:solidFill>
                  <a:srgbClr val="C00000"/>
                </a:solidFill>
                <a:latin typeface="Calibri" panose="020F0502020204030204" pitchFamily="34" charset="0"/>
                <a:cs typeface="Calibri" panose="020F0502020204030204" pitchFamily="34" charset="0"/>
              </a:rPr>
              <a:t>Interdisciplinary Research Groups </a:t>
            </a:r>
            <a:r>
              <a:rPr lang="en-US" sz="2050" dirty="0">
                <a:latin typeface="Calibri" panose="020F0502020204030204" pitchFamily="34" charset="0"/>
                <a:cs typeface="Calibri" panose="020F0502020204030204" pitchFamily="34" charset="0"/>
              </a:rPr>
              <a:t>efforts aligned with the NSF Big Ideas as well as other research areas of DMR interest are suggested as possible IRGs research topics;</a:t>
            </a:r>
          </a:p>
          <a:p>
            <a:pPr marL="514350" indent="-514350" algn="just">
              <a:buAutoNum type="arabicParenBoth"/>
            </a:pPr>
            <a:r>
              <a:rPr lang="en-US" sz="2050" dirty="0">
                <a:solidFill>
                  <a:srgbClr val="C00000"/>
                </a:solidFill>
                <a:latin typeface="Calibri" panose="020F0502020204030204" pitchFamily="34" charset="0"/>
                <a:cs typeface="Calibri" panose="020F0502020204030204" pitchFamily="34" charset="0"/>
              </a:rPr>
              <a:t>Preliminary and Full Proposals: </a:t>
            </a:r>
            <a:r>
              <a:rPr lang="en-US" sz="2050" dirty="0">
                <a:latin typeface="Calibri" panose="020F0502020204030204" pitchFamily="34" charset="0"/>
                <a:cs typeface="Calibri" panose="020F0502020204030204" pitchFamily="34" charset="0"/>
              </a:rPr>
              <a:t>MRSEC participants definitions/roles are clarified and uniform. Changed from senior investigator, senior participants etc. to NSF supported and unsupported Contributors named as Primary and Secondary Participants and Primary Collaborators;</a:t>
            </a:r>
          </a:p>
          <a:p>
            <a:pPr marL="514350" indent="-514350" algn="just">
              <a:buAutoNum type="arabicParenBoth"/>
            </a:pPr>
            <a:r>
              <a:rPr lang="en-US" sz="2050" dirty="0">
                <a:solidFill>
                  <a:srgbClr val="C00000"/>
                </a:solidFill>
                <a:latin typeface="Calibri" panose="020F0502020204030204" pitchFamily="34" charset="0"/>
                <a:cs typeface="Calibri" panose="020F0502020204030204" pitchFamily="34" charset="0"/>
              </a:rPr>
              <a:t>Preliminary Proposals: </a:t>
            </a:r>
            <a:r>
              <a:rPr lang="en-US" sz="2050" dirty="0">
                <a:latin typeface="Calibri" panose="020F0502020204030204" pitchFamily="34" charset="0"/>
                <a:cs typeface="Calibri" panose="020F0502020204030204" pitchFamily="34" charset="0"/>
              </a:rPr>
              <a:t>only bios for those individuals listed in the NSF Proposal Cover Page (up to five) are required; other bios will not be accepted;</a:t>
            </a:r>
          </a:p>
          <a:p>
            <a:pPr marL="514350" indent="-514350" algn="just">
              <a:buAutoNum type="arabicParenBoth"/>
            </a:pPr>
            <a:r>
              <a:rPr lang="en-US" sz="2050" dirty="0">
                <a:solidFill>
                  <a:srgbClr val="C00000"/>
                </a:solidFill>
                <a:latin typeface="Calibri" panose="020F0502020204030204" pitchFamily="34" charset="0"/>
                <a:cs typeface="Calibri" panose="020F0502020204030204" pitchFamily="34" charset="0"/>
              </a:rPr>
              <a:t>Preliminary and Full Proposals: </a:t>
            </a:r>
            <a:r>
              <a:rPr lang="en-US" sz="2050" dirty="0">
                <a:latin typeface="Calibri" panose="020F0502020204030204" pitchFamily="34" charset="0"/>
                <a:cs typeface="Calibri" panose="020F0502020204030204" pitchFamily="34" charset="0"/>
              </a:rPr>
              <a:t>results of prior support can only be reported for individuals, up to five, appearing on the NSF Cover Page.</a:t>
            </a:r>
          </a:p>
          <a:p>
            <a:pPr marL="514350" indent="-514350" algn="just">
              <a:buAutoNum type="arabicParenBoth"/>
            </a:pPr>
            <a:r>
              <a:rPr lang="en-US" sz="2050" dirty="0">
                <a:latin typeface="Calibri" panose="020F0502020204030204" pitchFamily="34" charset="0"/>
                <a:cs typeface="Calibri" panose="020F0502020204030204" pitchFamily="34" charset="0"/>
              </a:rPr>
              <a:t>Proposers should contact the Program Director(s) prior to submission to ascertain if the IRG research is suitable for DMR consideration.</a:t>
            </a:r>
          </a:p>
        </p:txBody>
      </p:sp>
    </p:spTree>
    <p:extLst>
      <p:ext uri="{BB962C8B-B14F-4D97-AF65-F5344CB8AC3E}">
        <p14:creationId xmlns:p14="http://schemas.microsoft.com/office/powerpoint/2010/main" val="2420613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DC50F-5393-BC44-8840-23F44E333AE0}"/>
              </a:ext>
            </a:extLst>
          </p:cNvPr>
          <p:cNvSpPr>
            <a:spLocks noGrp="1"/>
          </p:cNvSpPr>
          <p:nvPr>
            <p:ph type="title"/>
          </p:nvPr>
        </p:nvSpPr>
        <p:spPr>
          <a:xfrm>
            <a:off x="906088" y="120363"/>
            <a:ext cx="7886700" cy="908261"/>
          </a:xfrm>
          <a:gradFill>
            <a:gsLst>
              <a:gs pos="63999">
                <a:srgbClr val="FFC000"/>
              </a:gs>
              <a:gs pos="1000">
                <a:srgbClr val="B5C7E7"/>
              </a:gs>
              <a:gs pos="50986">
                <a:srgbClr val="C2D1EB"/>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sz="4000" b="1" dirty="0">
                <a:latin typeface="Arial" panose="020B0604020202020204" pitchFamily="34" charset="0"/>
                <a:cs typeface="Arial" panose="020B0604020202020204" pitchFamily="34" charset="0"/>
              </a:rPr>
              <a:t>IRGs Suggested Research</a:t>
            </a:r>
          </a:p>
        </p:txBody>
      </p:sp>
      <p:sp>
        <p:nvSpPr>
          <p:cNvPr id="3" name="Content Placeholder 2">
            <a:extLst>
              <a:ext uri="{FF2B5EF4-FFF2-40B4-BE49-F238E27FC236}">
                <a16:creationId xmlns:a16="http://schemas.microsoft.com/office/drawing/2014/main" id="{115C6086-75B5-AA4B-988F-8656B8D5C66B}"/>
              </a:ext>
            </a:extLst>
          </p:cNvPr>
          <p:cNvSpPr>
            <a:spLocks noGrp="1"/>
          </p:cNvSpPr>
          <p:nvPr>
            <p:ph idx="1"/>
          </p:nvPr>
        </p:nvSpPr>
        <p:spPr>
          <a:xfrm>
            <a:off x="683569" y="1070188"/>
            <a:ext cx="8331738" cy="5689600"/>
          </a:xfrm>
          <a:solidFill>
            <a:schemeClr val="accent6">
              <a:lumMod val="20000"/>
              <a:lumOff val="80000"/>
              <a:alpha val="43000"/>
            </a:schemeClr>
          </a:solidFill>
        </p:spPr>
        <p:txBody>
          <a:bodyPr>
            <a:noAutofit/>
          </a:bodyPr>
          <a:lstStyle/>
          <a:p>
            <a:pPr marL="0" indent="0" algn="just">
              <a:buNone/>
            </a:pPr>
            <a:r>
              <a:rPr lang="en-US" sz="2000" dirty="0">
                <a:latin typeface="Arial" panose="020B0604020202020204" pitchFamily="34" charset="0"/>
                <a:cs typeface="Arial" panose="020B0604020202020204" pitchFamily="34" charset="0"/>
              </a:rPr>
              <a:t>Proposals are sought that address fundamental, timely and complex materials problems that are intellectually challenging, important to society, belonging to or broadening the current MRSEC portfolio, and possibly aligned with DMR's participation in the NSF Big Ideas:</a:t>
            </a:r>
          </a:p>
          <a:p>
            <a:pPr marL="0" indent="0" algn="just">
              <a:buNone/>
            </a:pPr>
            <a:endParaRPr lang="en-US" sz="2000" dirty="0">
              <a:latin typeface="Arial" panose="020B0604020202020204" pitchFamily="34" charset="0"/>
              <a:cs typeface="Arial" panose="020B0604020202020204" pitchFamily="34" charset="0"/>
            </a:endParaRPr>
          </a:p>
          <a:p>
            <a:pPr marL="0" indent="0" algn="ctr">
              <a:buNone/>
            </a:pPr>
            <a:r>
              <a:rPr lang="en-US" sz="2000" dirty="0">
                <a:solidFill>
                  <a:srgbClr val="C00000"/>
                </a:solidFill>
                <a:highlight>
                  <a:srgbClr val="00FFFF"/>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https://www.nsf.gov/news/special_reports/big_ideas/</a:t>
            </a:r>
            <a:r>
              <a:rPr lang="en-US" sz="2000" dirty="0">
                <a:solidFill>
                  <a:srgbClr val="C00000"/>
                </a:solidFill>
                <a:highlight>
                  <a:srgbClr val="00FFFF"/>
                </a:highlight>
                <a:latin typeface="Arial" panose="020B0604020202020204" pitchFamily="34" charset="0"/>
                <a:cs typeface="Arial" panose="020B0604020202020204" pitchFamily="34" charset="0"/>
              </a:rPr>
              <a:t>.</a:t>
            </a:r>
          </a:p>
          <a:p>
            <a:pPr marL="0" indent="0">
              <a:buNone/>
            </a:pPr>
            <a:endParaRPr lang="en-US"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Notably, DMR plays an important role in: </a:t>
            </a:r>
            <a:r>
              <a:rPr lang="en-US" sz="2000" dirty="0">
                <a:solidFill>
                  <a:srgbClr val="C00000"/>
                </a:solidFill>
                <a:latin typeface="Arial" panose="020B0604020202020204" pitchFamily="34" charset="0"/>
                <a:cs typeface="Arial" panose="020B0604020202020204" pitchFamily="34" charset="0"/>
              </a:rPr>
              <a:t>Harnessing the Data Revolution</a:t>
            </a:r>
            <a:r>
              <a:rPr lang="en-US" sz="2000" dirty="0">
                <a:latin typeface="Arial" panose="020B0604020202020204" pitchFamily="34" charset="0"/>
                <a:cs typeface="Arial" panose="020B0604020202020204" pitchFamily="34" charset="0"/>
              </a:rPr>
              <a:t>; The Future of Work at the Human-Technology Frontier; </a:t>
            </a:r>
            <a:r>
              <a:rPr lang="en-US" sz="2000" dirty="0">
                <a:solidFill>
                  <a:srgbClr val="C00000"/>
                </a:solidFill>
                <a:latin typeface="Arial" panose="020B0604020202020204" pitchFamily="34" charset="0"/>
                <a:cs typeface="Arial" panose="020B0604020202020204" pitchFamily="34" charset="0"/>
              </a:rPr>
              <a:t>Understanding the Rules of Life</a:t>
            </a:r>
            <a:r>
              <a:rPr lang="en-US" sz="2000" dirty="0">
                <a:latin typeface="Arial" panose="020B0604020202020204" pitchFamily="34" charset="0"/>
                <a:cs typeface="Arial" panose="020B0604020202020204" pitchFamily="34" charset="0"/>
              </a:rPr>
              <a:t>; The Quantum Leap.</a:t>
            </a:r>
          </a:p>
          <a:p>
            <a:endParaRPr lang="en-US"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Further, potential research topics broadening the current MRSEC portfolio include (but not limited to):</a:t>
            </a:r>
          </a:p>
          <a:p>
            <a:pPr algn="just"/>
            <a:r>
              <a:rPr lang="en-US" sz="2000" dirty="0">
                <a:solidFill>
                  <a:srgbClr val="C00000"/>
                </a:solidFill>
                <a:latin typeface="Arial" panose="020B0604020202020204" pitchFamily="34" charset="0"/>
                <a:cs typeface="Arial" panose="020B0604020202020204" pitchFamily="34" charset="0"/>
              </a:rPr>
              <a:t>Supervised and Unsupervised Machine Learning </a:t>
            </a:r>
            <a:r>
              <a:rPr lang="en-US" sz="2000" dirty="0">
                <a:latin typeface="Arial" panose="020B0604020202020204" pitchFamily="34" charset="0"/>
                <a:cs typeface="Arial" panose="020B0604020202020204" pitchFamily="34" charset="0"/>
              </a:rPr>
              <a:t>addressing materials science complex problems, and in particular as applied to traditional materials science problems in: </a:t>
            </a:r>
            <a:r>
              <a:rPr lang="en-US" sz="2000" dirty="0">
                <a:solidFill>
                  <a:srgbClr val="C00000"/>
                </a:solidFill>
                <a:latin typeface="Arial" panose="020B0604020202020204" pitchFamily="34" charset="0"/>
                <a:cs typeface="Arial" panose="020B0604020202020204" pitchFamily="34" charset="0"/>
              </a:rPr>
              <a:t>Ceramics, </a:t>
            </a:r>
            <a:r>
              <a:rPr lang="en-US" sz="2000" dirty="0">
                <a:latin typeface="Arial" panose="020B0604020202020204" pitchFamily="34" charset="0"/>
                <a:cs typeface="Arial" panose="020B0604020202020204" pitchFamily="34" charset="0"/>
              </a:rPr>
              <a:t>Metals, </a:t>
            </a:r>
            <a:r>
              <a:rPr lang="en-US" sz="2000" dirty="0">
                <a:solidFill>
                  <a:srgbClr val="C00000"/>
                </a:solidFill>
                <a:latin typeface="Arial" panose="020B0604020202020204" pitchFamily="34" charset="0"/>
                <a:cs typeface="Arial" panose="020B0604020202020204" pitchFamily="34" charset="0"/>
              </a:rPr>
              <a:t>Metallic Alloys and others.</a:t>
            </a:r>
          </a:p>
        </p:txBody>
      </p:sp>
    </p:spTree>
    <p:extLst>
      <p:ext uri="{BB962C8B-B14F-4D97-AF65-F5344CB8AC3E}">
        <p14:creationId xmlns:p14="http://schemas.microsoft.com/office/powerpoint/2010/main" val="2028700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DC50F-5393-BC44-8840-23F44E333AE0}"/>
              </a:ext>
            </a:extLst>
          </p:cNvPr>
          <p:cNvSpPr>
            <a:spLocks noGrp="1"/>
          </p:cNvSpPr>
          <p:nvPr>
            <p:ph type="title"/>
          </p:nvPr>
        </p:nvSpPr>
        <p:spPr>
          <a:xfrm>
            <a:off x="971600" y="44624"/>
            <a:ext cx="7886700" cy="908261"/>
          </a:xfrm>
          <a:gradFill>
            <a:gsLst>
              <a:gs pos="63999">
                <a:srgbClr val="FFC000"/>
              </a:gs>
              <a:gs pos="1000">
                <a:srgbClr val="B5C7E7"/>
              </a:gs>
              <a:gs pos="50986">
                <a:srgbClr val="C2D1EB"/>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sz="4000" b="1" dirty="0">
                <a:latin typeface="Arial" panose="020B0604020202020204" pitchFamily="34" charset="0"/>
                <a:cs typeface="Arial" panose="020B0604020202020204" pitchFamily="34" charset="0"/>
              </a:rPr>
              <a:t>IRGs Suggested Research</a:t>
            </a:r>
          </a:p>
        </p:txBody>
      </p:sp>
      <p:sp>
        <p:nvSpPr>
          <p:cNvPr id="3" name="Content Placeholder 2">
            <a:extLst>
              <a:ext uri="{FF2B5EF4-FFF2-40B4-BE49-F238E27FC236}">
                <a16:creationId xmlns:a16="http://schemas.microsoft.com/office/drawing/2014/main" id="{115C6086-75B5-AA4B-988F-8656B8D5C66B}"/>
              </a:ext>
            </a:extLst>
          </p:cNvPr>
          <p:cNvSpPr>
            <a:spLocks noGrp="1"/>
          </p:cNvSpPr>
          <p:nvPr>
            <p:ph idx="1"/>
          </p:nvPr>
        </p:nvSpPr>
        <p:spPr>
          <a:xfrm>
            <a:off x="683568" y="1052736"/>
            <a:ext cx="8348672" cy="5688632"/>
          </a:xfrm>
          <a:solidFill>
            <a:schemeClr val="accent6">
              <a:lumMod val="20000"/>
              <a:lumOff val="80000"/>
              <a:alpha val="43000"/>
            </a:schemeClr>
          </a:solidFill>
        </p:spPr>
        <p:txBody>
          <a:bodyPr>
            <a:noAutofit/>
          </a:bodyPr>
          <a:lstStyle/>
          <a:p>
            <a:pPr marL="0" indent="0" algn="just">
              <a:buNone/>
            </a:pPr>
            <a:r>
              <a:rPr lang="en-US" sz="2100" dirty="0">
                <a:latin typeface="Arial" panose="020B0604020202020204" pitchFamily="34" charset="0"/>
                <a:cs typeface="Arial" panose="020B0604020202020204" pitchFamily="34" charset="0"/>
              </a:rPr>
              <a:t>Additional strategic research areas of DMR interest include:</a:t>
            </a:r>
          </a:p>
          <a:p>
            <a:pPr algn="just"/>
            <a:r>
              <a:rPr lang="en-US" sz="2100" dirty="0">
                <a:solidFill>
                  <a:srgbClr val="C00000"/>
                </a:solidFill>
                <a:latin typeface="Arial" panose="020B0604020202020204" pitchFamily="34" charset="0"/>
                <a:cs typeface="Arial" panose="020B0604020202020204" pitchFamily="34" charset="0"/>
              </a:rPr>
              <a:t>Synthetic Materials Biology: </a:t>
            </a:r>
            <a:r>
              <a:rPr lang="en-US" sz="2100" dirty="0">
                <a:latin typeface="Arial" panose="020B0604020202020204" pitchFamily="34" charset="0"/>
                <a:cs typeface="Arial" panose="020B0604020202020204" pitchFamily="34" charset="0"/>
              </a:rPr>
              <a:t>in such an effort biologists and system engineers work with materials scientists to identify materials challenges hindering advancements of Synthetic Biology, as well as to generate new Synthetic Biology approaches to materials development i.e., "Materials Biology";</a:t>
            </a:r>
          </a:p>
          <a:p>
            <a:pPr algn="just"/>
            <a:r>
              <a:rPr lang="en-US" sz="2100" dirty="0">
                <a:solidFill>
                  <a:srgbClr val="C00000"/>
                </a:solidFill>
                <a:latin typeface="Arial" panose="020B0604020202020204" pitchFamily="34" charset="0"/>
                <a:cs typeface="Arial" panose="020B0604020202020204" pitchFamily="34" charset="0"/>
              </a:rPr>
              <a:t>Structural Materials under Extreme Conditions: </a:t>
            </a:r>
            <a:r>
              <a:rPr lang="en-US" sz="2100" dirty="0">
                <a:latin typeface="Arial" panose="020B0604020202020204" pitchFamily="34" charset="0"/>
                <a:cs typeface="Arial" panose="020B0604020202020204" pitchFamily="34" charset="0"/>
              </a:rPr>
              <a:t>this effort addresses fundamental challenges in ceramic, metallic, and polymeric materials and their composites for applications under extreme conditions;</a:t>
            </a:r>
          </a:p>
          <a:p>
            <a:pPr algn="just"/>
            <a:r>
              <a:rPr lang="en-US" sz="2100" dirty="0">
                <a:solidFill>
                  <a:srgbClr val="C00000"/>
                </a:solidFill>
                <a:latin typeface="Arial" panose="020B0604020202020204" pitchFamily="34" charset="0"/>
                <a:cs typeface="Arial" panose="020B0604020202020204" pitchFamily="34" charset="0"/>
              </a:rPr>
              <a:t>Recyclable Plastics and Alternative Materials for Sustainable Development: </a:t>
            </a:r>
            <a:r>
              <a:rPr lang="en-US" sz="2100" dirty="0">
                <a:latin typeface="Arial" panose="020B0604020202020204" pitchFamily="34" charset="0"/>
                <a:cs typeface="Arial" panose="020B0604020202020204" pitchFamily="34" charset="0"/>
              </a:rPr>
              <a:t>these efforts could include (</a:t>
            </a:r>
            <a:r>
              <a:rPr lang="en-US" sz="2100" dirty="0" err="1">
                <a:latin typeface="Arial" panose="020B0604020202020204" pitchFamily="34" charset="0"/>
                <a:cs typeface="Arial" panose="020B0604020202020204" pitchFamily="34" charset="0"/>
              </a:rPr>
              <a:t>i</a:t>
            </a:r>
            <a:r>
              <a:rPr lang="en-US" sz="2100" dirty="0">
                <a:latin typeface="Arial" panose="020B0604020202020204" pitchFamily="34" charset="0"/>
                <a:cs typeface="Arial" panose="020B0604020202020204" pitchFamily="34" charset="0"/>
              </a:rPr>
              <a:t>) development of intrinsically recyclable polymers, (ii) better understanding of mechanical properties of recycled plastic products, (iii) strategies to improve the properties of recycled plastics, (iv) materials alternatives for plastics.</a:t>
            </a:r>
          </a:p>
        </p:txBody>
      </p:sp>
    </p:spTree>
    <p:extLst>
      <p:ext uri="{BB962C8B-B14F-4D97-AF65-F5344CB8AC3E}">
        <p14:creationId xmlns:p14="http://schemas.microsoft.com/office/powerpoint/2010/main" val="2772336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207" y="112926"/>
            <a:ext cx="7886700" cy="1156394"/>
          </a:xfrm>
          <a:solidFill>
            <a:schemeClr val="accent4">
              <a:lumMod val="75000"/>
              <a:alpha val="49000"/>
            </a:schemeClr>
          </a:solidFill>
        </p:spPr>
        <p:txBody>
          <a:bodyPr/>
          <a:lstStyle/>
          <a:p>
            <a:pPr algn="ctr"/>
            <a:r>
              <a:rPr lang="en-US" sz="3200" b="1" dirty="0">
                <a:solidFill>
                  <a:schemeClr val="tx1"/>
                </a:solidFill>
                <a:latin typeface="Arial" panose="020B0604020202020204" pitchFamily="34" charset="0"/>
                <a:cs typeface="Arial" panose="020B0604020202020204" pitchFamily="34" charset="0"/>
              </a:rPr>
              <a:t>Some Emerging Research </a:t>
            </a:r>
            <a:r>
              <a:rPr lang="en-US" sz="3200" b="1" dirty="0">
                <a:latin typeface="Arial" panose="020B0604020202020204" pitchFamily="34" charset="0"/>
                <a:cs typeface="Arial" panose="020B0604020202020204" pitchFamily="34" charset="0"/>
              </a:rPr>
              <a:t>Areas of Particular Interest to DMR</a:t>
            </a:r>
            <a:endParaRPr lang="en-US" sz="3200" b="1" dirty="0">
              <a:solidFill>
                <a:schemeClr val="tx1"/>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875491FF-4D80-4E28-BEF7-31AE461D97F3}"/>
              </a:ext>
            </a:extLst>
          </p:cNvPr>
          <p:cNvGrpSpPr/>
          <p:nvPr/>
        </p:nvGrpSpPr>
        <p:grpSpPr>
          <a:xfrm>
            <a:off x="0" y="5588157"/>
            <a:ext cx="9144000" cy="1285490"/>
            <a:chOff x="0" y="5590617"/>
            <a:chExt cx="9144000" cy="1285490"/>
          </a:xfrm>
        </p:grpSpPr>
        <p:sp>
          <p:nvSpPr>
            <p:cNvPr id="16" name="Rectangle 15">
              <a:extLst>
                <a:ext uri="{FF2B5EF4-FFF2-40B4-BE49-F238E27FC236}">
                  <a16:creationId xmlns:a16="http://schemas.microsoft.com/office/drawing/2014/main" id="{71D11C16-34D3-4A94-B87D-E10914BFF150}"/>
                </a:ext>
              </a:extLst>
            </p:cNvPr>
            <p:cNvSpPr/>
            <p:nvPr/>
          </p:nvSpPr>
          <p:spPr>
            <a:xfrm>
              <a:off x="0" y="6110355"/>
              <a:ext cx="9144000" cy="765752"/>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659D9E8B-1F38-40A1-8A7A-A0ACEDD208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9486" y="6092248"/>
              <a:ext cx="2684441" cy="667904"/>
            </a:xfrm>
            <a:prstGeom prst="rect">
              <a:avLst/>
            </a:prstGeom>
          </p:spPr>
        </p:pic>
        <p:pic>
          <p:nvPicPr>
            <p:cNvPr id="18" name="Picture 17">
              <a:extLst>
                <a:ext uri="{FF2B5EF4-FFF2-40B4-BE49-F238E27FC236}">
                  <a16:creationId xmlns:a16="http://schemas.microsoft.com/office/drawing/2014/main" id="{A5180489-F6B2-4F15-AFC9-64C2B4D523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598" y="6200630"/>
              <a:ext cx="558736" cy="559522"/>
            </a:xfrm>
            <a:prstGeom prst="rect">
              <a:avLst/>
            </a:prstGeom>
          </p:spPr>
        </p:pic>
        <p:sp>
          <p:nvSpPr>
            <p:cNvPr id="19" name="Rectangle 18">
              <a:extLst>
                <a:ext uri="{FF2B5EF4-FFF2-40B4-BE49-F238E27FC236}">
                  <a16:creationId xmlns:a16="http://schemas.microsoft.com/office/drawing/2014/main" id="{116F7D64-17C7-4DD8-B83B-DB61F8A85C7F}"/>
                </a:ext>
              </a:extLst>
            </p:cNvPr>
            <p:cNvSpPr/>
            <p:nvPr/>
          </p:nvSpPr>
          <p:spPr>
            <a:xfrm>
              <a:off x="539503" y="5590617"/>
              <a:ext cx="3887091" cy="338554"/>
            </a:xfrm>
            <a:prstGeom prst="rect">
              <a:avLst/>
            </a:prstGeom>
            <a:noFill/>
          </p:spPr>
          <p:txBody>
            <a:bodyPr wrap="none" lIns="91440" tIns="45720" rIns="91440" bIns="45720">
              <a:spAutoFit/>
            </a:bodyPr>
            <a:lstStyle/>
            <a:p>
              <a:pPr algn="ctr"/>
              <a:r>
                <a:rPr lang="en-US" sz="16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grpSp>
      <p:sp>
        <p:nvSpPr>
          <p:cNvPr id="6" name="TextBox 5">
            <a:extLst>
              <a:ext uri="{FF2B5EF4-FFF2-40B4-BE49-F238E27FC236}">
                <a16:creationId xmlns:a16="http://schemas.microsoft.com/office/drawing/2014/main" id="{D1EB2D95-7DC4-4564-86A2-E57FDFC45993}"/>
              </a:ext>
            </a:extLst>
          </p:cNvPr>
          <p:cNvSpPr txBox="1"/>
          <p:nvPr/>
        </p:nvSpPr>
        <p:spPr>
          <a:xfrm>
            <a:off x="4426594" y="1574042"/>
            <a:ext cx="4681910" cy="4524315"/>
          </a:xfrm>
          <a:prstGeom prst="rect">
            <a:avLst/>
          </a:prstGeom>
          <a:solidFill>
            <a:schemeClr val="accent1">
              <a:lumMod val="20000"/>
              <a:lumOff val="80000"/>
            </a:schemeClr>
          </a:solidFill>
        </p:spPr>
        <p:txBody>
          <a:bodyPr wrap="square" rtlCol="0">
            <a:spAutoFit/>
          </a:bodyPr>
          <a:lstStyle/>
          <a:p>
            <a:pPr marL="285750" indent="-285750">
              <a:buClr>
                <a:srgbClr val="0070C0"/>
              </a:buClr>
              <a:buSzPct val="102000"/>
              <a:buFont typeface="Wingdings" panose="05000000000000000000" pitchFamily="2" charset="2"/>
              <a:buChar char="Ø"/>
            </a:pPr>
            <a:r>
              <a:rPr lang="en-US" sz="2000" dirty="0">
                <a:latin typeface="Arial" panose="020B0604020202020204" pitchFamily="34" charset="0"/>
                <a:cs typeface="Arial" panose="020B0604020202020204" pitchFamily="34" charset="0"/>
              </a:rPr>
              <a:t>Integrated Tool Development for Materials Synthesis &amp; Characterization</a:t>
            </a:r>
          </a:p>
          <a:p>
            <a:pPr marL="285750" indent="-285750">
              <a:buClr>
                <a:srgbClr val="0070C0"/>
              </a:buClr>
              <a:buSzPct val="102000"/>
              <a:buFont typeface="Wingdings" panose="05000000000000000000" pitchFamily="2" charset="2"/>
              <a:buChar char="Ø"/>
            </a:pPr>
            <a:endParaRPr lang="en-US" sz="800" dirty="0">
              <a:latin typeface="Arial" panose="020B0604020202020204" pitchFamily="34" charset="0"/>
              <a:cs typeface="Arial" panose="020B0604020202020204" pitchFamily="34" charset="0"/>
            </a:endParaRPr>
          </a:p>
          <a:p>
            <a:pPr marL="285750" indent="-285750">
              <a:buClr>
                <a:srgbClr val="0070C0"/>
              </a:buClr>
              <a:buSzPct val="102000"/>
              <a:buFont typeface="Wingdings" panose="05000000000000000000" pitchFamily="2" charset="2"/>
              <a:buChar char="Ø"/>
            </a:pPr>
            <a:r>
              <a:rPr lang="en-US" sz="2000" dirty="0">
                <a:latin typeface="Arial" panose="020B0604020202020204" pitchFamily="34" charset="0"/>
                <a:cs typeface="Arial" panose="020B0604020202020204" pitchFamily="34" charset="0"/>
              </a:rPr>
              <a:t>Machine Learning</a:t>
            </a:r>
          </a:p>
          <a:p>
            <a:pPr marL="285750" indent="-285750">
              <a:buClr>
                <a:srgbClr val="0070C0"/>
              </a:buClr>
              <a:buSzPct val="102000"/>
              <a:buFont typeface="Wingdings" panose="05000000000000000000" pitchFamily="2" charset="2"/>
              <a:buChar char="Ø"/>
            </a:pPr>
            <a:endParaRPr lang="en-US" sz="800" dirty="0">
              <a:latin typeface="Arial" panose="020B0604020202020204" pitchFamily="34" charset="0"/>
              <a:cs typeface="Arial" panose="020B0604020202020204" pitchFamily="34" charset="0"/>
            </a:endParaRPr>
          </a:p>
          <a:p>
            <a:pPr marL="285750" indent="-285750">
              <a:buClr>
                <a:srgbClr val="0070C0"/>
              </a:buClr>
              <a:buSzPct val="102000"/>
              <a:buFont typeface="Wingdings" panose="05000000000000000000" pitchFamily="2" charset="2"/>
              <a:buChar char="Ø"/>
            </a:pPr>
            <a:r>
              <a:rPr lang="en-US" sz="2000" dirty="0">
                <a:latin typeface="Arial" panose="020B0604020202020204" pitchFamily="34" charset="0"/>
                <a:cs typeface="Arial" panose="020B0604020202020204" pitchFamily="34" charset="0"/>
              </a:rPr>
              <a:t>Materials Genome Initiative &amp; Data (“</a:t>
            </a:r>
            <a:r>
              <a:rPr lang="en-US" sz="2000" dirty="0" err="1">
                <a:latin typeface="Arial" panose="020B0604020202020204" pitchFamily="34" charset="0"/>
                <a:cs typeface="Arial" panose="020B0604020202020204" pitchFamily="34" charset="0"/>
              </a:rPr>
              <a:t>Capta</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computational data</a:t>
            </a:r>
            <a:r>
              <a:rPr lang="en-US" sz="2000" dirty="0">
                <a:latin typeface="Arial" panose="020B0604020202020204" pitchFamily="34" charset="0"/>
                <a:cs typeface="Arial" panose="020B0604020202020204" pitchFamily="34" charset="0"/>
              </a:rPr>
              <a:t>)) Science</a:t>
            </a:r>
          </a:p>
          <a:p>
            <a:pPr marL="285750" indent="-285750">
              <a:buClr>
                <a:srgbClr val="0070C0"/>
              </a:buClr>
              <a:buSzPct val="102000"/>
              <a:buFont typeface="Wingdings" panose="05000000000000000000" pitchFamily="2" charset="2"/>
              <a:buChar char="Ø"/>
            </a:pPr>
            <a:endParaRPr lang="en-US" sz="800" dirty="0">
              <a:latin typeface="Arial" panose="020B0604020202020204" pitchFamily="34" charset="0"/>
              <a:cs typeface="Arial" panose="020B0604020202020204" pitchFamily="34" charset="0"/>
            </a:endParaRPr>
          </a:p>
          <a:p>
            <a:pPr marL="285750" indent="-285750">
              <a:buClr>
                <a:srgbClr val="0070C0"/>
              </a:buClr>
              <a:buSzPct val="102000"/>
              <a:buFont typeface="Wingdings" panose="05000000000000000000" pitchFamily="2" charset="2"/>
              <a:buChar char="Ø"/>
            </a:pPr>
            <a:r>
              <a:rPr lang="en-US" sz="2000" dirty="0">
                <a:latin typeface="Arial" panose="020B0604020202020204" pitchFamily="34" charset="0"/>
                <a:cs typeface="Arial" panose="020B0604020202020204" pitchFamily="34" charset="0"/>
              </a:rPr>
              <a:t>Materials Sustainable Development</a:t>
            </a:r>
          </a:p>
          <a:p>
            <a:pPr>
              <a:buClr>
                <a:srgbClr val="0070C0"/>
              </a:buClr>
              <a:buSzPct val="102000"/>
            </a:pPr>
            <a:endParaRPr lang="en-US" sz="800" dirty="0">
              <a:latin typeface="Arial" panose="020B0604020202020204" pitchFamily="34" charset="0"/>
              <a:cs typeface="Arial" panose="020B0604020202020204" pitchFamily="34" charset="0"/>
            </a:endParaRPr>
          </a:p>
          <a:p>
            <a:pPr marL="285750" indent="-285750">
              <a:buClr>
                <a:srgbClr val="0070C0"/>
              </a:buClr>
              <a:buSzPct val="102000"/>
              <a:buFont typeface="Wingdings" panose="05000000000000000000" pitchFamily="2" charset="2"/>
              <a:buChar char="Ø"/>
            </a:pPr>
            <a:r>
              <a:rPr lang="en-US" sz="2000" dirty="0">
                <a:latin typeface="Arial" panose="020B0604020202020204" pitchFamily="34" charset="0"/>
                <a:cs typeface="Arial" panose="020B0604020202020204" pitchFamily="34" charset="0"/>
              </a:rPr>
              <a:t>Materials Synthetic Biology</a:t>
            </a:r>
          </a:p>
          <a:p>
            <a:pPr marL="285750" indent="-285750">
              <a:buClr>
                <a:srgbClr val="0070C0"/>
              </a:buClr>
              <a:buSzPct val="102000"/>
              <a:buFont typeface="Wingdings" panose="05000000000000000000" pitchFamily="2" charset="2"/>
              <a:buChar char="Ø"/>
            </a:pPr>
            <a:endParaRPr lang="en-US" sz="800" dirty="0">
              <a:latin typeface="Arial" panose="020B0604020202020204" pitchFamily="34" charset="0"/>
              <a:cs typeface="Arial" panose="020B0604020202020204" pitchFamily="34" charset="0"/>
            </a:endParaRPr>
          </a:p>
          <a:p>
            <a:pPr marL="285750" indent="-285750">
              <a:buClr>
                <a:srgbClr val="0070C0"/>
              </a:buClr>
              <a:buSzPct val="102000"/>
              <a:buFont typeface="Wingdings" panose="05000000000000000000" pitchFamily="2" charset="2"/>
              <a:buChar char="Ø"/>
            </a:pPr>
            <a:r>
              <a:rPr lang="en-US" sz="2000" dirty="0">
                <a:latin typeface="Arial" panose="020B0604020202020204" pitchFamily="34" charset="0"/>
                <a:cs typeface="Arial" panose="020B0604020202020204" pitchFamily="34" charset="0"/>
              </a:rPr>
              <a:t>Quantum Materials</a:t>
            </a:r>
          </a:p>
          <a:p>
            <a:pPr marL="285750" indent="-285750">
              <a:buClr>
                <a:srgbClr val="0070C0"/>
              </a:buClr>
              <a:buSzPct val="102000"/>
              <a:buFont typeface="Wingdings" panose="05000000000000000000" pitchFamily="2" charset="2"/>
              <a:buChar char="Ø"/>
            </a:pPr>
            <a:endParaRPr lang="en-US" sz="800" dirty="0">
              <a:latin typeface="Arial" panose="020B0604020202020204" pitchFamily="34" charset="0"/>
              <a:cs typeface="Arial" panose="020B0604020202020204" pitchFamily="34" charset="0"/>
            </a:endParaRPr>
          </a:p>
          <a:p>
            <a:pPr marL="285750" indent="-285750">
              <a:buClr>
                <a:srgbClr val="0070C0"/>
              </a:buClr>
              <a:buSzPct val="102000"/>
              <a:buFont typeface="Wingdings" panose="05000000000000000000" pitchFamily="2" charset="2"/>
              <a:buChar char="Ø"/>
            </a:pPr>
            <a:r>
              <a:rPr lang="en-US" sz="2000" dirty="0">
                <a:latin typeface="Arial" panose="020B0604020202020204" pitchFamily="34" charset="0"/>
                <a:cs typeface="Arial" panose="020B0604020202020204" pitchFamily="34" charset="0"/>
              </a:rPr>
              <a:t>Recyclable Plastics and Alternative Materials</a:t>
            </a:r>
          </a:p>
        </p:txBody>
      </p:sp>
      <p:grpSp>
        <p:nvGrpSpPr>
          <p:cNvPr id="10" name="Group 9">
            <a:extLst>
              <a:ext uri="{FF2B5EF4-FFF2-40B4-BE49-F238E27FC236}">
                <a16:creationId xmlns:a16="http://schemas.microsoft.com/office/drawing/2014/main" id="{9F86AA15-2743-4C19-8F21-6BCA1DF37364}"/>
              </a:ext>
            </a:extLst>
          </p:cNvPr>
          <p:cNvGrpSpPr/>
          <p:nvPr/>
        </p:nvGrpSpPr>
        <p:grpSpPr>
          <a:xfrm>
            <a:off x="732334" y="1715254"/>
            <a:ext cx="3621100" cy="3474720"/>
            <a:chOff x="48059" y="0"/>
            <a:chExt cx="9084056" cy="6861283"/>
          </a:xfrm>
        </p:grpSpPr>
        <p:pic>
          <p:nvPicPr>
            <p:cNvPr id="11" name="Picture 1" descr="4969_0003_small.jpg">
              <a:extLst>
                <a:ext uri="{FF2B5EF4-FFF2-40B4-BE49-F238E27FC236}">
                  <a16:creationId xmlns:a16="http://schemas.microsoft.com/office/drawing/2014/main" id="{893BFAB9-7472-41E2-B518-E3340F15BDD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059" y="6001"/>
              <a:ext cx="2686931" cy="159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8993A602-F973-4F9C-9B3C-192A310E79A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297452" y="4739853"/>
              <a:ext cx="1834534" cy="2110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a:extLst>
                <a:ext uri="{FF2B5EF4-FFF2-40B4-BE49-F238E27FC236}">
                  <a16:creationId xmlns:a16="http://schemas.microsoft.com/office/drawing/2014/main" id="{9B6520AC-3A20-4768-ABC1-056FA9714AE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41335" y="3887248"/>
              <a:ext cx="2350360" cy="18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a:extLst>
                <a:ext uri="{FF2B5EF4-FFF2-40B4-BE49-F238E27FC236}">
                  <a16:creationId xmlns:a16="http://schemas.microsoft.com/office/drawing/2014/main" id="{05CD0985-4B82-4F4C-A2EB-84348293953B}"/>
                </a:ext>
              </a:extLst>
            </p:cNvPr>
            <p:cNvGrpSpPr/>
            <p:nvPr/>
          </p:nvGrpSpPr>
          <p:grpSpPr>
            <a:xfrm>
              <a:off x="1835554" y="5264596"/>
              <a:ext cx="1992062" cy="1596687"/>
              <a:chOff x="461004" y="4126058"/>
              <a:chExt cx="1964582" cy="1437555"/>
            </a:xfrm>
          </p:grpSpPr>
          <p:pic>
            <p:nvPicPr>
              <p:cNvPr id="44" name="Picture 1">
                <a:extLst>
                  <a:ext uri="{FF2B5EF4-FFF2-40B4-BE49-F238E27FC236}">
                    <a16:creationId xmlns:a16="http://schemas.microsoft.com/office/drawing/2014/main" id="{72E43F54-7218-4761-97A7-7F05C4DB9CC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461004" y="4350845"/>
                <a:ext cx="1964582" cy="121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 descr="C:\Users\Dohun Kim\Pictures\mfcd00042382.png">
                <a:extLst>
                  <a:ext uri="{FF2B5EF4-FFF2-40B4-BE49-F238E27FC236}">
                    <a16:creationId xmlns:a16="http://schemas.microsoft.com/office/drawing/2014/main" id="{7FFC35AE-5B39-4B5D-AED8-156956ECA9B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81732" y="4800899"/>
                <a:ext cx="394012" cy="18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6" name="Picture 2" descr="C:\Users\Dohun Kim\Pictures\mfcd00042382.png">
                <a:extLst>
                  <a:ext uri="{FF2B5EF4-FFF2-40B4-BE49-F238E27FC236}">
                    <a16:creationId xmlns:a16="http://schemas.microsoft.com/office/drawing/2014/main" id="{0047BDEE-1FA4-4278-A1B4-BDB04FD0854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348033" y="4800899"/>
                <a:ext cx="394012" cy="18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7" name="Picture 2" descr="C:\Users\Dohun Kim\Pictures\mfcd00042382.png">
                <a:extLst>
                  <a:ext uri="{FF2B5EF4-FFF2-40B4-BE49-F238E27FC236}">
                    <a16:creationId xmlns:a16="http://schemas.microsoft.com/office/drawing/2014/main" id="{E8784838-F767-46F8-B3A7-950B6EC4668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14334" y="4800899"/>
                <a:ext cx="394012" cy="18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8" name="Picture 2" descr="C:\Users\Dohun Kim\Pictures\mfcd00042382.png">
                <a:extLst>
                  <a:ext uri="{FF2B5EF4-FFF2-40B4-BE49-F238E27FC236}">
                    <a16:creationId xmlns:a16="http://schemas.microsoft.com/office/drawing/2014/main" id="{8C408044-6E77-41B3-B517-081162E6246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28051" y="4126058"/>
                <a:ext cx="917292" cy="52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21" name="Picture 14" descr="balloon">
              <a:extLst>
                <a:ext uri="{FF2B5EF4-FFF2-40B4-BE49-F238E27FC236}">
                  <a16:creationId xmlns:a16="http://schemas.microsoft.com/office/drawing/2014/main" id="{ABC0D785-00C5-459E-A839-E405A53CFF6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454384" y="1965284"/>
              <a:ext cx="1370084" cy="1494637"/>
            </a:xfrm>
            <a:prstGeom prst="rect">
              <a:avLst/>
            </a:prstGeom>
            <a:noFill/>
            <a:ln w="3175">
              <a:solidFill>
                <a:srgbClr val="000000"/>
              </a:solidFill>
              <a:miter lim="800000"/>
              <a:headEnd/>
              <a:tailEnd/>
            </a:ln>
          </p:spPr>
        </p:pic>
        <p:pic>
          <p:nvPicPr>
            <p:cNvPr id="22" name="Picture 10" descr="CM200Lab">
              <a:extLst>
                <a:ext uri="{FF2B5EF4-FFF2-40B4-BE49-F238E27FC236}">
                  <a16:creationId xmlns:a16="http://schemas.microsoft.com/office/drawing/2014/main" id="{7FBF87B1-7AD6-464C-BE02-185F3181AF56}"/>
                </a:ext>
              </a:extLst>
            </p:cNvPr>
            <p:cNvPicPr>
              <a:picLocks noChangeAspect="1" noChangeArrowheads="1"/>
            </p:cNvPicPr>
            <p:nvPr/>
          </p:nvPicPr>
          <p:blipFill>
            <a:blip r:embed="rId11" cstate="screen">
              <a:lum contrast="30000"/>
              <a:extLst>
                <a:ext uri="{28A0092B-C50C-407E-A947-70E740481C1C}">
                  <a14:useLocalDpi xmlns:a14="http://schemas.microsoft.com/office/drawing/2010/main"/>
                </a:ext>
              </a:extLst>
            </a:blip>
            <a:srcRect/>
            <a:stretch>
              <a:fillRect/>
            </a:stretch>
          </p:blipFill>
          <p:spPr bwMode="auto">
            <a:xfrm>
              <a:off x="4924990" y="0"/>
              <a:ext cx="2372462" cy="1778054"/>
            </a:xfrm>
            <a:prstGeom prst="rect">
              <a:avLst/>
            </a:prstGeom>
            <a:noFill/>
            <a:ln w="9525">
              <a:noFill/>
              <a:miter lim="800000"/>
              <a:headEnd/>
              <a:tailEnd/>
            </a:ln>
          </p:spPr>
        </p:pic>
        <p:pic>
          <p:nvPicPr>
            <p:cNvPr id="23" name="Picture 18" descr="C:\Documents and Settings\IBM USER\My Documents\Conferencias\2007\Materia Extrana\Fotos\VISITANTES  28  DE OCTUBRE DE 2007\DSC06958.JPG">
              <a:extLst>
                <a:ext uri="{FF2B5EF4-FFF2-40B4-BE49-F238E27FC236}">
                  <a16:creationId xmlns:a16="http://schemas.microsoft.com/office/drawing/2014/main" id="{726C3A67-29C4-4A43-9FA6-95AC305A23FF}"/>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49366" y="4366460"/>
              <a:ext cx="1826918" cy="1524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4" name="Picture 5" descr="students">
              <a:extLst>
                <a:ext uri="{FF2B5EF4-FFF2-40B4-BE49-F238E27FC236}">
                  <a16:creationId xmlns:a16="http://schemas.microsoft.com/office/drawing/2014/main" id="{D7CF3427-77E2-4074-881A-606C9127B068}"/>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956247" y="13114"/>
              <a:ext cx="2169203" cy="168661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902AF20A-4567-4EBA-B1DC-DB5C4187E0B8}"/>
                </a:ext>
              </a:extLst>
            </p:cNvPr>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bright="-20000" contrast="40000"/>
                      </a14:imgEffect>
                    </a14:imgLayer>
                  </a14:imgProps>
                </a:ext>
                <a:ext uri="{28A0092B-C50C-407E-A947-70E740481C1C}">
                  <a14:useLocalDpi xmlns:a14="http://schemas.microsoft.com/office/drawing/2010/main"/>
                </a:ext>
              </a:extLst>
            </a:blip>
            <a:srcRect/>
            <a:stretch/>
          </p:blipFill>
          <p:spPr>
            <a:xfrm>
              <a:off x="4873354" y="3068490"/>
              <a:ext cx="1772405" cy="1287665"/>
            </a:xfrm>
            <a:prstGeom prst="rect">
              <a:avLst/>
            </a:prstGeom>
          </p:spPr>
        </p:pic>
        <p:pic>
          <p:nvPicPr>
            <p:cNvPr id="26" name="Picture 4">
              <a:extLst>
                <a:ext uri="{FF2B5EF4-FFF2-40B4-BE49-F238E27FC236}">
                  <a16:creationId xmlns:a16="http://schemas.microsoft.com/office/drawing/2014/main" id="{46094760-3839-4FD1-ADFD-CBF136F952C6}"/>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6092069" y="5423832"/>
              <a:ext cx="1614732" cy="1321350"/>
            </a:xfrm>
            <a:prstGeom prst="rect">
              <a:avLst/>
            </a:prstGeom>
            <a:noFill/>
            <a:ln w="9525">
              <a:noFill/>
              <a:miter lim="800000"/>
              <a:headEnd/>
              <a:tailEnd/>
            </a:ln>
            <a:effectLst/>
          </p:spPr>
        </p:pic>
        <p:pic>
          <p:nvPicPr>
            <p:cNvPr id="27" name="Picture 2">
              <a:extLst>
                <a:ext uri="{FF2B5EF4-FFF2-40B4-BE49-F238E27FC236}">
                  <a16:creationId xmlns:a16="http://schemas.microsoft.com/office/drawing/2014/main" id="{5A9E266E-CCC4-4B80-880E-D9EAFD91E67D}"/>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48060" y="2433300"/>
              <a:ext cx="1811337" cy="193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a:extLst>
                <a:ext uri="{FF2B5EF4-FFF2-40B4-BE49-F238E27FC236}">
                  <a16:creationId xmlns:a16="http://schemas.microsoft.com/office/drawing/2014/main" id="{1B0F769D-D0CC-4415-8F9E-9E06BEC00716}"/>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321423" y="3270573"/>
              <a:ext cx="1519178" cy="1336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a:extLst>
                <a:ext uri="{FF2B5EF4-FFF2-40B4-BE49-F238E27FC236}">
                  <a16:creationId xmlns:a16="http://schemas.microsoft.com/office/drawing/2014/main" id="{8FFD9C06-C08C-499A-866C-3497DD1C5E80}"/>
                </a:ext>
              </a:extLst>
            </p:cNvPr>
            <p:cNvPicPr>
              <a:picLocks noChangeAspect="1" noChangeArrowheads="1"/>
            </p:cNvPicPr>
            <p:nvPr/>
          </p:nvPicPr>
          <p:blipFill rotWithShape="1">
            <a:blip r:embed="rId19" cstate="screen">
              <a:extLst>
                <a:ext uri="{BEBA8EAE-BF5A-486C-A8C5-ECC9F3942E4B}">
                  <a14:imgProps xmlns:a14="http://schemas.microsoft.com/office/drawing/2010/main">
                    <a14:imgLayer r:embed="rId20">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6156420" y="1184859"/>
              <a:ext cx="1177271" cy="12627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 name="Picture 12" descr="TOC Graphic">
              <a:extLst>
                <a:ext uri="{FF2B5EF4-FFF2-40B4-BE49-F238E27FC236}">
                  <a16:creationId xmlns:a16="http://schemas.microsoft.com/office/drawing/2014/main" id="{916C97BE-0C0C-4E25-8AC4-43817B0E6800}"/>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bwMode="auto">
            <a:xfrm>
              <a:off x="49366" y="1423438"/>
              <a:ext cx="1526171" cy="116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9">
              <a:extLst>
                <a:ext uri="{FF2B5EF4-FFF2-40B4-BE49-F238E27FC236}">
                  <a16:creationId xmlns:a16="http://schemas.microsoft.com/office/drawing/2014/main" id="{F031F7CC-DA64-4B89-A655-B467D8627EB5}"/>
                </a:ext>
              </a:extLst>
            </p:cNvPr>
            <p:cNvPicPr>
              <a:picLocks noChangeAspect="1" noChangeArrowheads="1"/>
            </p:cNvPicPr>
            <p:nvPr/>
          </p:nvPicPr>
          <p:blipFill rotWithShape="1">
            <a:blip r:embed="rId22" cstate="screen">
              <a:extLst>
                <a:ext uri="{28A0092B-C50C-407E-A947-70E740481C1C}">
                  <a14:useLocalDpi xmlns:a14="http://schemas.microsoft.com/office/drawing/2010/main"/>
                </a:ext>
              </a:extLst>
            </a:blip>
            <a:srcRect/>
            <a:stretch/>
          </p:blipFill>
          <p:spPr bwMode="auto">
            <a:xfrm>
              <a:off x="4626461" y="1657059"/>
              <a:ext cx="1651220" cy="1490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0">
              <a:extLst>
                <a:ext uri="{FF2B5EF4-FFF2-40B4-BE49-F238E27FC236}">
                  <a16:creationId xmlns:a16="http://schemas.microsoft.com/office/drawing/2014/main" id="{C9FCFA89-3E31-47AB-B52A-4435DF48B266}"/>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7912582" y="2018728"/>
              <a:ext cx="1178890" cy="114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
              <a:extLst>
                <a:ext uri="{FF2B5EF4-FFF2-40B4-BE49-F238E27FC236}">
                  <a16:creationId xmlns:a16="http://schemas.microsoft.com/office/drawing/2014/main" id="{56B87668-CDF3-4F91-957E-546401679709}"/>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49602" y="5423831"/>
              <a:ext cx="1919953" cy="143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descr="FullSizeRender.jpg">
              <a:extLst>
                <a:ext uri="{FF2B5EF4-FFF2-40B4-BE49-F238E27FC236}">
                  <a16:creationId xmlns:a16="http://schemas.microsoft.com/office/drawing/2014/main" id="{FB96A854-4FD2-46C3-B299-AA708C277A7B}"/>
                </a:ext>
              </a:extLst>
            </p:cNvPr>
            <p:cNvPicPr>
              <a:picLocks noChangeAspect="1"/>
            </p:cNvPicPr>
            <p:nvPr/>
          </p:nvPicPr>
          <p:blipFill rotWithShape="1">
            <a:blip r:embed="rId25" cstate="screen">
              <a:extLst>
                <a:ext uri="{28A0092B-C50C-407E-A947-70E740481C1C}">
                  <a14:useLocalDpi xmlns:a14="http://schemas.microsoft.com/office/drawing/2010/main"/>
                </a:ext>
              </a:extLst>
            </a:blip>
            <a:srcRect/>
            <a:stretch/>
          </p:blipFill>
          <p:spPr>
            <a:xfrm>
              <a:off x="2175555" y="2104613"/>
              <a:ext cx="1490134" cy="1800325"/>
            </a:xfrm>
            <a:prstGeom prst="rect">
              <a:avLst/>
            </a:prstGeom>
          </p:spPr>
        </p:pic>
        <p:pic>
          <p:nvPicPr>
            <p:cNvPr id="35" name="Picture 15">
              <a:extLst>
                <a:ext uri="{FF2B5EF4-FFF2-40B4-BE49-F238E27FC236}">
                  <a16:creationId xmlns:a16="http://schemas.microsoft.com/office/drawing/2014/main" id="{A341167F-7590-436B-BB80-ED685C184F71}"/>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3409375" y="4075025"/>
              <a:ext cx="2042696" cy="173264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6" name="Picture 35" descr="http://chemistry.ucla.edu/sites/default/files/pictures/u62/8th%20grade%20boys%20%26%20girls%20%28138%20of%20289%29.jpg">
              <a:extLst>
                <a:ext uri="{FF2B5EF4-FFF2-40B4-BE49-F238E27FC236}">
                  <a16:creationId xmlns:a16="http://schemas.microsoft.com/office/drawing/2014/main" id="{15853956-017B-4932-8626-B610CEA80322}"/>
                </a:ext>
              </a:extLst>
            </p:cNvPr>
            <p:cNvPicPr>
              <a:picLocks noChangeAspect="1"/>
            </p:cNvPicPr>
            <p:nvPr/>
          </p:nvPicPr>
          <p:blipFill rotWithShape="1">
            <a:blip r:embed="rId27" cstate="screen">
              <a:extLst>
                <a:ext uri="{28A0092B-C50C-407E-A947-70E740481C1C}">
                  <a14:useLocalDpi xmlns:a14="http://schemas.microsoft.com/office/drawing/2010/main"/>
                </a:ext>
              </a:extLst>
            </a:blip>
            <a:srcRect/>
            <a:stretch/>
          </p:blipFill>
          <p:spPr bwMode="auto">
            <a:xfrm>
              <a:off x="6840179" y="3242421"/>
              <a:ext cx="2291936" cy="1817337"/>
            </a:xfrm>
            <a:prstGeom prst="rect">
              <a:avLst/>
            </a:prstGeom>
            <a:noFill/>
            <a:ln>
              <a:noFill/>
            </a:ln>
          </p:spPr>
        </p:pic>
        <p:pic>
          <p:nvPicPr>
            <p:cNvPr id="37" name="Picture 18">
              <a:extLst>
                <a:ext uri="{FF2B5EF4-FFF2-40B4-BE49-F238E27FC236}">
                  <a16:creationId xmlns:a16="http://schemas.microsoft.com/office/drawing/2014/main" id="{F6AA65B7-86C5-4871-B634-7E12097F444C}"/>
                </a:ext>
              </a:extLst>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a:stretch/>
          </p:blipFill>
          <p:spPr bwMode="auto">
            <a:xfrm>
              <a:off x="5511978" y="4041264"/>
              <a:ext cx="1477107" cy="14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a:extLst>
                <a:ext uri="{FF2B5EF4-FFF2-40B4-BE49-F238E27FC236}">
                  <a16:creationId xmlns:a16="http://schemas.microsoft.com/office/drawing/2014/main" id="{D5397644-340D-429A-8649-D1E7A2146D96}"/>
                </a:ext>
              </a:extLst>
            </p:cNvPr>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4341069" y="5264596"/>
              <a:ext cx="1936611" cy="1585400"/>
            </a:xfrm>
            <a:prstGeom prst="rect">
              <a:avLst/>
            </a:prstGeom>
            <a:noFill/>
            <a:ln w="9525">
              <a:noFill/>
              <a:miter lim="800000"/>
              <a:headEnd/>
              <a:tailEnd/>
            </a:ln>
          </p:spPr>
        </p:pic>
        <p:pic>
          <p:nvPicPr>
            <p:cNvPr id="39" name="Picture 40">
              <a:extLst>
                <a:ext uri="{FF2B5EF4-FFF2-40B4-BE49-F238E27FC236}">
                  <a16:creationId xmlns:a16="http://schemas.microsoft.com/office/drawing/2014/main" id="{C3E9FDF9-B289-44AF-A9F4-704EF2FD5521}"/>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l="62349" t="7392" b="33827"/>
            <a:stretch/>
          </p:blipFill>
          <p:spPr bwMode="auto">
            <a:xfrm>
              <a:off x="3599375" y="5508990"/>
              <a:ext cx="1217086" cy="135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3" descr="04">
              <a:extLst>
                <a:ext uri="{FF2B5EF4-FFF2-40B4-BE49-F238E27FC236}">
                  <a16:creationId xmlns:a16="http://schemas.microsoft.com/office/drawing/2014/main" id="{8DC98A24-CD10-4774-BB2A-878F1EE5C997}"/>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1588493" y="1534979"/>
              <a:ext cx="3142055" cy="113891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Percec\Desktop\PNAS_Cover_v1.jpg">
              <a:extLst>
                <a:ext uri="{FF2B5EF4-FFF2-40B4-BE49-F238E27FC236}">
                  <a16:creationId xmlns:a16="http://schemas.microsoft.com/office/drawing/2014/main" id="{243A5DED-31E7-4AB2-B3BA-A5F3A1B5163C}"/>
                </a:ext>
              </a:extLst>
            </p:cNvPr>
            <p:cNvPicPr>
              <a:picLocks noChangeAspect="1" noChangeArrowheads="1"/>
            </p:cNvPicPr>
            <p:nvPr/>
          </p:nvPicPr>
          <p:blipFill rotWithShape="1">
            <a:blip r:embed="rId32" cstate="screen">
              <a:extLst>
                <a:ext uri="{28A0092B-C50C-407E-A947-70E740481C1C}">
                  <a14:useLocalDpi xmlns:a14="http://schemas.microsoft.com/office/drawing/2010/main"/>
                </a:ext>
              </a:extLst>
            </a:blip>
            <a:srcRect/>
            <a:stretch/>
          </p:blipFill>
          <p:spPr bwMode="auto">
            <a:xfrm>
              <a:off x="2068679" y="67598"/>
              <a:ext cx="1391874" cy="1384256"/>
            </a:xfrm>
            <a:prstGeom prst="ellipse">
              <a:avLst/>
            </a:prstGeom>
            <a:noFill/>
          </p:spPr>
        </p:pic>
        <p:pic>
          <p:nvPicPr>
            <p:cNvPr id="42" name="Picture 2">
              <a:extLst>
                <a:ext uri="{FF2B5EF4-FFF2-40B4-BE49-F238E27FC236}">
                  <a16:creationId xmlns:a16="http://schemas.microsoft.com/office/drawing/2014/main" id="{27D7004C-1F53-4F37-810B-086461597B86}"/>
                </a:ext>
              </a:extLst>
            </p:cNvPr>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3820628" y="1841949"/>
              <a:ext cx="963977" cy="244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2" descr="Screen Shot 2012-08-15 at 4.03.33 PM.png">
              <a:extLst>
                <a:ext uri="{FF2B5EF4-FFF2-40B4-BE49-F238E27FC236}">
                  <a16:creationId xmlns:a16="http://schemas.microsoft.com/office/drawing/2014/main" id="{EB787237-2FD3-4C33-AA6D-C81B2A47A826}"/>
                </a:ext>
              </a:extLst>
            </p:cNvPr>
            <p:cNvPicPr>
              <a:picLocks noChangeAspect="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7269672" y="6001"/>
              <a:ext cx="1862314" cy="200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08766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3568" y="184524"/>
            <a:ext cx="8352928" cy="720080"/>
          </a:xfrm>
          <a:gradFill>
            <a:gsLst>
              <a:gs pos="0">
                <a:srgbClr val="FFFF00"/>
              </a:gs>
              <a:gs pos="50000">
                <a:schemeClr val="accent1">
                  <a:tint val="44500"/>
                  <a:satMod val="160000"/>
                </a:schemeClr>
              </a:gs>
              <a:gs pos="100000">
                <a:schemeClr val="accent1">
                  <a:tint val="23500"/>
                  <a:satMod val="160000"/>
                </a:schemeClr>
              </a:gs>
            </a:gsLst>
            <a:lin ang="5400000" scaled="0"/>
          </a:gradFill>
        </p:spPr>
        <p:txBody>
          <a:bodyPr/>
          <a:lstStyle/>
          <a:p>
            <a:r>
              <a:rPr lang="en-US" b="1" dirty="0">
                <a:solidFill>
                  <a:schemeClr val="tx1"/>
                </a:solidFill>
                <a:latin typeface="Calibri" panose="020F0502020204030204" pitchFamily="34" charset="0"/>
              </a:rPr>
              <a:t>Class of 2014: </a:t>
            </a:r>
            <a:r>
              <a:rPr lang="en-US" b="1" dirty="0">
                <a:latin typeface="Calibri" panose="020F0502020204030204" pitchFamily="34" charset="0"/>
              </a:rPr>
              <a:t>12</a:t>
            </a:r>
            <a:r>
              <a:rPr lang="en-US" b="1" dirty="0">
                <a:solidFill>
                  <a:schemeClr val="tx1"/>
                </a:solidFill>
                <a:latin typeface="Calibri" panose="020F0502020204030204" pitchFamily="34" charset="0"/>
              </a:rPr>
              <a:t> MRSEC </a:t>
            </a:r>
            <a:r>
              <a:rPr lang="en-US" b="1" dirty="0">
                <a:latin typeface="Calibri" panose="020F0502020204030204" pitchFamily="34" charset="0"/>
              </a:rPr>
              <a:t>32</a:t>
            </a:r>
            <a:r>
              <a:rPr lang="en-US" b="1" dirty="0">
                <a:solidFill>
                  <a:schemeClr val="tx1"/>
                </a:solidFill>
                <a:latin typeface="Calibri" panose="020F0502020204030204" pitchFamily="34" charset="0"/>
              </a:rPr>
              <a:t> IRGs</a:t>
            </a:r>
          </a:p>
        </p:txBody>
      </p:sp>
      <p:sp>
        <p:nvSpPr>
          <p:cNvPr id="8195" name="Rectangle 3"/>
          <p:cNvSpPr>
            <a:spLocks noGrp="1" noChangeArrowheads="1"/>
          </p:cNvSpPr>
          <p:nvPr>
            <p:ph idx="1"/>
          </p:nvPr>
        </p:nvSpPr>
        <p:spPr>
          <a:xfrm>
            <a:off x="1187624" y="1196752"/>
            <a:ext cx="7488832" cy="5465028"/>
          </a:xfrm>
          <a:solidFill>
            <a:schemeClr val="bg2">
              <a:lumMod val="40000"/>
              <a:lumOff val="60000"/>
            </a:schemeClr>
          </a:solidFill>
        </p:spPr>
        <p:txBody>
          <a:bodyPr/>
          <a:lstStyle/>
          <a:p>
            <a:pPr algn="just">
              <a:buNone/>
            </a:pPr>
            <a:r>
              <a:rPr lang="en-US" sz="2800" b="1" dirty="0">
                <a:solidFill>
                  <a:srgbClr val="3366FF"/>
                </a:solidFill>
                <a:latin typeface="Arial" panose="020B0604020202020204" pitchFamily="34" charset="0"/>
                <a:cs typeface="Arial" panose="020B0604020202020204" pitchFamily="34" charset="0"/>
              </a:rPr>
              <a:t>CLASS of 2014: </a:t>
            </a:r>
            <a:r>
              <a:rPr lang="en-US" altLang="ko-KR" sz="2800" b="1" dirty="0">
                <a:latin typeface="Arial" panose="020B0604020202020204" pitchFamily="34" charset="0"/>
                <a:ea typeface="굴림" charset="-127"/>
                <a:cs typeface="Arial" panose="020B0604020202020204" pitchFamily="34" charset="0"/>
              </a:rPr>
              <a:t>Brandeis, Chicago, Colorado, Columbia, Harvard, Minnesota, MIT, Nebraska, NYU, Ohio State, Penn State, Princeton</a:t>
            </a:r>
            <a:r>
              <a:rPr lang="en-US" sz="2800" b="1" dirty="0">
                <a:latin typeface="Arial" panose="020B0604020202020204" pitchFamily="34" charset="0"/>
                <a:cs typeface="Arial" panose="020B0604020202020204" pitchFamily="34" charset="0"/>
              </a:rPr>
              <a:t>.</a:t>
            </a:r>
          </a:p>
        </p:txBody>
      </p:sp>
      <p:graphicFrame>
        <p:nvGraphicFramePr>
          <p:cNvPr id="7" name="Chart 6">
            <a:extLst>
              <a:ext uri="{FF2B5EF4-FFF2-40B4-BE49-F238E27FC236}">
                <a16:creationId xmlns:a16="http://schemas.microsoft.com/office/drawing/2014/main" id="{C5F0DE6E-F585-1445-B25B-D32D6197494E}"/>
              </a:ext>
            </a:extLst>
          </p:cNvPr>
          <p:cNvGraphicFramePr>
            <a:graphicFrameLocks/>
          </p:cNvGraphicFramePr>
          <p:nvPr>
            <p:extLst>
              <p:ext uri="{D42A27DB-BD31-4B8C-83A1-F6EECF244321}">
                <p14:modId xmlns:p14="http://schemas.microsoft.com/office/powerpoint/2010/main" val="805536515"/>
              </p:ext>
            </p:extLst>
          </p:nvPr>
        </p:nvGraphicFramePr>
        <p:xfrm>
          <a:off x="2123728" y="2996952"/>
          <a:ext cx="5322696" cy="33006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5267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3568" y="260648"/>
            <a:ext cx="8352928" cy="720080"/>
          </a:xfrm>
          <a:gradFill>
            <a:gsLst>
              <a:gs pos="0">
                <a:srgbClr val="FFFF00"/>
              </a:gs>
              <a:gs pos="50000">
                <a:schemeClr val="accent1">
                  <a:tint val="44500"/>
                  <a:satMod val="160000"/>
                </a:schemeClr>
              </a:gs>
              <a:gs pos="100000">
                <a:schemeClr val="accent1">
                  <a:tint val="23500"/>
                  <a:satMod val="160000"/>
                </a:schemeClr>
              </a:gs>
            </a:gsLst>
            <a:lin ang="5400000" scaled="0"/>
          </a:gradFill>
        </p:spPr>
        <p:txBody>
          <a:bodyPr/>
          <a:lstStyle/>
          <a:p>
            <a:r>
              <a:rPr lang="en-US" b="1" dirty="0">
                <a:solidFill>
                  <a:schemeClr val="tx1"/>
                </a:solidFill>
                <a:latin typeface="Calibri" panose="020F0502020204030204" pitchFamily="34" charset="0"/>
              </a:rPr>
              <a:t>Class of 2017: 8 MRSEC 19 IRGs</a:t>
            </a:r>
          </a:p>
        </p:txBody>
      </p:sp>
      <p:sp>
        <p:nvSpPr>
          <p:cNvPr id="8195" name="Rectangle 3"/>
          <p:cNvSpPr>
            <a:spLocks noGrp="1" noChangeArrowheads="1"/>
          </p:cNvSpPr>
          <p:nvPr>
            <p:ph idx="1"/>
          </p:nvPr>
        </p:nvSpPr>
        <p:spPr>
          <a:xfrm>
            <a:off x="755576" y="1268760"/>
            <a:ext cx="8208912" cy="5465028"/>
          </a:xfrm>
          <a:solidFill>
            <a:schemeClr val="bg2">
              <a:lumMod val="40000"/>
              <a:lumOff val="60000"/>
            </a:schemeClr>
          </a:solidFill>
        </p:spPr>
        <p:txBody>
          <a:bodyPr/>
          <a:lstStyle/>
          <a:p>
            <a:pPr algn="just">
              <a:buNone/>
            </a:pPr>
            <a:r>
              <a:rPr lang="en-US" sz="2800" b="1" dirty="0">
                <a:solidFill>
                  <a:srgbClr val="3366FF"/>
                </a:solidFill>
                <a:latin typeface="Calibri" panose="020F0502020204030204" pitchFamily="34" charset="0"/>
              </a:rPr>
              <a:t>CLASS of 2017</a:t>
            </a:r>
          </a:p>
          <a:p>
            <a:pPr algn="just">
              <a:buNone/>
            </a:pPr>
            <a:r>
              <a:rPr lang="en-US" sz="2800" b="1" dirty="0">
                <a:solidFill>
                  <a:srgbClr val="3366FF"/>
                </a:solidFill>
                <a:latin typeface="Calibri" panose="020F0502020204030204" pitchFamily="34" charset="0"/>
              </a:rPr>
              <a:t> 	</a:t>
            </a:r>
            <a:r>
              <a:rPr lang="en-US" sz="2800" b="1" dirty="0">
                <a:latin typeface="Calibri" panose="020F0502020204030204" pitchFamily="34" charset="0"/>
              </a:rPr>
              <a:t>Cornell, Northwestern, UC Santa Barbara, U Penn, U Texas-Austin, U Washington, U of Illinois, U of Wisconsin.</a:t>
            </a:r>
          </a:p>
        </p:txBody>
      </p:sp>
      <p:graphicFrame>
        <p:nvGraphicFramePr>
          <p:cNvPr id="5" name="Chart 4"/>
          <p:cNvGraphicFramePr>
            <a:graphicFrameLocks/>
          </p:cNvGraphicFramePr>
          <p:nvPr>
            <p:extLst>
              <p:ext uri="{D42A27DB-BD31-4B8C-83A1-F6EECF244321}">
                <p14:modId xmlns:p14="http://schemas.microsoft.com/office/powerpoint/2010/main" val="2186209183"/>
              </p:ext>
            </p:extLst>
          </p:nvPr>
        </p:nvGraphicFramePr>
        <p:xfrm>
          <a:off x="2123728" y="3429000"/>
          <a:ext cx="5168116" cy="29217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4906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DC50F-5393-BC44-8840-23F44E333AE0}"/>
              </a:ext>
            </a:extLst>
          </p:cNvPr>
          <p:cNvSpPr>
            <a:spLocks noGrp="1"/>
          </p:cNvSpPr>
          <p:nvPr>
            <p:ph type="title"/>
          </p:nvPr>
        </p:nvSpPr>
        <p:spPr>
          <a:xfrm>
            <a:off x="683568" y="57124"/>
            <a:ext cx="8245278" cy="908261"/>
          </a:xfrm>
          <a:gradFill>
            <a:gsLst>
              <a:gs pos="63999">
                <a:srgbClr val="FFC000"/>
              </a:gs>
              <a:gs pos="1000">
                <a:srgbClr val="B5C7E7"/>
              </a:gs>
              <a:gs pos="50986">
                <a:srgbClr val="C2D1EB"/>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US" b="1" dirty="0">
                <a:latin typeface="Arial" panose="020B0604020202020204" pitchFamily="34" charset="0"/>
                <a:cs typeface="Arial" panose="020B0604020202020204" pitchFamily="34" charset="0"/>
              </a:rPr>
              <a:t>MRSEC Competition Review</a:t>
            </a:r>
          </a:p>
        </p:txBody>
      </p:sp>
      <p:sp>
        <p:nvSpPr>
          <p:cNvPr id="3" name="Content Placeholder 2">
            <a:extLst>
              <a:ext uri="{FF2B5EF4-FFF2-40B4-BE49-F238E27FC236}">
                <a16:creationId xmlns:a16="http://schemas.microsoft.com/office/drawing/2014/main" id="{115C6086-75B5-AA4B-988F-8656B8D5C66B}"/>
              </a:ext>
            </a:extLst>
          </p:cNvPr>
          <p:cNvSpPr>
            <a:spLocks noGrp="1"/>
          </p:cNvSpPr>
          <p:nvPr>
            <p:ph idx="1"/>
          </p:nvPr>
        </p:nvSpPr>
        <p:spPr>
          <a:xfrm>
            <a:off x="683568" y="1121868"/>
            <a:ext cx="8348672" cy="5655449"/>
          </a:xfrm>
          <a:solidFill>
            <a:schemeClr val="accent6">
              <a:lumMod val="20000"/>
              <a:lumOff val="80000"/>
              <a:alpha val="43000"/>
            </a:schemeClr>
          </a:solidFill>
        </p:spPr>
        <p:txBody>
          <a:bodyPr>
            <a:normAutofit fontScale="62500" lnSpcReduction="20000"/>
          </a:bodyPr>
          <a:lstStyle/>
          <a:p>
            <a:pPr algn="just"/>
            <a:r>
              <a:rPr lang="en-US" dirty="0">
                <a:highlight>
                  <a:srgbClr val="FFFF00"/>
                </a:highlight>
                <a:latin typeface="Arial" panose="020B0604020202020204" pitchFamily="34" charset="0"/>
                <a:cs typeface="Arial" panose="020B0604020202020204" pitchFamily="34" charset="0"/>
              </a:rPr>
              <a:t>Preliminary</a:t>
            </a:r>
            <a:r>
              <a:rPr lang="en-US" dirty="0">
                <a:latin typeface="Arial" panose="020B0604020202020204" pitchFamily="34" charset="0"/>
                <a:cs typeface="Arial" panose="020B0604020202020204" pitchFamily="34" charset="0"/>
              </a:rPr>
              <a:t> proposals will be reviewed by topical </a:t>
            </a:r>
            <a:r>
              <a:rPr lang="en-US" dirty="0">
                <a:highlight>
                  <a:srgbClr val="FFFF00"/>
                </a:highlight>
                <a:latin typeface="Arial" panose="020B0604020202020204" pitchFamily="34" charset="0"/>
                <a:cs typeface="Arial" panose="020B0604020202020204" pitchFamily="34" charset="0"/>
              </a:rPr>
              <a:t>panels</a:t>
            </a:r>
            <a:r>
              <a:rPr lang="en-US" dirty="0">
                <a:latin typeface="Arial" panose="020B0604020202020204" pitchFamily="34" charset="0"/>
                <a:cs typeface="Arial" panose="020B0604020202020204" pitchFamily="34" charset="0"/>
              </a:rPr>
              <a:t>: IRGs will be reviewed in topical panels. A MRSEC proposal may be reviewed in 3 different panels. Panel advises which IRGs can be considered for a full submission. A full proposal will include a minimum of </a:t>
            </a:r>
            <a:r>
              <a:rPr lang="en-US" dirty="0">
                <a:solidFill>
                  <a:srgbClr val="C00000"/>
                </a:solidFill>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viable IRGs.</a:t>
            </a:r>
          </a:p>
          <a:p>
            <a:pPr marL="0" indent="0">
              <a:buNone/>
            </a:pPr>
            <a:endParaRPr lang="en-US" dirty="0">
              <a:latin typeface="Arial" panose="020B0604020202020204" pitchFamily="34" charset="0"/>
              <a:cs typeface="Arial" panose="020B0604020202020204" pitchFamily="34" charset="0"/>
            </a:endParaRPr>
          </a:p>
          <a:p>
            <a:pPr algn="just"/>
            <a:r>
              <a:rPr lang="en-US" dirty="0">
                <a:solidFill>
                  <a:srgbClr val="2038DF"/>
                </a:solidFill>
                <a:highlight>
                  <a:srgbClr val="FFFF00"/>
                </a:highlight>
                <a:latin typeface="Arial" panose="020B0604020202020204" pitchFamily="34" charset="0"/>
                <a:cs typeface="Arial" panose="020B0604020202020204" pitchFamily="34" charset="0"/>
              </a:rPr>
              <a:t>Full</a:t>
            </a:r>
            <a:r>
              <a:rPr lang="en-US" dirty="0">
                <a:solidFill>
                  <a:srgbClr val="2038DF"/>
                </a:solidFill>
                <a:latin typeface="Arial" panose="020B0604020202020204" pitchFamily="34" charset="0"/>
                <a:cs typeface="Arial" panose="020B0604020202020204" pitchFamily="34" charset="0"/>
              </a:rPr>
              <a:t> proposals will be reviewed by ad-hoc </a:t>
            </a:r>
            <a:r>
              <a:rPr lang="en-US" dirty="0">
                <a:solidFill>
                  <a:srgbClr val="2038DF"/>
                </a:solidFill>
                <a:highlight>
                  <a:srgbClr val="FFFF00"/>
                </a:highlight>
                <a:latin typeface="Arial" panose="020B0604020202020204" pitchFamily="34" charset="0"/>
                <a:cs typeface="Arial" panose="020B0604020202020204" pitchFamily="34" charset="0"/>
              </a:rPr>
              <a:t>mail</a:t>
            </a:r>
            <a:r>
              <a:rPr lang="en-US" dirty="0">
                <a:solidFill>
                  <a:srgbClr val="2038DF"/>
                </a:solidFill>
                <a:latin typeface="Arial" panose="020B0604020202020204" pitchFamily="34" charset="0"/>
                <a:cs typeface="Arial" panose="020B0604020202020204" pitchFamily="34" charset="0"/>
              </a:rPr>
              <a:t> review. Full proposals with 2 viable IRGs may be recommended for the Reverse Site Visit Review.</a:t>
            </a:r>
          </a:p>
          <a:p>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A panel of experts will be in attendance at the </a:t>
            </a:r>
            <a:r>
              <a:rPr lang="en-US" dirty="0">
                <a:highlight>
                  <a:srgbClr val="FFFF00"/>
                </a:highlight>
                <a:latin typeface="Arial" panose="020B0604020202020204" pitchFamily="34" charset="0"/>
                <a:cs typeface="Arial" panose="020B0604020202020204" pitchFamily="34" charset="0"/>
              </a:rPr>
              <a:t>Reverse Site Visit</a:t>
            </a:r>
            <a:r>
              <a:rPr lang="en-US">
                <a:latin typeface="Arial" panose="020B0604020202020204" pitchFamily="34" charset="0"/>
                <a:cs typeface="Arial" panose="020B0604020202020204" pitchFamily="34" charset="0"/>
              </a:rPr>
              <a:t>; 5-7 RSV </a:t>
            </a:r>
            <a:r>
              <a:rPr lang="en-US" dirty="0">
                <a:latin typeface="Arial" panose="020B0604020202020204" pitchFamily="34" charset="0"/>
                <a:cs typeface="Arial" panose="020B0604020202020204" pitchFamily="34" charset="0"/>
              </a:rPr>
              <a:t>Panels (2 proposals/panel) will be held in February/March 2020 at NSF.</a:t>
            </a:r>
          </a:p>
        </p:txBody>
      </p:sp>
    </p:spTree>
    <p:extLst>
      <p:ext uri="{BB962C8B-B14F-4D97-AF65-F5344CB8AC3E}">
        <p14:creationId xmlns:p14="http://schemas.microsoft.com/office/powerpoint/2010/main" val="3435439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685800" y="1340768"/>
            <a:ext cx="3810000" cy="4755232"/>
          </a:xfrm>
          <a:solidFill>
            <a:schemeClr val="accent6">
              <a:lumMod val="20000"/>
              <a:lumOff val="80000"/>
            </a:schemeClr>
          </a:solidFill>
        </p:spPr>
        <p:txBody>
          <a:bodyPr/>
          <a:lstStyle/>
          <a:p>
            <a:r>
              <a:rPr lang="en-US" sz="3600" dirty="0">
                <a:latin typeface="Calibri" charset="0"/>
                <a:ea typeface="Calibri" charset="0"/>
                <a:cs typeface="Calibri" charset="0"/>
              </a:rPr>
              <a:t>Daniel </a:t>
            </a:r>
            <a:r>
              <a:rPr lang="en-US" sz="3600" dirty="0" err="1">
                <a:latin typeface="Calibri" charset="0"/>
                <a:ea typeface="Calibri" charset="0"/>
                <a:cs typeface="Calibri" charset="0"/>
              </a:rPr>
              <a:t>Gamelin</a:t>
            </a:r>
            <a:r>
              <a:rPr lang="en-US" sz="3600" dirty="0">
                <a:latin typeface="Calibri" charset="0"/>
                <a:ea typeface="Calibri" charset="0"/>
                <a:cs typeface="Calibri" charset="0"/>
              </a:rPr>
              <a:t> (Washington)</a:t>
            </a:r>
          </a:p>
          <a:p>
            <a:r>
              <a:rPr lang="en-US" sz="3600" dirty="0">
                <a:latin typeface="Calibri" charset="0"/>
                <a:ea typeface="Calibri" charset="0"/>
                <a:cs typeface="Calibri" charset="0"/>
              </a:rPr>
              <a:t>Paul Voyles (Wisconsin)</a:t>
            </a:r>
          </a:p>
          <a:p>
            <a:r>
              <a:rPr lang="en-US" sz="3600" dirty="0">
                <a:latin typeface="Calibri" charset="0"/>
                <a:ea typeface="Calibri" charset="0"/>
                <a:cs typeface="Calibri" charset="0"/>
              </a:rPr>
              <a:t>Marcus </a:t>
            </a:r>
            <a:r>
              <a:rPr lang="en-US" sz="3600" dirty="0" err="1">
                <a:latin typeface="Calibri" charset="0"/>
                <a:ea typeface="Calibri" charset="0"/>
                <a:cs typeface="Calibri" charset="0"/>
              </a:rPr>
              <a:t>Weck</a:t>
            </a:r>
            <a:r>
              <a:rPr lang="en-US" sz="3600" dirty="0">
                <a:latin typeface="Calibri" charset="0"/>
                <a:ea typeface="Calibri" charset="0"/>
                <a:cs typeface="Calibri" charset="0"/>
              </a:rPr>
              <a:t> (NYU)</a:t>
            </a:r>
          </a:p>
          <a:p>
            <a:pPr marL="0" indent="0">
              <a:buNone/>
            </a:pPr>
            <a:endParaRPr lang="en-US" sz="3600" dirty="0">
              <a:latin typeface="Calibri" charset="0"/>
              <a:ea typeface="Calibri" charset="0"/>
              <a:cs typeface="Calibri" charset="0"/>
            </a:endParaRPr>
          </a:p>
          <a:p>
            <a:pPr marL="0" indent="0">
              <a:buNone/>
            </a:pPr>
            <a:endParaRPr lang="en-US" sz="3600" dirty="0">
              <a:latin typeface="Calibri" charset="0"/>
              <a:ea typeface="Calibri" charset="0"/>
              <a:cs typeface="Calibri" charset="0"/>
            </a:endParaRPr>
          </a:p>
        </p:txBody>
      </p:sp>
      <p:sp>
        <p:nvSpPr>
          <p:cNvPr id="3" name="Content Placeholder 2"/>
          <p:cNvSpPr>
            <a:spLocks noGrp="1"/>
          </p:cNvSpPr>
          <p:nvPr>
            <p:ph sz="half" idx="2"/>
          </p:nvPr>
        </p:nvSpPr>
        <p:spPr>
          <a:xfrm>
            <a:off x="4572000" y="1981200"/>
            <a:ext cx="4464496" cy="4114800"/>
          </a:xfrm>
          <a:solidFill>
            <a:schemeClr val="accent5"/>
          </a:solidFill>
        </p:spPr>
        <p:txBody>
          <a:bodyPr/>
          <a:lstStyle/>
          <a:p>
            <a:r>
              <a:rPr lang="en-US" sz="3600" dirty="0">
                <a:solidFill>
                  <a:srgbClr val="3366FF"/>
                </a:solidFill>
                <a:latin typeface="Calibri" charset="0"/>
                <a:ea typeface="Calibri" charset="0"/>
                <a:cs typeface="Calibri" charset="0"/>
              </a:rPr>
              <a:t>Nick Abbott (Wisconsin)</a:t>
            </a:r>
          </a:p>
          <a:p>
            <a:r>
              <a:rPr lang="en-US" sz="3600" dirty="0">
                <a:solidFill>
                  <a:srgbClr val="3366FF"/>
                </a:solidFill>
                <a:latin typeface="Calibri" charset="0"/>
                <a:ea typeface="Calibri" charset="0"/>
                <a:cs typeface="Calibri" charset="0"/>
              </a:rPr>
              <a:t>Mike Ward (NYU)</a:t>
            </a:r>
          </a:p>
          <a:p>
            <a:pPr marL="0" indent="0">
              <a:buNone/>
            </a:pPr>
            <a:endParaRPr lang="en-US" sz="3600" dirty="0">
              <a:solidFill>
                <a:srgbClr val="3366FF"/>
              </a:solidFill>
              <a:latin typeface="Calibri" charset="0"/>
              <a:ea typeface="Calibri" charset="0"/>
              <a:cs typeface="Calibri" charset="0"/>
            </a:endParaRPr>
          </a:p>
        </p:txBody>
      </p:sp>
      <p:sp>
        <p:nvSpPr>
          <p:cNvPr id="4" name="Title 3"/>
          <p:cNvSpPr>
            <a:spLocks noGrp="1"/>
          </p:cNvSpPr>
          <p:nvPr>
            <p:ph type="title"/>
          </p:nvPr>
        </p:nvSpPr>
        <p:spPr>
          <a:xfrm>
            <a:off x="1979712" y="365125"/>
            <a:ext cx="5256584" cy="831627"/>
          </a:xfrm>
          <a:solidFill>
            <a:srgbClr val="FFFF00"/>
          </a:solidFill>
        </p:spPr>
        <p:txBody>
          <a:bodyPr/>
          <a:lstStyle/>
          <a:p>
            <a:r>
              <a:rPr lang="en-US" dirty="0">
                <a:latin typeface="Calibri" charset="0"/>
                <a:ea typeface="Calibri" charset="0"/>
                <a:cs typeface="Calibri" charset="0"/>
              </a:rPr>
              <a:t>New Member(s)</a:t>
            </a:r>
          </a:p>
        </p:txBody>
      </p:sp>
      <p:pic>
        <p:nvPicPr>
          <p:cNvPr id="5" name="Picture 4">
            <a:extLst>
              <a:ext uri="{FF2B5EF4-FFF2-40B4-BE49-F238E27FC236}">
                <a16:creationId xmlns:a16="http://schemas.microsoft.com/office/drawing/2014/main" id="{D92F041A-DD38-6341-8DDF-C7C35A679A3A}"/>
              </a:ext>
            </a:extLst>
          </p:cNvPr>
          <p:cNvPicPr>
            <a:picLocks noChangeAspect="1"/>
          </p:cNvPicPr>
          <p:nvPr/>
        </p:nvPicPr>
        <p:blipFill>
          <a:blip r:embed="rId2"/>
          <a:stretch>
            <a:fillRect/>
          </a:stretch>
        </p:blipFill>
        <p:spPr>
          <a:xfrm>
            <a:off x="1259632" y="4979035"/>
            <a:ext cx="2103120" cy="1884398"/>
          </a:xfrm>
          <a:prstGeom prst="rect">
            <a:avLst/>
          </a:prstGeom>
        </p:spPr>
      </p:pic>
      <p:pic>
        <p:nvPicPr>
          <p:cNvPr id="6" name="Picture 5">
            <a:extLst>
              <a:ext uri="{FF2B5EF4-FFF2-40B4-BE49-F238E27FC236}">
                <a16:creationId xmlns:a16="http://schemas.microsoft.com/office/drawing/2014/main" id="{FB27894A-9C94-9E42-A70D-003228A99D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6096" y="4293096"/>
            <a:ext cx="2377440" cy="2139696"/>
          </a:xfrm>
          <a:prstGeom prst="rect">
            <a:avLst/>
          </a:prstGeom>
        </p:spPr>
      </p:pic>
    </p:spTree>
    <p:extLst>
      <p:ext uri="{BB962C8B-B14F-4D97-AF65-F5344CB8AC3E}">
        <p14:creationId xmlns:p14="http://schemas.microsoft.com/office/powerpoint/2010/main" val="1569839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BA2CCE-A975-B543-9D13-98741338D5E1}"/>
              </a:ext>
            </a:extLst>
          </p:cNvPr>
          <p:cNvSpPr txBox="1">
            <a:spLocks/>
          </p:cNvSpPr>
          <p:nvPr/>
        </p:nvSpPr>
        <p:spPr>
          <a:xfrm>
            <a:off x="827584" y="404664"/>
            <a:ext cx="8102724" cy="1628341"/>
          </a:xfrm>
          <a:prstGeom prst="rect">
            <a:avLst/>
          </a:prstGeom>
          <a:gradFill>
            <a:gsLst>
              <a:gs pos="63999">
                <a:srgbClr val="FFC000"/>
              </a:gs>
              <a:gs pos="1000">
                <a:srgbClr val="B5C7E7"/>
              </a:gs>
              <a:gs pos="50986">
                <a:srgbClr val="C2D1EB"/>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Arial" panose="020B0604020202020204" pitchFamily="34" charset="0"/>
                <a:cs typeface="Arial" panose="020B0604020202020204" pitchFamily="34" charset="0"/>
              </a:rPr>
              <a:t>2019 MRSEC Directors Meeting</a:t>
            </a:r>
          </a:p>
        </p:txBody>
      </p:sp>
      <p:sp>
        <p:nvSpPr>
          <p:cNvPr id="3" name="Title 1">
            <a:extLst>
              <a:ext uri="{FF2B5EF4-FFF2-40B4-BE49-F238E27FC236}">
                <a16:creationId xmlns:a16="http://schemas.microsoft.com/office/drawing/2014/main" id="{74EB4C37-807D-BA47-BE69-4AFF6158D9E9}"/>
              </a:ext>
            </a:extLst>
          </p:cNvPr>
          <p:cNvSpPr txBox="1">
            <a:spLocks/>
          </p:cNvSpPr>
          <p:nvPr/>
        </p:nvSpPr>
        <p:spPr>
          <a:xfrm>
            <a:off x="842883" y="3645024"/>
            <a:ext cx="8102724" cy="1628341"/>
          </a:xfrm>
          <a:prstGeom prst="rect">
            <a:avLst/>
          </a:prstGeom>
          <a:gradFill>
            <a:gsLst>
              <a:gs pos="63999">
                <a:srgbClr val="FFC000"/>
              </a:gs>
              <a:gs pos="1000">
                <a:srgbClr val="B5C7E7"/>
              </a:gs>
              <a:gs pos="50986">
                <a:srgbClr val="C2D1EB"/>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C00000"/>
                </a:solidFill>
                <a:latin typeface="Arial" panose="020B0604020202020204" pitchFamily="34" charset="0"/>
                <a:cs typeface="Arial" panose="020B0604020202020204" pitchFamily="34" charset="0"/>
              </a:rPr>
              <a:t>Tuesday October 15, 2019</a:t>
            </a:r>
          </a:p>
          <a:p>
            <a:pPr algn="ctr"/>
            <a:r>
              <a:rPr lang="en-US" sz="4800" b="1" dirty="0">
                <a:solidFill>
                  <a:srgbClr val="C00000"/>
                </a:solidFill>
                <a:latin typeface="Arial" panose="020B0604020202020204" pitchFamily="34" charset="0"/>
                <a:cs typeface="Arial" panose="020B0604020202020204" pitchFamily="34" charset="0"/>
              </a:rPr>
              <a:t>@ NSF</a:t>
            </a:r>
          </a:p>
        </p:txBody>
      </p:sp>
    </p:spTree>
    <p:extLst>
      <p:ext uri="{BB962C8B-B14F-4D97-AF65-F5344CB8AC3E}">
        <p14:creationId xmlns:p14="http://schemas.microsoft.com/office/powerpoint/2010/main" val="3583307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4E52523-BB1D-3C49-8B00-8EC312295365}"/>
              </a:ext>
            </a:extLst>
          </p:cNvPr>
          <p:cNvSpPr>
            <a:spLocks noGrp="1"/>
          </p:cNvSpPr>
          <p:nvPr>
            <p:ph type="title"/>
          </p:nvPr>
        </p:nvSpPr>
        <p:spPr>
          <a:xfrm>
            <a:off x="5508104" y="116632"/>
            <a:ext cx="3384376" cy="759619"/>
          </a:xfrm>
          <a:solidFill>
            <a:srgbClr val="FFFF00"/>
          </a:solidFill>
        </p:spPr>
        <p:txBody>
          <a:bodyPr/>
          <a:lstStyle/>
          <a:p>
            <a:r>
              <a:rPr lang="en-US" dirty="0">
                <a:latin typeface="Calibri" charset="0"/>
                <a:ea typeface="Calibri" charset="0"/>
                <a:cs typeface="Calibri" charset="0"/>
              </a:rPr>
              <a:t>The “Logo”</a:t>
            </a:r>
          </a:p>
        </p:txBody>
      </p:sp>
      <p:pic>
        <p:nvPicPr>
          <p:cNvPr id="7" name="Picture 6">
            <a:extLst>
              <a:ext uri="{FF2B5EF4-FFF2-40B4-BE49-F238E27FC236}">
                <a16:creationId xmlns:a16="http://schemas.microsoft.com/office/drawing/2014/main" id="{23E9457F-CBF9-F249-BD88-4C8607B91A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576" y="1268760"/>
            <a:ext cx="4480560" cy="1092168"/>
          </a:xfrm>
          <a:prstGeom prst="rect">
            <a:avLst/>
          </a:prstGeom>
        </p:spPr>
      </p:pic>
      <p:pic>
        <p:nvPicPr>
          <p:cNvPr id="9" name="Picture 8">
            <a:extLst>
              <a:ext uri="{FF2B5EF4-FFF2-40B4-BE49-F238E27FC236}">
                <a16:creationId xmlns:a16="http://schemas.microsoft.com/office/drawing/2014/main" id="{301CF891-934A-D549-A281-D9FD95F799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3284984"/>
            <a:ext cx="4297680" cy="1292524"/>
          </a:xfrm>
          <a:prstGeom prst="rect">
            <a:avLst/>
          </a:prstGeom>
        </p:spPr>
      </p:pic>
      <p:pic>
        <p:nvPicPr>
          <p:cNvPr id="10" name="Picture 9">
            <a:extLst>
              <a:ext uri="{FF2B5EF4-FFF2-40B4-BE49-F238E27FC236}">
                <a16:creationId xmlns:a16="http://schemas.microsoft.com/office/drawing/2014/main" id="{4CCF119F-5E29-A145-8315-86148E8976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9632" y="4437112"/>
            <a:ext cx="2103120" cy="2160078"/>
          </a:xfrm>
          <a:prstGeom prst="rect">
            <a:avLst/>
          </a:prstGeom>
        </p:spPr>
      </p:pic>
    </p:spTree>
    <p:extLst>
      <p:ext uri="{BB962C8B-B14F-4D97-AF65-F5344CB8AC3E}">
        <p14:creationId xmlns:p14="http://schemas.microsoft.com/office/powerpoint/2010/main" val="2093358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123"/>
          <p:cNvSpPr/>
          <p:nvPr/>
        </p:nvSpPr>
        <p:spPr>
          <a:xfrm>
            <a:off x="5962969" y="3498914"/>
            <a:ext cx="731450" cy="161187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936445" y="3449786"/>
            <a:ext cx="922012" cy="103002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7687" y="645752"/>
            <a:ext cx="445015" cy="521253"/>
          </a:xfrm>
          <a:prstGeom prst="rect">
            <a:avLst/>
          </a:prstGeom>
          <a:ln w="25400">
            <a:solidFill>
              <a:schemeClr val="accent4"/>
            </a:solidFill>
          </a:ln>
        </p:spPr>
      </p:pic>
      <p:cxnSp>
        <p:nvCxnSpPr>
          <p:cNvPr id="16" name="Straight Connector 15"/>
          <p:cNvCxnSpPr>
            <a:cxnSpLocks/>
            <a:stCxn id="22" idx="0"/>
          </p:cNvCxnSpPr>
          <p:nvPr/>
        </p:nvCxnSpPr>
        <p:spPr>
          <a:xfrm flipH="1">
            <a:off x="69041" y="1434100"/>
            <a:ext cx="8300559" cy="11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9041" y="1443748"/>
            <a:ext cx="0" cy="202661"/>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4"/>
          <a:stretch>
            <a:fillRect/>
          </a:stretch>
        </p:blipFill>
        <p:spPr>
          <a:xfrm>
            <a:off x="8367313" y="1434100"/>
            <a:ext cx="4573" cy="251482"/>
          </a:xfrm>
          <a:prstGeom prst="rect">
            <a:avLst/>
          </a:prstGeom>
        </p:spPr>
      </p:pic>
      <p:pic>
        <p:nvPicPr>
          <p:cNvPr id="28" name="Picture 27"/>
          <p:cNvPicPr>
            <a:picLocks noChangeAspect="1"/>
          </p:cNvPicPr>
          <p:nvPr/>
        </p:nvPicPr>
        <p:blipFill>
          <a:blip r:embed="rId4"/>
          <a:stretch>
            <a:fillRect/>
          </a:stretch>
        </p:blipFill>
        <p:spPr>
          <a:xfrm>
            <a:off x="4956492" y="3172841"/>
            <a:ext cx="4573" cy="251482"/>
          </a:xfrm>
          <a:prstGeom prst="rect">
            <a:avLst/>
          </a:prstGeom>
        </p:spPr>
      </p:pic>
      <p:pic>
        <p:nvPicPr>
          <p:cNvPr id="44" name="Picture 4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54663" y="1654109"/>
            <a:ext cx="409721" cy="548640"/>
          </a:xfrm>
          <a:prstGeom prst="rect">
            <a:avLst/>
          </a:prstGeom>
          <a:noFill/>
          <a:ln w="25400">
            <a:solidFill>
              <a:schemeClr val="accent4"/>
            </a:solidFill>
          </a:ln>
        </p:spPr>
      </p:pic>
      <p:pic>
        <p:nvPicPr>
          <p:cNvPr id="47" name="Picture 4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0444" y="1658866"/>
            <a:ext cx="421586" cy="548640"/>
          </a:xfrm>
          <a:prstGeom prst="rect">
            <a:avLst/>
          </a:prstGeom>
          <a:noFill/>
          <a:ln w="25400">
            <a:solidFill>
              <a:schemeClr val="accent4"/>
            </a:solidFill>
          </a:ln>
        </p:spPr>
      </p:pic>
      <p:pic>
        <p:nvPicPr>
          <p:cNvPr id="49" name="Picture 4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21033" y="1720503"/>
            <a:ext cx="368236" cy="548640"/>
          </a:xfrm>
          <a:prstGeom prst="rect">
            <a:avLst/>
          </a:prstGeom>
          <a:noFill/>
          <a:ln w="25400">
            <a:solidFill>
              <a:schemeClr val="accent4"/>
            </a:solidFill>
          </a:ln>
        </p:spPr>
      </p:pic>
      <p:sp>
        <p:nvSpPr>
          <p:cNvPr id="61" name="TextBox 60"/>
          <p:cNvSpPr txBox="1"/>
          <p:nvPr/>
        </p:nvSpPr>
        <p:spPr>
          <a:xfrm>
            <a:off x="4684" y="-13623"/>
            <a:ext cx="9144000" cy="530915"/>
          </a:xfrm>
          <a:prstGeom prst="rect">
            <a:avLst/>
          </a:prstGeom>
          <a:solidFill>
            <a:schemeClr val="accent1"/>
          </a:solidFill>
        </p:spPr>
        <p:txBody>
          <a:bodyPr wrap="square" rtlCol="0">
            <a:spAutoFit/>
          </a:bodyPr>
          <a:lstStyle/>
          <a:p>
            <a:pPr algn="ctr"/>
            <a:r>
              <a:rPr lang="en-US" sz="1500" b="1" dirty="0">
                <a:solidFill>
                  <a:schemeClr val="bg1"/>
                </a:solidFill>
                <a:latin typeface="Adobe Fan Heiti Std B" panose="020B0700000000000000" pitchFamily="34" charset="-128"/>
                <a:ea typeface="Adobe Fan Heiti Std B" panose="020B0700000000000000" pitchFamily="34" charset="-128"/>
              </a:rPr>
              <a:t>Division of Materials Research (DMR)</a:t>
            </a:r>
          </a:p>
          <a:p>
            <a:pPr algn="ctr"/>
            <a:r>
              <a:rPr lang="en-US" sz="1350" b="1" dirty="0"/>
              <a:t>Current Workflow</a:t>
            </a:r>
          </a:p>
        </p:txBody>
      </p:sp>
      <p:sp>
        <p:nvSpPr>
          <p:cNvPr id="64" name="TextBox 63"/>
          <p:cNvSpPr txBox="1"/>
          <p:nvPr/>
        </p:nvSpPr>
        <p:spPr>
          <a:xfrm>
            <a:off x="107024" y="2214606"/>
            <a:ext cx="769430" cy="184666"/>
          </a:xfrm>
          <a:prstGeom prst="rect">
            <a:avLst/>
          </a:prstGeom>
          <a:noFill/>
        </p:spPr>
        <p:txBody>
          <a:bodyPr wrap="square" rtlCol="0">
            <a:spAutoFit/>
          </a:bodyPr>
          <a:lstStyle/>
          <a:p>
            <a:pPr algn="r"/>
            <a:r>
              <a:rPr lang="en-US" sz="600" b="1" dirty="0"/>
              <a:t>Allison Smith, PS</a:t>
            </a:r>
            <a:endParaRPr lang="en-US" sz="600" dirty="0"/>
          </a:p>
        </p:txBody>
      </p:sp>
      <p:sp>
        <p:nvSpPr>
          <p:cNvPr id="66" name="TextBox 65"/>
          <p:cNvSpPr txBox="1"/>
          <p:nvPr/>
        </p:nvSpPr>
        <p:spPr>
          <a:xfrm>
            <a:off x="7566774" y="2241792"/>
            <a:ext cx="773908" cy="276999"/>
          </a:xfrm>
          <a:prstGeom prst="rect">
            <a:avLst/>
          </a:prstGeom>
          <a:noFill/>
        </p:spPr>
        <p:txBody>
          <a:bodyPr wrap="square" rtlCol="0">
            <a:spAutoFit/>
          </a:bodyPr>
          <a:lstStyle/>
          <a:p>
            <a:pPr algn="ctr"/>
            <a:r>
              <a:rPr lang="en-US" sz="600" b="1" dirty="0"/>
              <a:t>       Kelsey Smith, Student</a:t>
            </a:r>
          </a:p>
        </p:txBody>
      </p:sp>
      <p:sp>
        <p:nvSpPr>
          <p:cNvPr id="67" name="TextBox 66"/>
          <p:cNvSpPr txBox="1"/>
          <p:nvPr/>
        </p:nvSpPr>
        <p:spPr>
          <a:xfrm>
            <a:off x="6815043" y="2269144"/>
            <a:ext cx="757689" cy="276999"/>
          </a:xfrm>
          <a:prstGeom prst="rect">
            <a:avLst/>
          </a:prstGeom>
          <a:noFill/>
        </p:spPr>
        <p:txBody>
          <a:bodyPr wrap="square" rtlCol="0">
            <a:spAutoFit/>
          </a:bodyPr>
          <a:lstStyle/>
          <a:p>
            <a:r>
              <a:rPr lang="en-US" sz="600" b="1" dirty="0"/>
              <a:t>Claudia Johnson, Contractor</a:t>
            </a:r>
          </a:p>
        </p:txBody>
      </p:sp>
      <p:sp>
        <p:nvSpPr>
          <p:cNvPr id="68" name="TextBox 67"/>
          <p:cNvSpPr txBox="1"/>
          <p:nvPr/>
        </p:nvSpPr>
        <p:spPr>
          <a:xfrm>
            <a:off x="6038038" y="2237422"/>
            <a:ext cx="810227" cy="276999"/>
          </a:xfrm>
          <a:prstGeom prst="rect">
            <a:avLst/>
          </a:prstGeom>
          <a:noFill/>
        </p:spPr>
        <p:txBody>
          <a:bodyPr wrap="square" rtlCol="0">
            <a:spAutoFit/>
          </a:bodyPr>
          <a:lstStyle/>
          <a:p>
            <a:r>
              <a:rPr lang="en-US" sz="600" b="1" dirty="0"/>
              <a:t>Aubrie TenEyck,</a:t>
            </a:r>
          </a:p>
          <a:p>
            <a:r>
              <a:rPr lang="en-US" sz="600" b="1" dirty="0"/>
              <a:t>Contractor</a:t>
            </a:r>
          </a:p>
        </p:txBody>
      </p:sp>
      <p:sp>
        <p:nvSpPr>
          <p:cNvPr id="71" name="TextBox 70"/>
          <p:cNvSpPr txBox="1"/>
          <p:nvPr/>
        </p:nvSpPr>
        <p:spPr>
          <a:xfrm>
            <a:off x="4135773" y="2243778"/>
            <a:ext cx="743479" cy="184666"/>
          </a:xfrm>
          <a:prstGeom prst="rect">
            <a:avLst/>
          </a:prstGeom>
          <a:noFill/>
        </p:spPr>
        <p:txBody>
          <a:bodyPr wrap="square" rtlCol="0">
            <a:spAutoFit/>
          </a:bodyPr>
          <a:lstStyle/>
          <a:p>
            <a:r>
              <a:rPr lang="en-US" sz="600" b="1" dirty="0"/>
              <a:t>Benita Fair, PS</a:t>
            </a:r>
          </a:p>
        </p:txBody>
      </p:sp>
      <p:sp>
        <p:nvSpPr>
          <p:cNvPr id="72" name="TextBox 71"/>
          <p:cNvSpPr txBox="1"/>
          <p:nvPr/>
        </p:nvSpPr>
        <p:spPr>
          <a:xfrm>
            <a:off x="2953899" y="2197418"/>
            <a:ext cx="930923" cy="184666"/>
          </a:xfrm>
          <a:prstGeom prst="rect">
            <a:avLst/>
          </a:prstGeom>
          <a:noFill/>
        </p:spPr>
        <p:txBody>
          <a:bodyPr wrap="square" rtlCol="0">
            <a:spAutoFit/>
          </a:bodyPr>
          <a:lstStyle/>
          <a:p>
            <a:pPr algn="ctr"/>
            <a:r>
              <a:rPr lang="en-US" sz="600" b="1" dirty="0"/>
              <a:t>Meghan Ackerman, Ps</a:t>
            </a:r>
          </a:p>
        </p:txBody>
      </p:sp>
      <p:sp>
        <p:nvSpPr>
          <p:cNvPr id="73" name="TextBox 72"/>
          <p:cNvSpPr txBox="1"/>
          <p:nvPr/>
        </p:nvSpPr>
        <p:spPr>
          <a:xfrm>
            <a:off x="2036354" y="2197572"/>
            <a:ext cx="922721" cy="184666"/>
          </a:xfrm>
          <a:prstGeom prst="rect">
            <a:avLst/>
          </a:prstGeom>
          <a:noFill/>
        </p:spPr>
        <p:txBody>
          <a:bodyPr wrap="square" rtlCol="0">
            <a:spAutoFit/>
          </a:bodyPr>
          <a:lstStyle/>
          <a:p>
            <a:r>
              <a:rPr lang="en-US" sz="600" b="1" dirty="0"/>
              <a:t>Recruiting, PS</a:t>
            </a:r>
          </a:p>
        </p:txBody>
      </p:sp>
      <p:pic>
        <p:nvPicPr>
          <p:cNvPr id="86" name="Picture 8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25126" y="3231834"/>
            <a:ext cx="210330" cy="323958"/>
          </a:xfrm>
          <a:prstGeom prst="rect">
            <a:avLst/>
          </a:prstGeom>
        </p:spPr>
      </p:pic>
      <p:pic>
        <p:nvPicPr>
          <p:cNvPr id="87" name="Picture 8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86957" y="3119023"/>
            <a:ext cx="210330" cy="374936"/>
          </a:xfrm>
          <a:prstGeom prst="rect">
            <a:avLst/>
          </a:prstGeom>
        </p:spPr>
      </p:pic>
      <p:pic>
        <p:nvPicPr>
          <p:cNvPr id="88" name="Picture 8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67101" y="3151042"/>
            <a:ext cx="210330" cy="374936"/>
          </a:xfrm>
          <a:prstGeom prst="rect">
            <a:avLst/>
          </a:prstGeom>
        </p:spPr>
      </p:pic>
      <p:pic>
        <p:nvPicPr>
          <p:cNvPr id="89" name="Picture 8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25476" y="3132524"/>
            <a:ext cx="210330" cy="401297"/>
          </a:xfrm>
          <a:prstGeom prst="rect">
            <a:avLst/>
          </a:prstGeom>
        </p:spPr>
      </p:pic>
      <p:pic>
        <p:nvPicPr>
          <p:cNvPr id="90" name="Picture 8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240697" y="3054093"/>
            <a:ext cx="210330" cy="392130"/>
          </a:xfrm>
          <a:prstGeom prst="rect">
            <a:avLst/>
          </a:prstGeom>
        </p:spPr>
      </p:pic>
      <p:pic>
        <p:nvPicPr>
          <p:cNvPr id="91" name="Picture 9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4909" y="3079233"/>
            <a:ext cx="210330" cy="374936"/>
          </a:xfrm>
          <a:prstGeom prst="rect">
            <a:avLst/>
          </a:prstGeom>
        </p:spPr>
      </p:pic>
      <p:pic>
        <p:nvPicPr>
          <p:cNvPr id="92" name="Picture 9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61289" y="3016610"/>
            <a:ext cx="210330" cy="476397"/>
          </a:xfrm>
          <a:prstGeom prst="rect">
            <a:avLst/>
          </a:prstGeom>
        </p:spPr>
      </p:pic>
      <p:pic>
        <p:nvPicPr>
          <p:cNvPr id="93" name="Picture 9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69568" y="3117198"/>
            <a:ext cx="210330" cy="374936"/>
          </a:xfrm>
          <a:prstGeom prst="rect">
            <a:avLst/>
          </a:prstGeom>
        </p:spPr>
      </p:pic>
      <p:pic>
        <p:nvPicPr>
          <p:cNvPr id="94" name="Picture 9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96721" y="3127676"/>
            <a:ext cx="210330" cy="374936"/>
          </a:xfrm>
          <a:prstGeom prst="rect">
            <a:avLst/>
          </a:prstGeom>
        </p:spPr>
      </p:pic>
      <p:pic>
        <p:nvPicPr>
          <p:cNvPr id="17" name="Picture 1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217940" y="3711585"/>
            <a:ext cx="280373" cy="457200"/>
          </a:xfrm>
          <a:prstGeom prst="rect">
            <a:avLst/>
          </a:prstGeom>
        </p:spPr>
      </p:pic>
      <p:sp>
        <p:nvSpPr>
          <p:cNvPr id="33" name="TextBox 32"/>
          <p:cNvSpPr txBox="1"/>
          <p:nvPr/>
        </p:nvSpPr>
        <p:spPr>
          <a:xfrm>
            <a:off x="4501336" y="1156272"/>
            <a:ext cx="877424" cy="184666"/>
          </a:xfrm>
          <a:prstGeom prst="rect">
            <a:avLst/>
          </a:prstGeom>
          <a:noFill/>
        </p:spPr>
        <p:txBody>
          <a:bodyPr wrap="square" rtlCol="0">
            <a:spAutoFit/>
          </a:bodyPr>
          <a:lstStyle/>
          <a:p>
            <a:r>
              <a:rPr lang="en-US" sz="600" b="1" dirty="0"/>
              <a:t>Velma Lawson, PSM</a:t>
            </a:r>
          </a:p>
        </p:txBody>
      </p:sp>
      <p:sp>
        <p:nvSpPr>
          <p:cNvPr id="53" name="TextBox 52"/>
          <p:cNvSpPr txBox="1"/>
          <p:nvPr/>
        </p:nvSpPr>
        <p:spPr>
          <a:xfrm>
            <a:off x="1915544" y="3426854"/>
            <a:ext cx="927220" cy="276999"/>
          </a:xfrm>
          <a:prstGeom prst="rect">
            <a:avLst/>
          </a:prstGeom>
          <a:noFill/>
        </p:spPr>
        <p:txBody>
          <a:bodyPr wrap="square" rtlCol="0">
            <a:spAutoFit/>
          </a:bodyPr>
          <a:lstStyle/>
          <a:p>
            <a:pPr algn="ctr"/>
            <a:r>
              <a:rPr lang="en-US" sz="600" b="1" dirty="0"/>
              <a:t>Materials Research Science &amp; Eng. Centers</a:t>
            </a:r>
          </a:p>
        </p:txBody>
      </p:sp>
      <p:sp>
        <p:nvSpPr>
          <p:cNvPr id="54" name="TextBox 53"/>
          <p:cNvSpPr txBox="1"/>
          <p:nvPr/>
        </p:nvSpPr>
        <p:spPr>
          <a:xfrm>
            <a:off x="2002496" y="4113808"/>
            <a:ext cx="776733" cy="184666"/>
          </a:xfrm>
          <a:prstGeom prst="rect">
            <a:avLst/>
          </a:prstGeom>
          <a:noFill/>
        </p:spPr>
        <p:txBody>
          <a:bodyPr wrap="square" rtlCol="0">
            <a:spAutoFit/>
          </a:bodyPr>
          <a:lstStyle/>
          <a:p>
            <a:r>
              <a:rPr lang="en-US" sz="600" b="1" dirty="0"/>
              <a:t>Daniele Finotello</a:t>
            </a:r>
          </a:p>
        </p:txBody>
      </p:sp>
      <p:sp>
        <p:nvSpPr>
          <p:cNvPr id="57" name="TextBox 56"/>
          <p:cNvSpPr txBox="1"/>
          <p:nvPr/>
        </p:nvSpPr>
        <p:spPr>
          <a:xfrm>
            <a:off x="3038522" y="2494725"/>
            <a:ext cx="776947" cy="830997"/>
          </a:xfrm>
          <a:prstGeom prst="rect">
            <a:avLst/>
          </a:prstGeom>
          <a:solidFill>
            <a:schemeClr val="accent4">
              <a:lumMod val="20000"/>
              <a:lumOff val="80000"/>
            </a:schemeClr>
          </a:solidFill>
        </p:spPr>
        <p:txBody>
          <a:bodyPr wrap="square" rtlCol="0">
            <a:spAutoFit/>
          </a:bodyPr>
          <a:lstStyle/>
          <a:p>
            <a:pPr marL="128588" indent="-128588">
              <a:buFont typeface="Arial" panose="020B0604020202020204" pitchFamily="34" charset="0"/>
              <a:buChar char="•"/>
            </a:pPr>
            <a:r>
              <a:rPr lang="en-US" sz="600" dirty="0"/>
              <a:t>Data Analysis</a:t>
            </a:r>
          </a:p>
          <a:p>
            <a:pPr marL="128588" indent="-128588">
              <a:buFont typeface="Arial" panose="020B0604020202020204" pitchFamily="34" charset="0"/>
              <a:buChar char="•"/>
            </a:pPr>
            <a:r>
              <a:rPr lang="en-US" sz="600" dirty="0"/>
              <a:t>DMR Highlights</a:t>
            </a:r>
          </a:p>
          <a:p>
            <a:pPr marL="128588" indent="-128588">
              <a:buFont typeface="Arial" panose="020B0604020202020204" pitchFamily="34" charset="0"/>
              <a:buChar char="•"/>
            </a:pPr>
            <a:r>
              <a:rPr lang="en-US" sz="600" dirty="0"/>
              <a:t>Refreshment Orders</a:t>
            </a:r>
          </a:p>
          <a:p>
            <a:pPr marL="128588" indent="-128588">
              <a:buFont typeface="Arial" panose="020B0604020202020204" pitchFamily="34" charset="0"/>
              <a:buChar char="•"/>
            </a:pPr>
            <a:r>
              <a:rPr lang="en-US" sz="600" dirty="0"/>
              <a:t>Panel Spreadsheet</a:t>
            </a:r>
          </a:p>
          <a:p>
            <a:pPr marL="128588" indent="-128588">
              <a:buFont typeface="Arial" panose="020B0604020202020204" pitchFamily="34" charset="0"/>
              <a:buChar char="•"/>
            </a:pPr>
            <a:r>
              <a:rPr lang="en-US" sz="600" dirty="0"/>
              <a:t>IAA</a:t>
            </a:r>
          </a:p>
        </p:txBody>
      </p:sp>
      <p:sp>
        <p:nvSpPr>
          <p:cNvPr id="102" name="TextBox 101"/>
          <p:cNvSpPr txBox="1"/>
          <p:nvPr/>
        </p:nvSpPr>
        <p:spPr>
          <a:xfrm>
            <a:off x="2002525" y="2510887"/>
            <a:ext cx="878778" cy="553998"/>
          </a:xfrm>
          <a:prstGeom prst="rect">
            <a:avLst/>
          </a:prstGeom>
          <a:solidFill>
            <a:schemeClr val="accent4">
              <a:lumMod val="20000"/>
              <a:lumOff val="80000"/>
            </a:schemeClr>
          </a:solidFill>
        </p:spPr>
        <p:txBody>
          <a:bodyPr wrap="square" rtlCol="0">
            <a:spAutoFit/>
          </a:bodyPr>
          <a:lstStyle/>
          <a:p>
            <a:pPr marL="171450" indent="-171450">
              <a:buFont typeface="Arial" panose="020B0604020202020204" pitchFamily="34" charset="0"/>
              <a:buChar char="•"/>
            </a:pPr>
            <a:r>
              <a:rPr lang="en-US" sz="600" dirty="0"/>
              <a:t>Admin Review</a:t>
            </a:r>
          </a:p>
          <a:p>
            <a:pPr marL="171450" indent="-171450">
              <a:buFont typeface="Arial" panose="020B0604020202020204" pitchFamily="34" charset="0"/>
              <a:buChar char="•"/>
            </a:pPr>
            <a:r>
              <a:rPr lang="en-US" sz="600" dirty="0"/>
              <a:t>DMR Highlights</a:t>
            </a:r>
          </a:p>
          <a:p>
            <a:pPr marL="171450" indent="-171450">
              <a:buFont typeface="Arial" panose="020B0604020202020204" pitchFamily="34" charset="0"/>
              <a:buChar char="•"/>
            </a:pPr>
            <a:r>
              <a:rPr lang="en-US" sz="600" dirty="0"/>
              <a:t>Outreach</a:t>
            </a:r>
          </a:p>
          <a:p>
            <a:pPr marL="171450" indent="-171450">
              <a:buFont typeface="Arial" panose="020B0604020202020204" pitchFamily="34" charset="0"/>
              <a:buChar char="•"/>
            </a:pPr>
            <a:r>
              <a:rPr lang="en-US" sz="600" dirty="0"/>
              <a:t>Program Budget</a:t>
            </a:r>
          </a:p>
          <a:p>
            <a:pPr marL="171450" indent="-171450">
              <a:buFont typeface="Arial" panose="020B0604020202020204" pitchFamily="34" charset="0"/>
              <a:buChar char="•"/>
            </a:pPr>
            <a:r>
              <a:rPr lang="en-US" sz="600" dirty="0"/>
              <a:t>CGIs</a:t>
            </a:r>
          </a:p>
        </p:txBody>
      </p:sp>
      <p:sp>
        <p:nvSpPr>
          <p:cNvPr id="103" name="TextBox 102"/>
          <p:cNvSpPr txBox="1"/>
          <p:nvPr/>
        </p:nvSpPr>
        <p:spPr>
          <a:xfrm>
            <a:off x="1027910" y="2530106"/>
            <a:ext cx="869260" cy="646331"/>
          </a:xfrm>
          <a:prstGeom prst="rect">
            <a:avLst/>
          </a:prstGeom>
          <a:solidFill>
            <a:schemeClr val="accent4">
              <a:lumMod val="20000"/>
              <a:lumOff val="80000"/>
            </a:schemeClr>
          </a:solidFill>
        </p:spPr>
        <p:txBody>
          <a:bodyPr wrap="square" rtlCol="0">
            <a:spAutoFit/>
          </a:bodyPr>
          <a:lstStyle/>
          <a:p>
            <a:pPr marL="171450" indent="-171450">
              <a:buFont typeface="Arial" panose="020B0604020202020204" pitchFamily="34" charset="0"/>
              <a:buChar char="•"/>
            </a:pPr>
            <a:r>
              <a:rPr lang="en-US" sz="600" dirty="0"/>
              <a:t>Admin Review</a:t>
            </a:r>
          </a:p>
          <a:p>
            <a:pPr marL="171450" indent="-171450">
              <a:buFont typeface="Arial" panose="020B0604020202020204" pitchFamily="34" charset="0"/>
              <a:buChar char="•"/>
            </a:pPr>
            <a:r>
              <a:rPr lang="en-US" sz="600" dirty="0"/>
              <a:t>Program Budget</a:t>
            </a:r>
          </a:p>
          <a:p>
            <a:pPr marL="171450" indent="-171450">
              <a:buFont typeface="Arial" panose="020B0604020202020204" pitchFamily="34" charset="0"/>
              <a:buChar char="•"/>
            </a:pPr>
            <a:r>
              <a:rPr lang="en-US" sz="600" dirty="0"/>
              <a:t>CGIs</a:t>
            </a:r>
          </a:p>
          <a:p>
            <a:pPr marL="171450" indent="-171450">
              <a:buFont typeface="Arial" panose="020B0604020202020204" pitchFamily="34" charset="0"/>
              <a:buChar char="•"/>
            </a:pPr>
            <a:r>
              <a:rPr lang="en-US" sz="600" dirty="0"/>
              <a:t>Standard Operating Procedures</a:t>
            </a:r>
          </a:p>
        </p:txBody>
      </p:sp>
      <p:sp>
        <p:nvSpPr>
          <p:cNvPr id="104" name="TextBox 103"/>
          <p:cNvSpPr txBox="1"/>
          <p:nvPr/>
        </p:nvSpPr>
        <p:spPr>
          <a:xfrm>
            <a:off x="4042082" y="2479014"/>
            <a:ext cx="743760" cy="830997"/>
          </a:xfrm>
          <a:prstGeom prst="rect">
            <a:avLst/>
          </a:prstGeom>
          <a:solidFill>
            <a:schemeClr val="accent4">
              <a:lumMod val="20000"/>
              <a:lumOff val="80000"/>
            </a:schemeClr>
          </a:solidFill>
        </p:spPr>
        <p:txBody>
          <a:bodyPr wrap="square" rtlCol="0">
            <a:spAutoFit/>
          </a:bodyPr>
          <a:lstStyle/>
          <a:p>
            <a:pPr marL="171450" indent="-171450">
              <a:buFont typeface="Arial" panose="020B0604020202020204" pitchFamily="34" charset="0"/>
              <a:buChar char="•"/>
            </a:pPr>
            <a:r>
              <a:rPr lang="en-US" sz="600" dirty="0"/>
              <a:t>Admin Review</a:t>
            </a:r>
          </a:p>
          <a:p>
            <a:pPr marL="171450" indent="-171450">
              <a:buFont typeface="Arial" panose="020B0604020202020204" pitchFamily="34" charset="0"/>
              <a:buChar char="•"/>
            </a:pPr>
            <a:r>
              <a:rPr lang="en-US" sz="600" dirty="0"/>
              <a:t>Technology Trainer</a:t>
            </a:r>
          </a:p>
          <a:p>
            <a:pPr marL="171450" indent="-171450">
              <a:buFont typeface="Arial" panose="020B0604020202020204" pitchFamily="34" charset="0"/>
              <a:buChar char="•"/>
            </a:pPr>
            <a:r>
              <a:rPr lang="en-US" sz="600" dirty="0"/>
              <a:t>Web Updates</a:t>
            </a:r>
          </a:p>
          <a:p>
            <a:pPr marL="171450" indent="-171450">
              <a:buFont typeface="Arial" panose="020B0604020202020204" pitchFamily="34" charset="0"/>
              <a:buChar char="•"/>
            </a:pPr>
            <a:r>
              <a:rPr lang="en-US" sz="600" dirty="0"/>
              <a:t>Listserv</a:t>
            </a:r>
          </a:p>
          <a:p>
            <a:pPr marL="171450" indent="-171450">
              <a:buFont typeface="Arial" panose="020B0604020202020204" pitchFamily="34" charset="0"/>
              <a:buChar char="•"/>
            </a:pPr>
            <a:r>
              <a:rPr lang="en-US" sz="600" dirty="0"/>
              <a:t>Outreach</a:t>
            </a:r>
            <a:endParaRPr lang="en-US" sz="500" dirty="0"/>
          </a:p>
        </p:txBody>
      </p:sp>
      <p:sp>
        <p:nvSpPr>
          <p:cNvPr id="107" name="TextBox 106"/>
          <p:cNvSpPr txBox="1"/>
          <p:nvPr/>
        </p:nvSpPr>
        <p:spPr>
          <a:xfrm>
            <a:off x="4922779" y="2499072"/>
            <a:ext cx="921586" cy="738664"/>
          </a:xfrm>
          <a:prstGeom prst="rect">
            <a:avLst/>
          </a:prstGeom>
          <a:solidFill>
            <a:schemeClr val="accent4">
              <a:lumMod val="20000"/>
              <a:lumOff val="80000"/>
            </a:schemeClr>
          </a:solidFill>
        </p:spPr>
        <p:txBody>
          <a:bodyPr wrap="square" rtlCol="0">
            <a:spAutoFit/>
          </a:bodyPr>
          <a:lstStyle/>
          <a:p>
            <a:pPr marL="171450" indent="-171450">
              <a:buFont typeface="Arial" panose="020B0604020202020204" pitchFamily="34" charset="0"/>
              <a:buChar char="•"/>
            </a:pPr>
            <a:r>
              <a:rPr lang="en-US" sz="600" dirty="0"/>
              <a:t>Timekeeper</a:t>
            </a:r>
          </a:p>
          <a:p>
            <a:pPr marL="171450" indent="-171450">
              <a:buFont typeface="Arial" panose="020B0604020202020204" pitchFamily="34" charset="0"/>
              <a:buChar char="•"/>
            </a:pPr>
            <a:endParaRPr lang="en-US" sz="600" dirty="0"/>
          </a:p>
          <a:p>
            <a:pPr marL="171450" indent="-171450">
              <a:buFont typeface="Arial" panose="020B0604020202020204" pitchFamily="34" charset="0"/>
              <a:buChar char="•"/>
            </a:pPr>
            <a:r>
              <a:rPr lang="en-US" sz="600" dirty="0"/>
              <a:t>Program Budget</a:t>
            </a:r>
          </a:p>
          <a:p>
            <a:pPr marL="171450" indent="-171450">
              <a:buFont typeface="Arial" panose="020B0604020202020204" pitchFamily="34" charset="0"/>
              <a:buChar char="•"/>
            </a:pPr>
            <a:r>
              <a:rPr lang="en-US" sz="600" dirty="0"/>
              <a:t>CGIs</a:t>
            </a:r>
          </a:p>
          <a:p>
            <a:pPr marL="171450" indent="-171450">
              <a:buFont typeface="Arial" panose="020B0604020202020204" pitchFamily="34" charset="0"/>
              <a:buChar char="•"/>
            </a:pPr>
            <a:endParaRPr lang="en-US" sz="600" dirty="0"/>
          </a:p>
          <a:p>
            <a:pPr marL="171450" indent="-171450">
              <a:buFont typeface="Arial" panose="020B0604020202020204" pitchFamily="34" charset="0"/>
              <a:buChar char="•"/>
            </a:pPr>
            <a:r>
              <a:rPr lang="en-US" sz="600" dirty="0"/>
              <a:t>Panel Optimization</a:t>
            </a:r>
          </a:p>
        </p:txBody>
      </p:sp>
      <p:sp>
        <p:nvSpPr>
          <p:cNvPr id="111" name="Footer Placeholder 110"/>
          <p:cNvSpPr>
            <a:spLocks noGrp="1"/>
          </p:cNvSpPr>
          <p:nvPr>
            <p:ph type="ftr" sz="quarter" idx="11"/>
          </p:nvPr>
        </p:nvSpPr>
        <p:spPr>
          <a:xfrm>
            <a:off x="7212732" y="6594364"/>
            <a:ext cx="1688703" cy="365125"/>
          </a:xfrm>
        </p:spPr>
        <p:txBody>
          <a:bodyPr/>
          <a:lstStyle/>
          <a:p>
            <a:pPr algn="r"/>
            <a:r>
              <a:rPr lang="en-US" sz="600" dirty="0"/>
              <a:t>Created by: Velma Lawson, 9/6/18</a:t>
            </a:r>
          </a:p>
        </p:txBody>
      </p:sp>
      <p:grpSp>
        <p:nvGrpSpPr>
          <p:cNvPr id="80" name="Group 79">
            <a:extLst>
              <a:ext uri="{FF2B5EF4-FFF2-40B4-BE49-F238E27FC236}">
                <a16:creationId xmlns:a16="http://schemas.microsoft.com/office/drawing/2014/main" id="{37AF9EC1-1F32-45A3-AF52-436236DD2CB6}"/>
              </a:ext>
            </a:extLst>
          </p:cNvPr>
          <p:cNvGrpSpPr/>
          <p:nvPr/>
        </p:nvGrpSpPr>
        <p:grpSpPr>
          <a:xfrm>
            <a:off x="4973580" y="3472545"/>
            <a:ext cx="908040" cy="962226"/>
            <a:chOff x="4769591" y="3501012"/>
            <a:chExt cx="908040" cy="962226"/>
          </a:xfrm>
        </p:grpSpPr>
        <p:sp>
          <p:nvSpPr>
            <p:cNvPr id="114" name="Rectangle 113"/>
            <p:cNvSpPr/>
            <p:nvPr/>
          </p:nvSpPr>
          <p:spPr>
            <a:xfrm>
              <a:off x="4769591" y="3530569"/>
              <a:ext cx="908039" cy="93266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067357" y="3723411"/>
              <a:ext cx="355399" cy="521253"/>
            </a:xfrm>
            <a:prstGeom prst="rect">
              <a:avLst/>
            </a:prstGeom>
          </p:spPr>
        </p:pic>
        <p:sp>
          <p:nvSpPr>
            <p:cNvPr id="112" name="TextBox 111"/>
            <p:cNvSpPr txBox="1"/>
            <p:nvPr/>
          </p:nvSpPr>
          <p:spPr>
            <a:xfrm>
              <a:off x="4862715" y="3501012"/>
              <a:ext cx="749440" cy="200055"/>
            </a:xfrm>
            <a:prstGeom prst="rect">
              <a:avLst/>
            </a:prstGeom>
            <a:noFill/>
          </p:spPr>
          <p:txBody>
            <a:bodyPr wrap="square" rtlCol="0">
              <a:spAutoFit/>
            </a:bodyPr>
            <a:lstStyle/>
            <a:p>
              <a:pPr algn="ctr"/>
              <a:r>
                <a:rPr lang="en-US" sz="700" b="1" dirty="0"/>
                <a:t>Polymers</a:t>
              </a:r>
            </a:p>
          </p:txBody>
        </p:sp>
        <p:sp>
          <p:nvSpPr>
            <p:cNvPr id="113" name="TextBox 112"/>
            <p:cNvSpPr txBox="1"/>
            <p:nvPr/>
          </p:nvSpPr>
          <p:spPr>
            <a:xfrm>
              <a:off x="4872404" y="4222018"/>
              <a:ext cx="805227" cy="184666"/>
            </a:xfrm>
            <a:prstGeom prst="rect">
              <a:avLst/>
            </a:prstGeom>
            <a:noFill/>
          </p:spPr>
          <p:txBody>
            <a:bodyPr wrap="square" rtlCol="0">
              <a:spAutoFit/>
            </a:bodyPr>
            <a:lstStyle/>
            <a:p>
              <a:r>
                <a:rPr lang="en-US" sz="600" b="1" dirty="0"/>
                <a:t>Andrew Lovinger</a:t>
              </a:r>
            </a:p>
          </p:txBody>
        </p:sp>
      </p:grpSp>
      <p:grpSp>
        <p:nvGrpSpPr>
          <p:cNvPr id="7" name="Group 6">
            <a:extLst>
              <a:ext uri="{FF2B5EF4-FFF2-40B4-BE49-F238E27FC236}">
                <a16:creationId xmlns:a16="http://schemas.microsoft.com/office/drawing/2014/main" id="{82583621-0905-4FC5-9A3A-D7D16043541B}"/>
              </a:ext>
            </a:extLst>
          </p:cNvPr>
          <p:cNvGrpSpPr/>
          <p:nvPr/>
        </p:nvGrpSpPr>
        <p:grpSpPr>
          <a:xfrm>
            <a:off x="3045573" y="4998105"/>
            <a:ext cx="781069" cy="1089138"/>
            <a:chOff x="2901535" y="5372835"/>
            <a:chExt cx="781069" cy="1089138"/>
          </a:xfrm>
        </p:grpSpPr>
        <p:sp>
          <p:nvSpPr>
            <p:cNvPr id="127" name="Rectangle 126"/>
            <p:cNvSpPr/>
            <p:nvPr/>
          </p:nvSpPr>
          <p:spPr>
            <a:xfrm>
              <a:off x="2928958" y="5401610"/>
              <a:ext cx="715698" cy="106036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034893" y="5557552"/>
              <a:ext cx="429536" cy="521253"/>
            </a:xfrm>
            <a:prstGeom prst="rect">
              <a:avLst/>
            </a:prstGeom>
          </p:spPr>
        </p:pic>
        <p:sp>
          <p:nvSpPr>
            <p:cNvPr id="125" name="TextBox 124"/>
            <p:cNvSpPr txBox="1"/>
            <p:nvPr/>
          </p:nvSpPr>
          <p:spPr>
            <a:xfrm>
              <a:off x="2901535" y="5372835"/>
              <a:ext cx="781069" cy="200055"/>
            </a:xfrm>
            <a:prstGeom prst="rect">
              <a:avLst/>
            </a:prstGeom>
            <a:noFill/>
          </p:spPr>
          <p:txBody>
            <a:bodyPr wrap="square" rtlCol="0">
              <a:spAutoFit/>
            </a:bodyPr>
            <a:lstStyle/>
            <a:p>
              <a:pPr algn="ctr"/>
              <a:r>
                <a:rPr lang="en-US" sz="700" b="1" dirty="0"/>
                <a:t>Ceramics </a:t>
              </a:r>
            </a:p>
          </p:txBody>
        </p:sp>
        <p:sp>
          <p:nvSpPr>
            <p:cNvPr id="126" name="TextBox 125"/>
            <p:cNvSpPr txBox="1"/>
            <p:nvPr/>
          </p:nvSpPr>
          <p:spPr>
            <a:xfrm>
              <a:off x="2915715" y="6073228"/>
              <a:ext cx="757689" cy="184666"/>
            </a:xfrm>
            <a:prstGeom prst="rect">
              <a:avLst/>
            </a:prstGeom>
            <a:noFill/>
          </p:spPr>
          <p:txBody>
            <a:bodyPr wrap="square" rtlCol="0">
              <a:spAutoFit/>
            </a:bodyPr>
            <a:lstStyle/>
            <a:p>
              <a:r>
                <a:rPr lang="en-US" sz="600" b="1" dirty="0"/>
                <a:t>Lynnette Madsen</a:t>
              </a:r>
            </a:p>
          </p:txBody>
        </p:sp>
      </p:grpSp>
      <p:sp>
        <p:nvSpPr>
          <p:cNvPr id="135" name="TextBox 134"/>
          <p:cNvSpPr txBox="1"/>
          <p:nvPr/>
        </p:nvSpPr>
        <p:spPr>
          <a:xfrm>
            <a:off x="5932775" y="2505347"/>
            <a:ext cx="780690" cy="646331"/>
          </a:xfrm>
          <a:prstGeom prst="rect">
            <a:avLst/>
          </a:prstGeom>
          <a:solidFill>
            <a:schemeClr val="accent4">
              <a:lumMod val="20000"/>
              <a:lumOff val="80000"/>
            </a:schemeClr>
          </a:solidFill>
        </p:spPr>
        <p:txBody>
          <a:bodyPr wrap="square" rtlCol="0">
            <a:spAutoFit/>
          </a:bodyPr>
          <a:lstStyle/>
          <a:p>
            <a:pPr marL="171450" indent="-171450">
              <a:buFont typeface="Arial" panose="020B0604020202020204" pitchFamily="34" charset="0"/>
              <a:buChar char="•"/>
            </a:pPr>
            <a:r>
              <a:rPr lang="en-US" sz="600" dirty="0"/>
              <a:t>Program Budget</a:t>
            </a:r>
          </a:p>
          <a:p>
            <a:pPr marL="171450" indent="-171450">
              <a:buFont typeface="Arial" panose="020B0604020202020204" pitchFamily="34" charset="0"/>
              <a:buChar char="•"/>
            </a:pPr>
            <a:r>
              <a:rPr lang="en-US" sz="600" dirty="0"/>
              <a:t>CGIs</a:t>
            </a:r>
          </a:p>
          <a:p>
            <a:pPr marL="171450" indent="-171450">
              <a:buFont typeface="Arial" panose="020B0604020202020204" pitchFamily="34" charset="0"/>
              <a:buChar char="•"/>
            </a:pPr>
            <a:r>
              <a:rPr lang="en-US" sz="600" dirty="0"/>
              <a:t>IAAs</a:t>
            </a:r>
          </a:p>
          <a:p>
            <a:pPr marL="171450" indent="-171450">
              <a:buFont typeface="Arial" panose="020B0604020202020204" pitchFamily="34" charset="0"/>
              <a:buChar char="•"/>
            </a:pPr>
            <a:r>
              <a:rPr lang="en-US" sz="600" dirty="0"/>
              <a:t>Record Management</a:t>
            </a:r>
          </a:p>
        </p:txBody>
      </p:sp>
      <p:sp>
        <p:nvSpPr>
          <p:cNvPr id="136" name="TextBox 135"/>
          <p:cNvSpPr txBox="1"/>
          <p:nvPr/>
        </p:nvSpPr>
        <p:spPr>
          <a:xfrm>
            <a:off x="6755456" y="2496399"/>
            <a:ext cx="780690" cy="646331"/>
          </a:xfrm>
          <a:prstGeom prst="rect">
            <a:avLst/>
          </a:prstGeom>
          <a:solidFill>
            <a:schemeClr val="accent4">
              <a:lumMod val="20000"/>
              <a:lumOff val="80000"/>
            </a:schemeClr>
          </a:solidFill>
        </p:spPr>
        <p:txBody>
          <a:bodyPr wrap="square" rtlCol="0">
            <a:spAutoFit/>
          </a:bodyPr>
          <a:lstStyle/>
          <a:p>
            <a:pPr marL="171450" indent="-171450">
              <a:buFont typeface="Arial" panose="020B0604020202020204" pitchFamily="34" charset="0"/>
              <a:buChar char="•"/>
            </a:pPr>
            <a:r>
              <a:rPr lang="en-US" sz="600" dirty="0"/>
              <a:t>Program Budget</a:t>
            </a:r>
          </a:p>
          <a:p>
            <a:pPr marL="171450" indent="-171450">
              <a:buFont typeface="Arial" panose="020B0604020202020204" pitchFamily="34" charset="0"/>
              <a:buChar char="•"/>
            </a:pPr>
            <a:r>
              <a:rPr lang="en-US" sz="600" dirty="0"/>
              <a:t>CGIs</a:t>
            </a:r>
          </a:p>
          <a:p>
            <a:pPr marL="171450" indent="-171450">
              <a:buFont typeface="Arial" panose="020B0604020202020204" pitchFamily="34" charset="0"/>
              <a:buChar char="•"/>
            </a:pPr>
            <a:r>
              <a:rPr lang="en-US" sz="600" dirty="0"/>
              <a:t>IAAs</a:t>
            </a:r>
          </a:p>
          <a:p>
            <a:pPr marL="171450" indent="-171450">
              <a:buFont typeface="Arial" panose="020B0604020202020204" pitchFamily="34" charset="0"/>
              <a:buChar char="•"/>
            </a:pPr>
            <a:r>
              <a:rPr lang="en-US" sz="600" dirty="0"/>
              <a:t>Record Management</a:t>
            </a:r>
          </a:p>
        </p:txBody>
      </p:sp>
      <p:sp>
        <p:nvSpPr>
          <p:cNvPr id="137" name="TextBox 136"/>
          <p:cNvSpPr txBox="1"/>
          <p:nvPr/>
        </p:nvSpPr>
        <p:spPr>
          <a:xfrm>
            <a:off x="7587069" y="2484933"/>
            <a:ext cx="780690" cy="923330"/>
          </a:xfrm>
          <a:prstGeom prst="rect">
            <a:avLst/>
          </a:prstGeom>
          <a:solidFill>
            <a:schemeClr val="accent4">
              <a:lumMod val="20000"/>
              <a:lumOff val="80000"/>
            </a:schemeClr>
          </a:solidFill>
        </p:spPr>
        <p:txBody>
          <a:bodyPr wrap="square" rtlCol="0">
            <a:spAutoFit/>
          </a:bodyPr>
          <a:lstStyle/>
          <a:p>
            <a:pPr marL="171450" indent="-171450">
              <a:buFont typeface="Arial" panose="020B0604020202020204" pitchFamily="34" charset="0"/>
              <a:buChar char="•"/>
            </a:pPr>
            <a:r>
              <a:rPr lang="en-US" sz="600" dirty="0"/>
              <a:t>Newsletter</a:t>
            </a:r>
          </a:p>
          <a:p>
            <a:pPr marL="171450" indent="-171450">
              <a:buFont typeface="Arial" panose="020B0604020202020204" pitchFamily="34" charset="0"/>
              <a:buChar char="•"/>
            </a:pPr>
            <a:r>
              <a:rPr lang="en-US" sz="600" dirty="0"/>
              <a:t>Outreach</a:t>
            </a:r>
          </a:p>
          <a:p>
            <a:pPr marL="171450" indent="-171450">
              <a:buFont typeface="Arial" panose="020B0604020202020204" pitchFamily="34" charset="0"/>
              <a:buChar char="•"/>
            </a:pPr>
            <a:r>
              <a:rPr lang="en-US" sz="600" dirty="0"/>
              <a:t>Program Budget</a:t>
            </a:r>
          </a:p>
          <a:p>
            <a:pPr marL="171450" indent="-171450">
              <a:buFont typeface="Arial" panose="020B0604020202020204" pitchFamily="34" charset="0"/>
              <a:buChar char="•"/>
            </a:pPr>
            <a:r>
              <a:rPr lang="en-US" sz="600" dirty="0"/>
              <a:t>CGIs</a:t>
            </a:r>
          </a:p>
          <a:p>
            <a:pPr marL="171450" indent="-171450">
              <a:buFont typeface="Arial" panose="020B0604020202020204" pitchFamily="34" charset="0"/>
              <a:buChar char="•"/>
            </a:pPr>
            <a:r>
              <a:rPr lang="en-US" sz="600" dirty="0"/>
              <a:t>IAAs</a:t>
            </a:r>
          </a:p>
          <a:p>
            <a:pPr marL="171450" indent="-171450">
              <a:buFont typeface="Arial" panose="020B0604020202020204" pitchFamily="34" charset="0"/>
              <a:buChar char="•"/>
            </a:pPr>
            <a:r>
              <a:rPr lang="en-US" sz="600" dirty="0"/>
              <a:t>Staff Meeting Coordinator</a:t>
            </a:r>
          </a:p>
          <a:p>
            <a:endParaRPr lang="en-US" sz="600" dirty="0"/>
          </a:p>
        </p:txBody>
      </p:sp>
      <p:sp>
        <p:nvSpPr>
          <p:cNvPr id="138" name="TextBox 137"/>
          <p:cNvSpPr txBox="1"/>
          <p:nvPr/>
        </p:nvSpPr>
        <p:spPr>
          <a:xfrm>
            <a:off x="204630" y="2473445"/>
            <a:ext cx="780690" cy="738664"/>
          </a:xfrm>
          <a:prstGeom prst="rect">
            <a:avLst/>
          </a:prstGeom>
          <a:solidFill>
            <a:schemeClr val="accent4">
              <a:lumMod val="20000"/>
              <a:lumOff val="80000"/>
            </a:schemeClr>
          </a:solidFill>
        </p:spPr>
        <p:txBody>
          <a:bodyPr wrap="square" rtlCol="0">
            <a:spAutoFit/>
          </a:bodyPr>
          <a:lstStyle/>
          <a:p>
            <a:pPr marL="171450" indent="-171450">
              <a:buFont typeface="Arial" panose="020B0604020202020204" pitchFamily="34" charset="0"/>
              <a:buChar char="•"/>
            </a:pPr>
            <a:r>
              <a:rPr lang="en-US" sz="600" dirty="0"/>
              <a:t>Outreach</a:t>
            </a:r>
          </a:p>
          <a:p>
            <a:pPr marL="171450" indent="-171450">
              <a:buFont typeface="Arial" panose="020B0604020202020204" pitchFamily="34" charset="0"/>
              <a:buChar char="•"/>
            </a:pPr>
            <a:r>
              <a:rPr lang="en-US" sz="600" dirty="0"/>
              <a:t>Recruitment Mgt. Support</a:t>
            </a:r>
          </a:p>
          <a:p>
            <a:pPr marL="171450" indent="-171450">
              <a:buFont typeface="Arial" panose="020B0604020202020204" pitchFamily="34" charset="0"/>
              <a:buChar char="•"/>
            </a:pPr>
            <a:r>
              <a:rPr lang="en-US" sz="600" dirty="0"/>
              <a:t>Program Budget</a:t>
            </a:r>
          </a:p>
          <a:p>
            <a:pPr marL="171450" indent="-171450">
              <a:buFont typeface="Arial" panose="020B0604020202020204" pitchFamily="34" charset="0"/>
              <a:buChar char="•"/>
            </a:pPr>
            <a:r>
              <a:rPr lang="en-US" sz="600" dirty="0"/>
              <a:t>CGIs</a:t>
            </a:r>
          </a:p>
          <a:p>
            <a:pPr marL="171450" indent="-171450">
              <a:buFont typeface="Arial" panose="020B0604020202020204" pitchFamily="34" charset="0"/>
              <a:buChar char="•"/>
            </a:pPr>
            <a:r>
              <a:rPr lang="en-US" sz="600" dirty="0"/>
              <a:t>IAAs</a:t>
            </a:r>
          </a:p>
        </p:txBody>
      </p:sp>
      <p:sp>
        <p:nvSpPr>
          <p:cNvPr id="140" name="Oval Callout 139"/>
          <p:cNvSpPr/>
          <p:nvPr/>
        </p:nvSpPr>
        <p:spPr>
          <a:xfrm>
            <a:off x="3745985" y="5622988"/>
            <a:ext cx="532832" cy="311285"/>
          </a:xfrm>
          <a:prstGeom prst="wedgeEllipseCallout">
            <a:avLst>
              <a:gd name="adj1" fmla="val -60947"/>
              <a:gd name="adj2" fmla="val -38070"/>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00" b="1" dirty="0">
                <a:solidFill>
                  <a:srgbClr val="FF0000"/>
                </a:solidFill>
              </a:rPr>
              <a:t>XC</a:t>
            </a:r>
          </a:p>
          <a:p>
            <a:pPr algn="ctr"/>
            <a:r>
              <a:rPr lang="en-US" sz="700" b="1" dirty="0">
                <a:solidFill>
                  <a:schemeClr val="tx1"/>
                </a:solidFill>
              </a:rPr>
              <a:t>NANO</a:t>
            </a:r>
          </a:p>
          <a:p>
            <a:pPr algn="ctr"/>
            <a:endParaRPr lang="en-US" sz="700" b="1" dirty="0">
              <a:solidFill>
                <a:schemeClr val="tx1"/>
              </a:solidFill>
            </a:endParaRPr>
          </a:p>
        </p:txBody>
      </p:sp>
      <p:sp>
        <p:nvSpPr>
          <p:cNvPr id="150" name="TextBox 149"/>
          <p:cNvSpPr txBox="1"/>
          <p:nvPr/>
        </p:nvSpPr>
        <p:spPr>
          <a:xfrm>
            <a:off x="7138987" y="1387560"/>
            <a:ext cx="853737" cy="184666"/>
          </a:xfrm>
          <a:prstGeom prst="rect">
            <a:avLst/>
          </a:prstGeom>
          <a:noFill/>
        </p:spPr>
        <p:txBody>
          <a:bodyPr wrap="square" rtlCol="0">
            <a:spAutoFit/>
          </a:bodyPr>
          <a:lstStyle/>
          <a:p>
            <a:r>
              <a:rPr lang="en-US" sz="600" b="1" dirty="0">
                <a:solidFill>
                  <a:srgbClr val="FF0000"/>
                </a:solidFill>
              </a:rPr>
              <a:t>             </a:t>
            </a:r>
          </a:p>
        </p:txBody>
      </p:sp>
      <p:grpSp>
        <p:nvGrpSpPr>
          <p:cNvPr id="84" name="Group 83">
            <a:extLst>
              <a:ext uri="{FF2B5EF4-FFF2-40B4-BE49-F238E27FC236}">
                <a16:creationId xmlns:a16="http://schemas.microsoft.com/office/drawing/2014/main" id="{3E38A409-E058-49FB-A765-41E34C091998}"/>
              </a:ext>
            </a:extLst>
          </p:cNvPr>
          <p:cNvGrpSpPr/>
          <p:nvPr/>
        </p:nvGrpSpPr>
        <p:grpSpPr>
          <a:xfrm>
            <a:off x="168754" y="3452311"/>
            <a:ext cx="1004377" cy="2150978"/>
            <a:chOff x="-27330" y="3444265"/>
            <a:chExt cx="1004377" cy="2150978"/>
          </a:xfrm>
        </p:grpSpPr>
        <p:sp>
          <p:nvSpPr>
            <p:cNvPr id="38" name="Rectangle 37"/>
            <p:cNvSpPr/>
            <p:nvPr/>
          </p:nvSpPr>
          <p:spPr>
            <a:xfrm>
              <a:off x="45976" y="3488347"/>
              <a:ext cx="695680" cy="209566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M</a:t>
              </a:r>
            </a:p>
          </p:txBody>
        </p:sp>
        <p:sp>
          <p:nvSpPr>
            <p:cNvPr id="2" name="TextBox 1"/>
            <p:cNvSpPr txBox="1"/>
            <p:nvPr/>
          </p:nvSpPr>
          <p:spPr>
            <a:xfrm>
              <a:off x="-27330" y="3444265"/>
              <a:ext cx="914536" cy="200055"/>
            </a:xfrm>
            <a:prstGeom prst="rect">
              <a:avLst/>
            </a:prstGeom>
            <a:noFill/>
          </p:spPr>
          <p:txBody>
            <a:bodyPr wrap="square" rtlCol="0">
              <a:spAutoFit/>
            </a:bodyPr>
            <a:lstStyle/>
            <a:p>
              <a:r>
                <a:rPr lang="en-US" sz="700" b="1" dirty="0"/>
                <a:t>National Facilities</a:t>
              </a:r>
            </a:p>
          </p:txBody>
        </p:sp>
        <p:pic>
          <p:nvPicPr>
            <p:cNvPr id="4" name="Picture 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38869" y="3655552"/>
              <a:ext cx="374966" cy="521253"/>
            </a:xfrm>
            <a:prstGeom prst="rect">
              <a:avLst/>
            </a:prstGeom>
          </p:spPr>
        </p:pic>
        <p:pic>
          <p:nvPicPr>
            <p:cNvPr id="5" name="Picture 4"/>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56118" y="4929655"/>
              <a:ext cx="336356" cy="521253"/>
            </a:xfrm>
            <a:prstGeom prst="rect">
              <a:avLst/>
            </a:prstGeom>
          </p:spPr>
        </p:pic>
        <p:pic>
          <p:nvPicPr>
            <p:cNvPr id="6" name="Picture 5"/>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23444" y="4269258"/>
              <a:ext cx="386736" cy="510364"/>
            </a:xfrm>
            <a:prstGeom prst="rect">
              <a:avLst/>
            </a:prstGeom>
          </p:spPr>
        </p:pic>
        <p:sp>
          <p:nvSpPr>
            <p:cNvPr id="34" name="TextBox 33"/>
            <p:cNvSpPr txBox="1"/>
            <p:nvPr/>
          </p:nvSpPr>
          <p:spPr>
            <a:xfrm>
              <a:off x="9945" y="4132173"/>
              <a:ext cx="821572" cy="184666"/>
            </a:xfrm>
            <a:prstGeom prst="rect">
              <a:avLst/>
            </a:prstGeom>
            <a:noFill/>
          </p:spPr>
          <p:txBody>
            <a:bodyPr wrap="square" rtlCol="0">
              <a:spAutoFit/>
            </a:bodyPr>
            <a:lstStyle/>
            <a:p>
              <a:r>
                <a:rPr lang="en-US" sz="600" b="1" dirty="0"/>
                <a:t>Guebre Tessema</a:t>
              </a:r>
            </a:p>
          </p:txBody>
        </p:sp>
        <p:sp>
          <p:nvSpPr>
            <p:cNvPr id="36" name="TextBox 35"/>
            <p:cNvSpPr txBox="1"/>
            <p:nvPr/>
          </p:nvSpPr>
          <p:spPr>
            <a:xfrm>
              <a:off x="46046" y="4746337"/>
              <a:ext cx="603942" cy="184666"/>
            </a:xfrm>
            <a:prstGeom prst="rect">
              <a:avLst/>
            </a:prstGeom>
            <a:noFill/>
          </p:spPr>
          <p:txBody>
            <a:bodyPr wrap="square" rtlCol="0">
              <a:spAutoFit/>
            </a:bodyPr>
            <a:lstStyle/>
            <a:p>
              <a:r>
                <a:rPr lang="en-US" sz="600" b="1" dirty="0"/>
                <a:t>Charles Ying</a:t>
              </a:r>
            </a:p>
          </p:txBody>
        </p:sp>
        <p:sp>
          <p:nvSpPr>
            <p:cNvPr id="37" name="TextBox 36"/>
            <p:cNvSpPr txBox="1"/>
            <p:nvPr/>
          </p:nvSpPr>
          <p:spPr>
            <a:xfrm>
              <a:off x="8546" y="5410577"/>
              <a:ext cx="640497" cy="184666"/>
            </a:xfrm>
            <a:prstGeom prst="rect">
              <a:avLst/>
            </a:prstGeom>
            <a:noFill/>
          </p:spPr>
          <p:txBody>
            <a:bodyPr wrap="square" rtlCol="0">
              <a:spAutoFit/>
            </a:bodyPr>
            <a:lstStyle/>
            <a:p>
              <a:r>
                <a:rPr lang="en-US" sz="600" b="1" dirty="0"/>
                <a:t>Leonard Spinu</a:t>
              </a:r>
            </a:p>
          </p:txBody>
        </p:sp>
        <p:sp>
          <p:nvSpPr>
            <p:cNvPr id="41" name="Oval Callout 40"/>
            <p:cNvSpPr/>
            <p:nvPr/>
          </p:nvSpPr>
          <p:spPr>
            <a:xfrm>
              <a:off x="498924" y="4489923"/>
              <a:ext cx="248910" cy="219954"/>
            </a:xfrm>
            <a:prstGeom prst="wedgeEllipseCallout">
              <a:avLst>
                <a:gd name="adj1" fmla="val -49823"/>
                <a:gd name="adj2" fmla="val 5920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dirty="0">
                  <a:solidFill>
                    <a:schemeClr val="tx1"/>
                  </a:solidFill>
                </a:rPr>
                <a:t>MIP</a:t>
              </a:r>
            </a:p>
          </p:txBody>
        </p:sp>
        <p:sp>
          <p:nvSpPr>
            <p:cNvPr id="95" name="Oval Callout 94"/>
            <p:cNvSpPr/>
            <p:nvPr/>
          </p:nvSpPr>
          <p:spPr>
            <a:xfrm>
              <a:off x="522447" y="5192386"/>
              <a:ext cx="176093" cy="191715"/>
            </a:xfrm>
            <a:prstGeom prst="wedgeEllipseCallout">
              <a:avLst>
                <a:gd name="adj1" fmla="val -53227"/>
                <a:gd name="adj2" fmla="val 4476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dirty="0">
                  <a:solidFill>
                    <a:schemeClr val="tx1"/>
                  </a:solidFill>
                </a:rPr>
                <a:t>MRI</a:t>
              </a:r>
            </a:p>
          </p:txBody>
        </p:sp>
        <p:sp>
          <p:nvSpPr>
            <p:cNvPr id="175" name="Oval Callout 174"/>
            <p:cNvSpPr/>
            <p:nvPr/>
          </p:nvSpPr>
          <p:spPr>
            <a:xfrm>
              <a:off x="504328" y="3975546"/>
              <a:ext cx="472719" cy="269118"/>
            </a:xfrm>
            <a:prstGeom prst="wedgeEllipseCallout">
              <a:avLst>
                <a:gd name="adj1" fmla="val -19831"/>
                <a:gd name="adj2" fmla="val 61389"/>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b="1" dirty="0">
                  <a:solidFill>
                    <a:srgbClr val="FF0000"/>
                  </a:solidFill>
                </a:rPr>
                <a:t>XC</a:t>
              </a:r>
            </a:p>
            <a:p>
              <a:pPr algn="ctr"/>
              <a:r>
                <a:rPr lang="en-US" sz="600" b="1" dirty="0">
                  <a:solidFill>
                    <a:schemeClr val="tx1"/>
                  </a:solidFill>
                </a:rPr>
                <a:t>NIST</a:t>
              </a:r>
            </a:p>
          </p:txBody>
        </p:sp>
      </p:grpSp>
      <p:sp>
        <p:nvSpPr>
          <p:cNvPr id="101" name="Rectangle 100"/>
          <p:cNvSpPr/>
          <p:nvPr/>
        </p:nvSpPr>
        <p:spPr>
          <a:xfrm>
            <a:off x="6758580" y="3518095"/>
            <a:ext cx="788941" cy="182408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B67B743E-6A6F-4107-91DD-6DC6FF95B013}"/>
              </a:ext>
            </a:extLst>
          </p:cNvPr>
          <p:cNvGrpSpPr/>
          <p:nvPr/>
        </p:nvGrpSpPr>
        <p:grpSpPr>
          <a:xfrm>
            <a:off x="6753807" y="3482979"/>
            <a:ext cx="1041806" cy="1152336"/>
            <a:chOff x="6586441" y="3491084"/>
            <a:chExt cx="1016175" cy="1094132"/>
          </a:xfrm>
        </p:grpSpPr>
        <p:pic>
          <p:nvPicPr>
            <p:cNvPr id="97" name="Picture 96"/>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733162" y="3913261"/>
              <a:ext cx="395666" cy="524301"/>
            </a:xfrm>
            <a:prstGeom prst="rect">
              <a:avLst/>
            </a:prstGeom>
            <a:ln w="25400">
              <a:noFill/>
            </a:ln>
          </p:spPr>
        </p:pic>
        <p:sp>
          <p:nvSpPr>
            <p:cNvPr id="98" name="TextBox 97"/>
            <p:cNvSpPr txBox="1"/>
            <p:nvPr/>
          </p:nvSpPr>
          <p:spPr>
            <a:xfrm>
              <a:off x="6586441" y="3491084"/>
              <a:ext cx="778408" cy="307777"/>
            </a:xfrm>
            <a:prstGeom prst="rect">
              <a:avLst/>
            </a:prstGeom>
            <a:noFill/>
          </p:spPr>
          <p:txBody>
            <a:bodyPr wrap="square" rtlCol="0">
              <a:spAutoFit/>
            </a:bodyPr>
            <a:lstStyle/>
            <a:p>
              <a:pPr algn="ctr"/>
              <a:r>
                <a:rPr lang="en-US" sz="700" b="1" dirty="0"/>
                <a:t>Electronic &amp; Phonic Materials</a:t>
              </a:r>
            </a:p>
          </p:txBody>
        </p:sp>
        <p:sp>
          <p:nvSpPr>
            <p:cNvPr id="100" name="TextBox 99"/>
            <p:cNvSpPr txBox="1"/>
            <p:nvPr/>
          </p:nvSpPr>
          <p:spPr>
            <a:xfrm>
              <a:off x="6620202" y="4400550"/>
              <a:ext cx="694811" cy="184666"/>
            </a:xfrm>
            <a:prstGeom prst="rect">
              <a:avLst/>
            </a:prstGeom>
            <a:noFill/>
          </p:spPr>
          <p:txBody>
            <a:bodyPr wrap="square" rtlCol="0">
              <a:spAutoFit/>
            </a:bodyPr>
            <a:lstStyle/>
            <a:p>
              <a:r>
                <a:rPr lang="en-US" sz="600" b="1" dirty="0"/>
                <a:t>Tania Paskova</a:t>
              </a:r>
            </a:p>
          </p:txBody>
        </p:sp>
        <p:sp>
          <p:nvSpPr>
            <p:cNvPr id="177" name="Oval Callout 176"/>
            <p:cNvSpPr/>
            <p:nvPr/>
          </p:nvSpPr>
          <p:spPr>
            <a:xfrm rot="20304512">
              <a:off x="7173597" y="4146091"/>
              <a:ext cx="429019" cy="257371"/>
            </a:xfrm>
            <a:prstGeom prst="wedgeEllipseCallout">
              <a:avLst>
                <a:gd name="adj1" fmla="val -65697"/>
                <a:gd name="adj2" fmla="val 51009"/>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b="1" dirty="0">
                  <a:solidFill>
                    <a:schemeClr val="tx1"/>
                  </a:solidFill>
                </a:rPr>
                <a:t>SNM</a:t>
              </a:r>
            </a:p>
            <a:p>
              <a:pPr algn="ctr"/>
              <a:r>
                <a:rPr lang="en-US" sz="600" b="1" dirty="0">
                  <a:solidFill>
                    <a:schemeClr val="tx1"/>
                  </a:solidFill>
                </a:rPr>
                <a:t>QL</a:t>
              </a:r>
            </a:p>
          </p:txBody>
        </p:sp>
      </p:grpSp>
      <p:grpSp>
        <p:nvGrpSpPr>
          <p:cNvPr id="43" name="Group 42">
            <a:extLst>
              <a:ext uri="{FF2B5EF4-FFF2-40B4-BE49-F238E27FC236}">
                <a16:creationId xmlns:a16="http://schemas.microsoft.com/office/drawing/2014/main" id="{E315C955-A1B0-4511-A77C-E24E88526F14}"/>
              </a:ext>
            </a:extLst>
          </p:cNvPr>
          <p:cNvGrpSpPr/>
          <p:nvPr/>
        </p:nvGrpSpPr>
        <p:grpSpPr>
          <a:xfrm>
            <a:off x="2931425" y="3481369"/>
            <a:ext cx="1149845" cy="1458020"/>
            <a:chOff x="3765299" y="3511560"/>
            <a:chExt cx="1149845" cy="1458020"/>
          </a:xfrm>
        </p:grpSpPr>
        <p:sp>
          <p:nvSpPr>
            <p:cNvPr id="110" name="Rectangle 109"/>
            <p:cNvSpPr/>
            <p:nvPr/>
          </p:nvSpPr>
          <p:spPr>
            <a:xfrm>
              <a:off x="3870160" y="3511560"/>
              <a:ext cx="809339" cy="144191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3" name="Picture 12"/>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056471" y="3767624"/>
              <a:ext cx="311313" cy="457200"/>
            </a:xfrm>
            <a:prstGeom prst="rect">
              <a:avLst/>
            </a:prstGeom>
          </p:spPr>
        </p:pic>
        <p:sp>
          <p:nvSpPr>
            <p:cNvPr id="105" name="TextBox 104"/>
            <p:cNvSpPr txBox="1"/>
            <p:nvPr/>
          </p:nvSpPr>
          <p:spPr>
            <a:xfrm>
              <a:off x="3765299" y="3523454"/>
              <a:ext cx="950458" cy="276999"/>
            </a:xfrm>
            <a:prstGeom prst="rect">
              <a:avLst/>
            </a:prstGeom>
            <a:noFill/>
          </p:spPr>
          <p:txBody>
            <a:bodyPr wrap="square" rtlCol="0">
              <a:spAutoFit/>
            </a:bodyPr>
            <a:lstStyle/>
            <a:p>
              <a:pPr algn="ctr"/>
              <a:r>
                <a:rPr lang="en-US" sz="600" b="1" dirty="0"/>
                <a:t>Condensed Matter &amp; Materials Theory</a:t>
              </a:r>
            </a:p>
          </p:txBody>
        </p:sp>
        <p:pic>
          <p:nvPicPr>
            <p:cNvPr id="106" name="Picture 105"/>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4076839" y="4359198"/>
              <a:ext cx="290945" cy="457200"/>
            </a:xfrm>
            <a:prstGeom prst="rect">
              <a:avLst/>
            </a:prstGeom>
          </p:spPr>
        </p:pic>
        <p:sp>
          <p:nvSpPr>
            <p:cNvPr id="108" name="TextBox 107"/>
            <p:cNvSpPr txBox="1"/>
            <p:nvPr/>
          </p:nvSpPr>
          <p:spPr>
            <a:xfrm>
              <a:off x="3951462" y="4205478"/>
              <a:ext cx="613232" cy="184666"/>
            </a:xfrm>
            <a:prstGeom prst="rect">
              <a:avLst/>
            </a:prstGeom>
            <a:noFill/>
          </p:spPr>
          <p:txBody>
            <a:bodyPr wrap="square" rtlCol="0">
              <a:spAutoFit/>
            </a:bodyPr>
            <a:lstStyle/>
            <a:p>
              <a:r>
                <a:rPr lang="en-US" sz="600" b="1" dirty="0"/>
                <a:t>Daryl Hess</a:t>
              </a:r>
            </a:p>
          </p:txBody>
        </p:sp>
        <p:sp>
          <p:nvSpPr>
            <p:cNvPr id="109" name="TextBox 108"/>
            <p:cNvSpPr txBox="1"/>
            <p:nvPr/>
          </p:nvSpPr>
          <p:spPr>
            <a:xfrm>
              <a:off x="3874687" y="4784914"/>
              <a:ext cx="773304" cy="184666"/>
            </a:xfrm>
            <a:prstGeom prst="rect">
              <a:avLst/>
            </a:prstGeom>
            <a:noFill/>
          </p:spPr>
          <p:txBody>
            <a:bodyPr wrap="square" rtlCol="0">
              <a:spAutoFit/>
            </a:bodyPr>
            <a:lstStyle/>
            <a:p>
              <a:r>
                <a:rPr lang="en-US" sz="600" b="1" dirty="0"/>
                <a:t>Alex Klironomos</a:t>
              </a:r>
            </a:p>
          </p:txBody>
        </p:sp>
        <p:sp>
          <p:nvSpPr>
            <p:cNvPr id="178" name="Oval Callout 177"/>
            <p:cNvSpPr/>
            <p:nvPr/>
          </p:nvSpPr>
          <p:spPr>
            <a:xfrm rot="20833551">
              <a:off x="4351985" y="4515010"/>
              <a:ext cx="563159" cy="257371"/>
            </a:xfrm>
            <a:prstGeom prst="wedgeEllipseCallout">
              <a:avLst>
                <a:gd name="adj1" fmla="val -57431"/>
                <a:gd name="adj2" fmla="val 51777"/>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600" b="1" dirty="0">
                  <a:solidFill>
                    <a:schemeClr val="tx1"/>
                  </a:solidFill>
                </a:rPr>
                <a:t>INFEWS</a:t>
              </a:r>
            </a:p>
          </p:txBody>
        </p:sp>
      </p:grpSp>
      <p:sp>
        <p:nvSpPr>
          <p:cNvPr id="25" name="TextBox 24"/>
          <p:cNvSpPr txBox="1"/>
          <p:nvPr/>
        </p:nvSpPr>
        <p:spPr>
          <a:xfrm>
            <a:off x="7487104" y="5125474"/>
            <a:ext cx="1604446" cy="1615827"/>
          </a:xfrm>
          <a:prstGeom prst="rect">
            <a:avLst/>
          </a:prstGeom>
          <a:solidFill>
            <a:schemeClr val="bg2"/>
          </a:solidFill>
        </p:spPr>
        <p:txBody>
          <a:bodyPr wrap="square" rtlCol="0">
            <a:spAutoFit/>
          </a:bodyPr>
          <a:lstStyle/>
          <a:p>
            <a:r>
              <a:rPr lang="en-US" sz="900" b="1" dirty="0"/>
              <a:t>               DMR Initiatives</a:t>
            </a:r>
          </a:p>
          <a:p>
            <a:r>
              <a:rPr lang="en-US" sz="600" dirty="0"/>
              <a:t>BSF         -  Binational Science Foundation</a:t>
            </a:r>
          </a:p>
          <a:p>
            <a:r>
              <a:rPr lang="en-US" sz="600" dirty="0"/>
              <a:t>I-Corps   - Innovation Corps</a:t>
            </a:r>
          </a:p>
          <a:p>
            <a:r>
              <a:rPr lang="en-US" sz="600" dirty="0"/>
              <a:t>INT          - International</a:t>
            </a:r>
          </a:p>
          <a:p>
            <a:r>
              <a:rPr lang="en-US" sz="600" dirty="0"/>
              <a:t>QL           - Quantum Leap</a:t>
            </a:r>
          </a:p>
          <a:p>
            <a:r>
              <a:rPr lang="en-US" sz="600" dirty="0"/>
              <a:t>MIP         - Materials Innovation Platforms</a:t>
            </a:r>
          </a:p>
          <a:p>
            <a:r>
              <a:rPr lang="en-US" sz="600" dirty="0"/>
              <a:t>MRI         - Major Research Instrumentation</a:t>
            </a:r>
          </a:p>
          <a:p>
            <a:r>
              <a:rPr lang="en-US" sz="600" dirty="0"/>
              <a:t>NANO     - Nanotechnology</a:t>
            </a:r>
          </a:p>
          <a:p>
            <a:r>
              <a:rPr lang="en-US" sz="600" dirty="0"/>
              <a:t>NIST        - National Institute of Standards            	&amp; Technology</a:t>
            </a:r>
          </a:p>
          <a:p>
            <a:r>
              <a:rPr lang="en-US" sz="600" dirty="0"/>
              <a:t>NSCI        - National Strategic Computing</a:t>
            </a:r>
          </a:p>
          <a:p>
            <a:r>
              <a:rPr lang="en-US" sz="600" dirty="0"/>
              <a:t>                   Initiative</a:t>
            </a:r>
          </a:p>
          <a:p>
            <a:r>
              <a:rPr lang="en-US" sz="600" dirty="0"/>
              <a:t>SNM        - Scalable Nanomanufacturing</a:t>
            </a:r>
          </a:p>
          <a:p>
            <a:r>
              <a:rPr lang="en-US" sz="600" dirty="0"/>
              <a:t>XC            - Cross-Cutting Activities</a:t>
            </a:r>
          </a:p>
        </p:txBody>
      </p:sp>
      <p:pic>
        <p:nvPicPr>
          <p:cNvPr id="172" name="Picture 171"/>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3134324" y="627032"/>
            <a:ext cx="439557" cy="525826"/>
          </a:xfrm>
          <a:prstGeom prst="rect">
            <a:avLst/>
          </a:prstGeom>
          <a:solidFill>
            <a:schemeClr val="bg1"/>
          </a:solidFill>
        </p:spPr>
      </p:pic>
      <p:pic>
        <p:nvPicPr>
          <p:cNvPr id="173" name="Picture 172"/>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3932950" y="648369"/>
            <a:ext cx="427468" cy="548640"/>
          </a:xfrm>
          <a:prstGeom prst="rect">
            <a:avLst/>
          </a:prstGeom>
          <a:solidFill>
            <a:schemeClr val="bg1"/>
          </a:solidFill>
          <a:ln w="25400">
            <a:noFill/>
          </a:ln>
        </p:spPr>
      </p:pic>
      <p:sp>
        <p:nvSpPr>
          <p:cNvPr id="189" name="TextBox 188"/>
          <p:cNvSpPr txBox="1"/>
          <p:nvPr/>
        </p:nvSpPr>
        <p:spPr>
          <a:xfrm>
            <a:off x="3740120" y="1151967"/>
            <a:ext cx="877424" cy="184666"/>
          </a:xfrm>
          <a:prstGeom prst="rect">
            <a:avLst/>
          </a:prstGeom>
          <a:noFill/>
        </p:spPr>
        <p:txBody>
          <a:bodyPr wrap="square" rtlCol="0">
            <a:spAutoFit/>
          </a:bodyPr>
          <a:lstStyle/>
          <a:p>
            <a:r>
              <a:rPr lang="en-US" sz="600" b="1" dirty="0"/>
              <a:t>Clark Cooper, ADDD</a:t>
            </a:r>
          </a:p>
        </p:txBody>
      </p:sp>
      <p:sp>
        <p:nvSpPr>
          <p:cNvPr id="190" name="TextBox 189"/>
          <p:cNvSpPr txBox="1"/>
          <p:nvPr/>
        </p:nvSpPr>
        <p:spPr>
          <a:xfrm>
            <a:off x="2944319" y="1140752"/>
            <a:ext cx="877424" cy="184666"/>
          </a:xfrm>
          <a:prstGeom prst="rect">
            <a:avLst/>
          </a:prstGeom>
          <a:noFill/>
        </p:spPr>
        <p:txBody>
          <a:bodyPr wrap="square" rtlCol="0">
            <a:spAutoFit/>
          </a:bodyPr>
          <a:lstStyle/>
          <a:p>
            <a:r>
              <a:rPr lang="en-US" sz="600" b="1" dirty="0"/>
              <a:t>Linda Sapochak, DD</a:t>
            </a:r>
          </a:p>
        </p:txBody>
      </p:sp>
      <p:pic>
        <p:nvPicPr>
          <p:cNvPr id="191" name="Picture 190"/>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5535486" y="646403"/>
            <a:ext cx="403936" cy="525826"/>
          </a:xfrm>
          <a:prstGeom prst="rect">
            <a:avLst/>
          </a:prstGeom>
          <a:solidFill>
            <a:schemeClr val="bg1"/>
          </a:solidFill>
        </p:spPr>
      </p:pic>
      <p:sp>
        <p:nvSpPr>
          <p:cNvPr id="192" name="TextBox 191"/>
          <p:cNvSpPr txBox="1"/>
          <p:nvPr/>
        </p:nvSpPr>
        <p:spPr>
          <a:xfrm>
            <a:off x="5464531" y="1127373"/>
            <a:ext cx="877424" cy="276999"/>
          </a:xfrm>
          <a:prstGeom prst="rect">
            <a:avLst/>
          </a:prstGeom>
          <a:noFill/>
        </p:spPr>
        <p:txBody>
          <a:bodyPr wrap="square" rtlCol="0">
            <a:spAutoFit/>
          </a:bodyPr>
          <a:lstStyle/>
          <a:p>
            <a:r>
              <a:rPr lang="en-US" sz="600" b="1" dirty="0" err="1"/>
              <a:t>Neila</a:t>
            </a:r>
            <a:r>
              <a:rPr lang="en-US" sz="600" b="1" dirty="0"/>
              <a:t> Odom-Jefferson, OS</a:t>
            </a:r>
          </a:p>
        </p:txBody>
      </p:sp>
      <p:grpSp>
        <p:nvGrpSpPr>
          <p:cNvPr id="81" name="Group 80">
            <a:extLst>
              <a:ext uri="{FF2B5EF4-FFF2-40B4-BE49-F238E27FC236}">
                <a16:creationId xmlns:a16="http://schemas.microsoft.com/office/drawing/2014/main" id="{8DB47CBD-1CE3-4A98-9B22-35D14EE4CFE9}"/>
              </a:ext>
            </a:extLst>
          </p:cNvPr>
          <p:cNvGrpSpPr/>
          <p:nvPr/>
        </p:nvGrpSpPr>
        <p:grpSpPr>
          <a:xfrm>
            <a:off x="4968869" y="4497329"/>
            <a:ext cx="958006" cy="1786489"/>
            <a:chOff x="4772785" y="4489283"/>
            <a:chExt cx="958006" cy="1786489"/>
          </a:xfrm>
        </p:grpSpPr>
        <p:pic>
          <p:nvPicPr>
            <p:cNvPr id="115" name="Picture 114"/>
            <p:cNvPicPr>
              <a:picLocks noChangeAspect="1"/>
            </p:cNvPicPr>
            <p:nvPr/>
          </p:nvPicPr>
          <p:blipFill>
            <a:blip r:embed="rId25"/>
            <a:stretch>
              <a:fillRect/>
            </a:stretch>
          </p:blipFill>
          <p:spPr>
            <a:xfrm>
              <a:off x="4772785" y="4489283"/>
              <a:ext cx="920576" cy="1786489"/>
            </a:xfrm>
            <a:prstGeom prst="rect">
              <a:avLst/>
            </a:prstGeom>
          </p:spPr>
        </p:pic>
        <p:pic>
          <p:nvPicPr>
            <p:cNvPr id="116" name="Picture 115"/>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5040972" y="4866478"/>
              <a:ext cx="321216" cy="518205"/>
            </a:xfrm>
            <a:prstGeom prst="rect">
              <a:avLst/>
            </a:prstGeom>
            <a:ln w="25400">
              <a:noFill/>
            </a:ln>
          </p:spPr>
        </p:pic>
        <p:sp>
          <p:nvSpPr>
            <p:cNvPr id="117" name="TextBox 116"/>
            <p:cNvSpPr txBox="1"/>
            <p:nvPr/>
          </p:nvSpPr>
          <p:spPr>
            <a:xfrm>
              <a:off x="4795661" y="4496143"/>
              <a:ext cx="935130" cy="307777"/>
            </a:xfrm>
            <a:prstGeom prst="rect">
              <a:avLst/>
            </a:prstGeom>
            <a:noFill/>
          </p:spPr>
          <p:txBody>
            <a:bodyPr wrap="square" rtlCol="0">
              <a:spAutoFit/>
            </a:bodyPr>
            <a:lstStyle/>
            <a:p>
              <a:pPr algn="ctr"/>
              <a:r>
                <a:rPr lang="en-US" sz="700" b="1" dirty="0"/>
                <a:t>Solid-State &amp; Materials Chemistry</a:t>
              </a:r>
            </a:p>
          </p:txBody>
        </p:sp>
        <p:sp>
          <p:nvSpPr>
            <p:cNvPr id="141" name="TextBox 140"/>
            <p:cNvSpPr txBox="1"/>
            <p:nvPr/>
          </p:nvSpPr>
          <p:spPr>
            <a:xfrm>
              <a:off x="4893243" y="5366650"/>
              <a:ext cx="745255" cy="184666"/>
            </a:xfrm>
            <a:prstGeom prst="rect">
              <a:avLst/>
            </a:prstGeom>
            <a:noFill/>
          </p:spPr>
          <p:txBody>
            <a:bodyPr wrap="square" rtlCol="0">
              <a:spAutoFit/>
            </a:bodyPr>
            <a:lstStyle/>
            <a:p>
              <a:r>
                <a:rPr lang="en-US" sz="600" b="1" dirty="0"/>
                <a:t>Birgit Schwenzer</a:t>
              </a:r>
            </a:p>
          </p:txBody>
        </p:sp>
      </p:grpSp>
      <p:grpSp>
        <p:nvGrpSpPr>
          <p:cNvPr id="83" name="Group 82">
            <a:extLst>
              <a:ext uri="{FF2B5EF4-FFF2-40B4-BE49-F238E27FC236}">
                <a16:creationId xmlns:a16="http://schemas.microsoft.com/office/drawing/2014/main" id="{ECB3C668-AA67-4119-8437-D3C5D8A44050}"/>
              </a:ext>
            </a:extLst>
          </p:cNvPr>
          <p:cNvGrpSpPr/>
          <p:nvPr/>
        </p:nvGrpSpPr>
        <p:grpSpPr>
          <a:xfrm>
            <a:off x="1962807" y="4531099"/>
            <a:ext cx="895649" cy="894201"/>
            <a:chOff x="1766723" y="4523053"/>
            <a:chExt cx="895649" cy="894201"/>
          </a:xfrm>
        </p:grpSpPr>
        <p:sp>
          <p:nvSpPr>
            <p:cNvPr id="159" name="Rectangle 158"/>
            <p:cNvSpPr/>
            <p:nvPr/>
          </p:nvSpPr>
          <p:spPr>
            <a:xfrm>
              <a:off x="1788223" y="4562863"/>
              <a:ext cx="834594" cy="85439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0" name="TextBox 159"/>
            <p:cNvSpPr txBox="1"/>
            <p:nvPr/>
          </p:nvSpPr>
          <p:spPr>
            <a:xfrm>
              <a:off x="1766723" y="4523053"/>
              <a:ext cx="895649" cy="200055"/>
            </a:xfrm>
            <a:prstGeom prst="rect">
              <a:avLst/>
            </a:prstGeom>
            <a:noFill/>
          </p:spPr>
          <p:txBody>
            <a:bodyPr wrap="square" rtlCol="0">
              <a:spAutoFit/>
            </a:bodyPr>
            <a:lstStyle/>
            <a:p>
              <a:pPr algn="ctr"/>
              <a:r>
                <a:rPr lang="en-US" sz="700" b="1" dirty="0"/>
                <a:t>PREM</a:t>
              </a:r>
            </a:p>
          </p:txBody>
        </p:sp>
        <p:pic>
          <p:nvPicPr>
            <p:cNvPr id="14" name="Picture 13"/>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2025278" y="4725600"/>
              <a:ext cx="314588" cy="415993"/>
            </a:xfrm>
            <a:prstGeom prst="rect">
              <a:avLst/>
            </a:prstGeom>
          </p:spPr>
        </p:pic>
        <p:sp>
          <p:nvSpPr>
            <p:cNvPr id="166" name="TextBox 165"/>
            <p:cNvSpPr txBox="1"/>
            <p:nvPr/>
          </p:nvSpPr>
          <p:spPr>
            <a:xfrm>
              <a:off x="1823010" y="5143941"/>
              <a:ext cx="806428" cy="184666"/>
            </a:xfrm>
            <a:prstGeom prst="rect">
              <a:avLst/>
            </a:prstGeom>
            <a:noFill/>
          </p:spPr>
          <p:txBody>
            <a:bodyPr wrap="square" rtlCol="0">
              <a:spAutoFit/>
            </a:bodyPr>
            <a:lstStyle/>
            <a:p>
              <a:r>
                <a:rPr lang="en-US" sz="600" b="1" dirty="0" err="1"/>
                <a:t>Debasis</a:t>
              </a:r>
              <a:r>
                <a:rPr lang="en-US" sz="600" b="1" dirty="0"/>
                <a:t> Majumdar</a:t>
              </a:r>
            </a:p>
          </p:txBody>
        </p:sp>
      </p:grpSp>
      <p:pic>
        <p:nvPicPr>
          <p:cNvPr id="18" name="Picture 17"/>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6149825" y="1690131"/>
            <a:ext cx="367394" cy="548640"/>
          </a:xfrm>
          <a:prstGeom prst="rect">
            <a:avLst/>
          </a:prstGeom>
          <a:noFill/>
          <a:ln w="25400">
            <a:solidFill>
              <a:schemeClr val="accent4"/>
            </a:solidFill>
          </a:ln>
        </p:spPr>
      </p:pic>
      <p:pic>
        <p:nvPicPr>
          <p:cNvPr id="31" name="Picture 30"/>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7818578" y="1717055"/>
            <a:ext cx="393363" cy="548640"/>
          </a:xfrm>
          <a:prstGeom prst="rect">
            <a:avLst/>
          </a:prstGeom>
          <a:noFill/>
          <a:ln w="25400">
            <a:solidFill>
              <a:schemeClr val="accent4"/>
            </a:solidFill>
          </a:ln>
        </p:spPr>
      </p:pic>
      <p:grpSp>
        <p:nvGrpSpPr>
          <p:cNvPr id="85" name="Group 84">
            <a:extLst>
              <a:ext uri="{FF2B5EF4-FFF2-40B4-BE49-F238E27FC236}">
                <a16:creationId xmlns:a16="http://schemas.microsoft.com/office/drawing/2014/main" id="{AA53B038-E918-4CEC-B3E4-22B74F8BE3B7}"/>
              </a:ext>
            </a:extLst>
          </p:cNvPr>
          <p:cNvGrpSpPr/>
          <p:nvPr/>
        </p:nvGrpSpPr>
        <p:grpSpPr>
          <a:xfrm>
            <a:off x="1010786" y="3517322"/>
            <a:ext cx="1069152" cy="1556048"/>
            <a:chOff x="814702" y="3509276"/>
            <a:chExt cx="1069152" cy="1556048"/>
          </a:xfrm>
        </p:grpSpPr>
        <p:sp>
          <p:nvSpPr>
            <p:cNvPr id="69" name="Rectangle 68"/>
            <p:cNvSpPr/>
            <p:nvPr/>
          </p:nvSpPr>
          <p:spPr>
            <a:xfrm>
              <a:off x="866694" y="3535304"/>
              <a:ext cx="774992" cy="153002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19" name="Picture 18"/>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1092901" y="3833228"/>
              <a:ext cx="324997" cy="457200"/>
            </a:xfrm>
            <a:prstGeom prst="rect">
              <a:avLst/>
            </a:prstGeom>
          </p:spPr>
        </p:pic>
        <p:sp>
          <p:nvSpPr>
            <p:cNvPr id="58" name="TextBox 57"/>
            <p:cNvSpPr txBox="1"/>
            <p:nvPr/>
          </p:nvSpPr>
          <p:spPr>
            <a:xfrm>
              <a:off x="814702" y="3509276"/>
              <a:ext cx="890011" cy="369332"/>
            </a:xfrm>
            <a:prstGeom prst="rect">
              <a:avLst/>
            </a:prstGeom>
            <a:noFill/>
          </p:spPr>
          <p:txBody>
            <a:bodyPr wrap="square" rtlCol="0">
              <a:spAutoFit/>
            </a:bodyPr>
            <a:lstStyle/>
            <a:p>
              <a:pPr algn="ctr"/>
              <a:r>
                <a:rPr lang="en-US" sz="600" b="1" dirty="0"/>
                <a:t>Designing Materials to Revolutionize and Eng. Our Future</a:t>
              </a:r>
            </a:p>
          </p:txBody>
        </p:sp>
        <p:sp>
          <p:nvSpPr>
            <p:cNvPr id="65" name="TextBox 64"/>
            <p:cNvSpPr txBox="1"/>
            <p:nvPr/>
          </p:nvSpPr>
          <p:spPr>
            <a:xfrm>
              <a:off x="955552" y="4255710"/>
              <a:ext cx="677762" cy="184666"/>
            </a:xfrm>
            <a:prstGeom prst="rect">
              <a:avLst/>
            </a:prstGeom>
            <a:noFill/>
          </p:spPr>
          <p:txBody>
            <a:bodyPr wrap="square" rtlCol="0">
              <a:spAutoFit/>
            </a:bodyPr>
            <a:lstStyle/>
            <a:p>
              <a:r>
                <a:rPr lang="en-US" sz="600" b="1" dirty="0"/>
                <a:t>John Schlueter</a:t>
              </a:r>
            </a:p>
          </p:txBody>
        </p:sp>
        <p:sp>
          <p:nvSpPr>
            <p:cNvPr id="187" name="Oval Callout 186"/>
            <p:cNvSpPr/>
            <p:nvPr/>
          </p:nvSpPr>
          <p:spPr>
            <a:xfrm>
              <a:off x="1404579" y="3991766"/>
              <a:ext cx="479275" cy="259723"/>
            </a:xfrm>
            <a:prstGeom prst="wedgeEllipseCallout">
              <a:avLst>
                <a:gd name="adj1" fmla="val -49823"/>
                <a:gd name="adj2" fmla="val 59202"/>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b="1" dirty="0">
                  <a:solidFill>
                    <a:schemeClr val="tx1"/>
                  </a:solidFill>
                </a:rPr>
                <a:t>I-Corps</a:t>
              </a:r>
            </a:p>
          </p:txBody>
        </p:sp>
        <p:pic>
          <p:nvPicPr>
            <p:cNvPr id="197" name="Picture 196"/>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1081454" y="4458645"/>
              <a:ext cx="314588" cy="457200"/>
            </a:xfrm>
            <a:prstGeom prst="rect">
              <a:avLst/>
            </a:prstGeom>
          </p:spPr>
        </p:pic>
        <p:sp>
          <p:nvSpPr>
            <p:cNvPr id="198" name="TextBox 197"/>
            <p:cNvSpPr txBox="1"/>
            <p:nvPr/>
          </p:nvSpPr>
          <p:spPr>
            <a:xfrm>
              <a:off x="972096" y="4868687"/>
              <a:ext cx="806428" cy="184666"/>
            </a:xfrm>
            <a:prstGeom prst="rect">
              <a:avLst/>
            </a:prstGeom>
            <a:noFill/>
          </p:spPr>
          <p:txBody>
            <a:bodyPr wrap="square" rtlCol="0">
              <a:spAutoFit/>
            </a:bodyPr>
            <a:lstStyle/>
            <a:p>
              <a:r>
                <a:rPr lang="en-US" sz="600" b="1" dirty="0"/>
                <a:t>Eva Campo</a:t>
              </a:r>
            </a:p>
          </p:txBody>
        </p:sp>
      </p:grpSp>
      <p:grpSp>
        <p:nvGrpSpPr>
          <p:cNvPr id="50" name="Group 49">
            <a:extLst>
              <a:ext uri="{FF2B5EF4-FFF2-40B4-BE49-F238E27FC236}">
                <a16:creationId xmlns:a16="http://schemas.microsoft.com/office/drawing/2014/main" id="{F50772FD-158C-44EE-A84D-87D8992FC608}"/>
              </a:ext>
            </a:extLst>
          </p:cNvPr>
          <p:cNvGrpSpPr/>
          <p:nvPr/>
        </p:nvGrpSpPr>
        <p:grpSpPr>
          <a:xfrm>
            <a:off x="4017640" y="3498914"/>
            <a:ext cx="1057342" cy="1574456"/>
            <a:chOff x="3821556" y="3490868"/>
            <a:chExt cx="1057342" cy="1574456"/>
          </a:xfrm>
        </p:grpSpPr>
        <p:sp>
          <p:nvSpPr>
            <p:cNvPr id="133" name="Rectangle 132"/>
            <p:cNvSpPr/>
            <p:nvPr/>
          </p:nvSpPr>
          <p:spPr>
            <a:xfrm>
              <a:off x="3869958" y="3535304"/>
              <a:ext cx="758027" cy="15300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4068015" y="3725444"/>
              <a:ext cx="325676" cy="457200"/>
            </a:xfrm>
            <a:prstGeom prst="rect">
              <a:avLst/>
            </a:prstGeom>
          </p:spPr>
        </p:pic>
        <p:sp>
          <p:nvSpPr>
            <p:cNvPr id="130" name="TextBox 129"/>
            <p:cNvSpPr txBox="1"/>
            <p:nvPr/>
          </p:nvSpPr>
          <p:spPr>
            <a:xfrm>
              <a:off x="3873562" y="3490868"/>
              <a:ext cx="758027" cy="276999"/>
            </a:xfrm>
            <a:prstGeom prst="rect">
              <a:avLst/>
            </a:prstGeom>
            <a:noFill/>
          </p:spPr>
          <p:txBody>
            <a:bodyPr wrap="square" rtlCol="0">
              <a:spAutoFit/>
            </a:bodyPr>
            <a:lstStyle/>
            <a:p>
              <a:pPr algn="ctr"/>
              <a:r>
                <a:rPr lang="en-US" sz="600" b="1" dirty="0"/>
                <a:t>Condensed Matter Physics</a:t>
              </a:r>
            </a:p>
          </p:txBody>
        </p:sp>
        <p:sp>
          <p:nvSpPr>
            <p:cNvPr id="131" name="TextBox 130"/>
            <p:cNvSpPr txBox="1"/>
            <p:nvPr/>
          </p:nvSpPr>
          <p:spPr>
            <a:xfrm>
              <a:off x="3821556" y="4125934"/>
              <a:ext cx="934538" cy="184666"/>
            </a:xfrm>
            <a:prstGeom prst="rect">
              <a:avLst/>
            </a:prstGeom>
            <a:noFill/>
          </p:spPr>
          <p:txBody>
            <a:bodyPr wrap="square" rtlCol="0">
              <a:spAutoFit/>
            </a:bodyPr>
            <a:lstStyle/>
            <a:p>
              <a:r>
                <a:rPr lang="en-US" sz="600" b="1" dirty="0"/>
                <a:t>Tomasz Durakiewicz</a:t>
              </a:r>
            </a:p>
          </p:txBody>
        </p:sp>
        <p:sp>
          <p:nvSpPr>
            <p:cNvPr id="132" name="TextBox 131"/>
            <p:cNvSpPr txBox="1"/>
            <p:nvPr/>
          </p:nvSpPr>
          <p:spPr>
            <a:xfrm>
              <a:off x="3979748" y="4720006"/>
              <a:ext cx="648237" cy="276999"/>
            </a:xfrm>
            <a:prstGeom prst="rect">
              <a:avLst/>
            </a:prstGeom>
            <a:noFill/>
          </p:spPr>
          <p:txBody>
            <a:bodyPr wrap="square" rtlCol="0">
              <a:spAutoFit/>
            </a:bodyPr>
            <a:lstStyle/>
            <a:p>
              <a:r>
                <a:rPr lang="en-US" sz="600" b="1" dirty="0" err="1"/>
                <a:t>Germano</a:t>
              </a:r>
              <a:r>
                <a:rPr lang="en-US" sz="600" b="1" dirty="0"/>
                <a:t> </a:t>
              </a:r>
              <a:r>
                <a:rPr lang="en-US" sz="600" b="1" dirty="0" err="1"/>
                <a:t>Iannacchione</a:t>
              </a:r>
              <a:endParaRPr lang="en-US" sz="600" b="1" dirty="0"/>
            </a:p>
          </p:txBody>
        </p:sp>
        <p:sp>
          <p:nvSpPr>
            <p:cNvPr id="153" name="Oval Callout 152"/>
            <p:cNvSpPr/>
            <p:nvPr/>
          </p:nvSpPr>
          <p:spPr>
            <a:xfrm rot="20093190">
              <a:off x="4419755" y="3820985"/>
              <a:ext cx="459143" cy="257371"/>
            </a:xfrm>
            <a:prstGeom prst="wedgeEllipseCallout">
              <a:avLst>
                <a:gd name="adj1" fmla="val -57431"/>
                <a:gd name="adj2" fmla="val 51777"/>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00" b="1" dirty="0">
                  <a:solidFill>
                    <a:schemeClr val="tx1"/>
                  </a:solidFill>
                </a:rPr>
                <a:t>NSCI</a:t>
              </a:r>
            </a:p>
            <a:p>
              <a:pPr algn="ctr"/>
              <a:r>
                <a:rPr lang="en-US" sz="600" b="1" dirty="0">
                  <a:solidFill>
                    <a:schemeClr val="tx1"/>
                  </a:solidFill>
                </a:rPr>
                <a:t>QL</a:t>
              </a:r>
            </a:p>
            <a:p>
              <a:pPr algn="ctr"/>
              <a:r>
                <a:rPr lang="en-US" sz="600" b="1" dirty="0">
                  <a:solidFill>
                    <a:srgbClr val="FF0000"/>
                  </a:solidFill>
                </a:rPr>
                <a:t>XC</a:t>
              </a:r>
            </a:p>
          </p:txBody>
        </p:sp>
        <p:pic>
          <p:nvPicPr>
            <p:cNvPr id="48" name="Picture 47"/>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4024421" y="4295676"/>
              <a:ext cx="375879" cy="457200"/>
            </a:xfrm>
            <a:prstGeom prst="rect">
              <a:avLst/>
            </a:prstGeom>
            <a:ln w="25400">
              <a:noFill/>
            </a:ln>
          </p:spPr>
        </p:pic>
      </p:grpSp>
      <p:pic>
        <p:nvPicPr>
          <p:cNvPr id="55" name="Picture 54"/>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4252555" y="1669026"/>
            <a:ext cx="393273" cy="548640"/>
          </a:xfrm>
          <a:prstGeom prst="rect">
            <a:avLst/>
          </a:prstGeom>
          <a:noFill/>
          <a:ln w="25400">
            <a:solidFill>
              <a:schemeClr val="accent4"/>
            </a:solidFill>
          </a:ln>
        </p:spPr>
      </p:pic>
      <p:grpSp>
        <p:nvGrpSpPr>
          <p:cNvPr id="35" name="Group 34">
            <a:extLst>
              <a:ext uri="{FF2B5EF4-FFF2-40B4-BE49-F238E27FC236}">
                <a16:creationId xmlns:a16="http://schemas.microsoft.com/office/drawing/2014/main" id="{B4663EF1-0D9A-41A0-884B-2F458B3F7C10}"/>
              </a:ext>
            </a:extLst>
          </p:cNvPr>
          <p:cNvGrpSpPr/>
          <p:nvPr/>
        </p:nvGrpSpPr>
        <p:grpSpPr>
          <a:xfrm>
            <a:off x="7656628" y="3481339"/>
            <a:ext cx="852774" cy="1062590"/>
            <a:chOff x="7460544" y="3473293"/>
            <a:chExt cx="852774" cy="1062590"/>
          </a:xfrm>
        </p:grpSpPr>
        <p:sp>
          <p:nvSpPr>
            <p:cNvPr id="129" name="Rectangle 128"/>
            <p:cNvSpPr/>
            <p:nvPr/>
          </p:nvSpPr>
          <p:spPr>
            <a:xfrm>
              <a:off x="7460544" y="3487810"/>
              <a:ext cx="767950" cy="104807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p:cNvSpPr txBox="1"/>
            <p:nvPr/>
          </p:nvSpPr>
          <p:spPr>
            <a:xfrm>
              <a:off x="7495466" y="3473293"/>
              <a:ext cx="817852" cy="415498"/>
            </a:xfrm>
            <a:prstGeom prst="rect">
              <a:avLst/>
            </a:prstGeom>
            <a:noFill/>
          </p:spPr>
          <p:txBody>
            <a:bodyPr wrap="square" rtlCol="0">
              <a:spAutoFit/>
            </a:bodyPr>
            <a:lstStyle/>
            <a:p>
              <a:r>
                <a:rPr lang="en-US" sz="700" b="1" dirty="0"/>
                <a:t>Metals &amp; Metallic Nanostructures</a:t>
              </a:r>
            </a:p>
          </p:txBody>
        </p:sp>
        <p:pic>
          <p:nvPicPr>
            <p:cNvPr id="199" name="Picture 7"/>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7663628" y="3865624"/>
              <a:ext cx="335973" cy="457200"/>
            </a:xfrm>
            <a:prstGeom prst="rect">
              <a:avLst/>
            </a:prstGeom>
            <a:noFill/>
            <a:ln w="25400">
              <a:noFill/>
              <a:miter lim="800000"/>
              <a:headEnd/>
              <a:tailEnd/>
            </a:ln>
            <a:extLst>
              <a:ext uri="{909E8E84-426E-40DD-AFC4-6F175D3DCCD1}">
                <a14:hiddenFill xmlns:a14="http://schemas.microsoft.com/office/drawing/2010/main">
                  <a:solidFill>
                    <a:schemeClr val="accent1"/>
                  </a:solidFill>
                </a14:hiddenFill>
              </a:ext>
            </a:extLst>
          </p:spPr>
        </p:pic>
        <p:sp>
          <p:nvSpPr>
            <p:cNvPr id="202" name="TextBox 201"/>
            <p:cNvSpPr txBox="1"/>
            <p:nvPr/>
          </p:nvSpPr>
          <p:spPr>
            <a:xfrm>
              <a:off x="7564546" y="4293021"/>
              <a:ext cx="618457" cy="184666"/>
            </a:xfrm>
            <a:prstGeom prst="rect">
              <a:avLst/>
            </a:prstGeom>
            <a:noFill/>
          </p:spPr>
          <p:txBody>
            <a:bodyPr wrap="square" rtlCol="0">
              <a:spAutoFit/>
            </a:bodyPr>
            <a:lstStyle/>
            <a:p>
              <a:r>
                <a:rPr lang="en-US" sz="600" b="1" dirty="0"/>
                <a:t>Gary Shiflet</a:t>
              </a:r>
            </a:p>
          </p:txBody>
        </p:sp>
      </p:grpSp>
      <p:grpSp>
        <p:nvGrpSpPr>
          <p:cNvPr id="79" name="Group 78">
            <a:extLst>
              <a:ext uri="{FF2B5EF4-FFF2-40B4-BE49-F238E27FC236}">
                <a16:creationId xmlns:a16="http://schemas.microsoft.com/office/drawing/2014/main" id="{0C789513-2042-4B75-B5F3-5AABBBA6C7E5}"/>
              </a:ext>
            </a:extLst>
          </p:cNvPr>
          <p:cNvGrpSpPr/>
          <p:nvPr/>
        </p:nvGrpSpPr>
        <p:grpSpPr>
          <a:xfrm>
            <a:off x="5935849" y="3492134"/>
            <a:ext cx="838269" cy="911379"/>
            <a:chOff x="5739765" y="3484088"/>
            <a:chExt cx="838269" cy="911379"/>
          </a:xfrm>
        </p:grpSpPr>
        <p:sp>
          <p:nvSpPr>
            <p:cNvPr id="121" name="TextBox 120"/>
            <p:cNvSpPr txBox="1"/>
            <p:nvPr/>
          </p:nvSpPr>
          <p:spPr>
            <a:xfrm>
              <a:off x="5824217" y="3484088"/>
              <a:ext cx="735155" cy="200055"/>
            </a:xfrm>
            <a:prstGeom prst="rect">
              <a:avLst/>
            </a:prstGeom>
            <a:noFill/>
          </p:spPr>
          <p:txBody>
            <a:bodyPr wrap="square" rtlCol="0">
              <a:spAutoFit/>
            </a:bodyPr>
            <a:lstStyle/>
            <a:p>
              <a:r>
                <a:rPr lang="en-US" sz="700" b="1" dirty="0"/>
                <a:t>Biomaterials</a:t>
              </a:r>
            </a:p>
          </p:txBody>
        </p:sp>
        <p:sp>
          <p:nvSpPr>
            <p:cNvPr id="203" name="TextBox 202"/>
            <p:cNvSpPr txBox="1"/>
            <p:nvPr/>
          </p:nvSpPr>
          <p:spPr>
            <a:xfrm>
              <a:off x="5739765" y="4210801"/>
              <a:ext cx="838269" cy="184666"/>
            </a:xfrm>
            <a:prstGeom prst="rect">
              <a:avLst/>
            </a:prstGeom>
            <a:noFill/>
          </p:spPr>
          <p:txBody>
            <a:bodyPr wrap="square" rtlCol="0">
              <a:spAutoFit/>
            </a:bodyPr>
            <a:lstStyle/>
            <a:p>
              <a:r>
                <a:rPr lang="en-US" sz="600" b="1" dirty="0"/>
                <a:t>Mohan Srinivasarao</a:t>
              </a:r>
            </a:p>
          </p:txBody>
        </p:sp>
        <p:pic>
          <p:nvPicPr>
            <p:cNvPr id="204" name="Picture 203"/>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5928001" y="3793513"/>
              <a:ext cx="394978" cy="457200"/>
            </a:xfrm>
            <a:prstGeom prst="rect">
              <a:avLst/>
            </a:prstGeom>
          </p:spPr>
        </p:pic>
      </p:grpSp>
      <p:grpSp>
        <p:nvGrpSpPr>
          <p:cNvPr id="77" name="Group 76">
            <a:extLst>
              <a:ext uri="{FF2B5EF4-FFF2-40B4-BE49-F238E27FC236}">
                <a16:creationId xmlns:a16="http://schemas.microsoft.com/office/drawing/2014/main" id="{09518CA8-2EF5-4332-9CF6-50700D0DBB95}"/>
              </a:ext>
            </a:extLst>
          </p:cNvPr>
          <p:cNvGrpSpPr/>
          <p:nvPr/>
        </p:nvGrpSpPr>
        <p:grpSpPr>
          <a:xfrm>
            <a:off x="1046421" y="5099506"/>
            <a:ext cx="781069" cy="1052361"/>
            <a:chOff x="799583" y="5265722"/>
            <a:chExt cx="781069" cy="1382649"/>
          </a:xfrm>
        </p:grpSpPr>
        <p:sp>
          <p:nvSpPr>
            <p:cNvPr id="161" name="Rectangle 160"/>
            <p:cNvSpPr/>
            <p:nvPr/>
          </p:nvSpPr>
          <p:spPr>
            <a:xfrm>
              <a:off x="861790" y="5294402"/>
              <a:ext cx="715698" cy="135396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Box 161"/>
            <p:cNvSpPr txBox="1"/>
            <p:nvPr/>
          </p:nvSpPr>
          <p:spPr>
            <a:xfrm>
              <a:off x="799583" y="5265722"/>
              <a:ext cx="781069" cy="200055"/>
            </a:xfrm>
            <a:prstGeom prst="rect">
              <a:avLst/>
            </a:prstGeom>
            <a:noFill/>
          </p:spPr>
          <p:txBody>
            <a:bodyPr wrap="square" rtlCol="0">
              <a:spAutoFit/>
            </a:bodyPr>
            <a:lstStyle/>
            <a:p>
              <a:pPr algn="ctr"/>
              <a:r>
                <a:rPr lang="en-US" sz="700" b="1" dirty="0"/>
                <a:t>REU Sites </a:t>
              </a:r>
            </a:p>
          </p:txBody>
        </p:sp>
      </p:grpSp>
      <p:pic>
        <p:nvPicPr>
          <p:cNvPr id="120" name="Picture 119">
            <a:extLst>
              <a:ext uri="{FF2B5EF4-FFF2-40B4-BE49-F238E27FC236}">
                <a16:creationId xmlns:a16="http://schemas.microsoft.com/office/drawing/2014/main" id="{E6DA3F47-7486-4575-901A-51069F5D8457}"/>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1192410" y="1682045"/>
            <a:ext cx="474748" cy="548640"/>
          </a:xfrm>
          <a:prstGeom prst="rect">
            <a:avLst/>
          </a:prstGeom>
          <a:noFill/>
          <a:ln w="25400">
            <a:solidFill>
              <a:schemeClr val="accent4"/>
            </a:solidFill>
          </a:ln>
        </p:spPr>
      </p:pic>
      <p:sp>
        <p:nvSpPr>
          <p:cNvPr id="194" name="TextBox 193">
            <a:extLst>
              <a:ext uri="{FF2B5EF4-FFF2-40B4-BE49-F238E27FC236}">
                <a16:creationId xmlns:a16="http://schemas.microsoft.com/office/drawing/2014/main" id="{CE74FC23-2247-4ED0-896E-C0A5BDDDD376}"/>
              </a:ext>
            </a:extLst>
          </p:cNvPr>
          <p:cNvSpPr txBox="1"/>
          <p:nvPr/>
        </p:nvSpPr>
        <p:spPr>
          <a:xfrm>
            <a:off x="999502" y="2212776"/>
            <a:ext cx="909684" cy="184666"/>
          </a:xfrm>
          <a:prstGeom prst="rect">
            <a:avLst/>
          </a:prstGeom>
          <a:noFill/>
        </p:spPr>
        <p:txBody>
          <a:bodyPr wrap="square" rtlCol="0">
            <a:spAutoFit/>
          </a:bodyPr>
          <a:lstStyle/>
          <a:p>
            <a:pPr algn="ctr"/>
            <a:r>
              <a:rPr lang="en-US" sz="600" b="1" dirty="0"/>
              <a:t>Recruiting</a:t>
            </a:r>
          </a:p>
        </p:txBody>
      </p:sp>
      <p:sp>
        <p:nvSpPr>
          <p:cNvPr id="9" name="TextBox 8">
            <a:extLst>
              <a:ext uri="{FF2B5EF4-FFF2-40B4-BE49-F238E27FC236}">
                <a16:creationId xmlns:a16="http://schemas.microsoft.com/office/drawing/2014/main" id="{B59E6B51-6B55-402D-8ADB-7EC777E91A6F}"/>
              </a:ext>
            </a:extLst>
          </p:cNvPr>
          <p:cNvSpPr txBox="1"/>
          <p:nvPr/>
        </p:nvSpPr>
        <p:spPr>
          <a:xfrm>
            <a:off x="2137180" y="1690132"/>
            <a:ext cx="415839" cy="504618"/>
          </a:xfrm>
          <a:prstGeom prst="rect">
            <a:avLst/>
          </a:prstGeom>
          <a:noFill/>
          <a:ln w="25400">
            <a:solidFill>
              <a:schemeClr val="accent4"/>
            </a:solidFill>
          </a:ln>
        </p:spPr>
        <p:txBody>
          <a:bodyPr wrap="square" rtlCol="0">
            <a:spAutoFit/>
          </a:bodyPr>
          <a:lstStyle/>
          <a:p>
            <a:endParaRPr lang="en-US" dirty="0"/>
          </a:p>
        </p:txBody>
      </p:sp>
      <p:sp>
        <p:nvSpPr>
          <p:cNvPr id="29" name="Rectangle 28">
            <a:extLst>
              <a:ext uri="{FF2B5EF4-FFF2-40B4-BE49-F238E27FC236}">
                <a16:creationId xmlns:a16="http://schemas.microsoft.com/office/drawing/2014/main" id="{6FB598E1-E2BC-4DF8-8A6D-1067C1A0A8C2}"/>
              </a:ext>
            </a:extLst>
          </p:cNvPr>
          <p:cNvSpPr/>
          <p:nvPr/>
        </p:nvSpPr>
        <p:spPr>
          <a:xfrm>
            <a:off x="8424578" y="1434100"/>
            <a:ext cx="649753" cy="350528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a16="http://schemas.microsoft.com/office/drawing/2014/main" id="{C4929D86-8226-4F68-B34C-DA0A12866F33}"/>
              </a:ext>
            </a:extLst>
          </p:cNvPr>
          <p:cNvSpPr txBox="1"/>
          <p:nvPr/>
        </p:nvSpPr>
        <p:spPr>
          <a:xfrm>
            <a:off x="8454526" y="2530570"/>
            <a:ext cx="686822" cy="184666"/>
          </a:xfrm>
          <a:prstGeom prst="rect">
            <a:avLst/>
          </a:prstGeom>
          <a:noFill/>
        </p:spPr>
        <p:txBody>
          <a:bodyPr wrap="square" rtlCol="0">
            <a:spAutoFit/>
          </a:bodyPr>
          <a:lstStyle/>
          <a:p>
            <a:r>
              <a:rPr lang="en-US" sz="600" b="1" dirty="0"/>
              <a:t>Krystle Wilson</a:t>
            </a:r>
          </a:p>
        </p:txBody>
      </p:sp>
      <p:sp>
        <p:nvSpPr>
          <p:cNvPr id="179" name="TextBox 178">
            <a:extLst>
              <a:ext uri="{FF2B5EF4-FFF2-40B4-BE49-F238E27FC236}">
                <a16:creationId xmlns:a16="http://schemas.microsoft.com/office/drawing/2014/main" id="{1BA66B85-DB63-41FA-BBB9-46D72B31A805}"/>
              </a:ext>
            </a:extLst>
          </p:cNvPr>
          <p:cNvSpPr txBox="1"/>
          <p:nvPr/>
        </p:nvSpPr>
        <p:spPr>
          <a:xfrm>
            <a:off x="8389810" y="1795210"/>
            <a:ext cx="694477" cy="307777"/>
          </a:xfrm>
          <a:prstGeom prst="rect">
            <a:avLst/>
          </a:prstGeom>
          <a:noFill/>
        </p:spPr>
        <p:txBody>
          <a:bodyPr wrap="square" rtlCol="0">
            <a:spAutoFit/>
          </a:bodyPr>
          <a:lstStyle/>
          <a:p>
            <a:pPr algn="ctr"/>
            <a:r>
              <a:rPr lang="en-US" sz="700" b="1" dirty="0"/>
              <a:t>Science Analyst</a:t>
            </a:r>
          </a:p>
        </p:txBody>
      </p:sp>
      <p:pic>
        <p:nvPicPr>
          <p:cNvPr id="11" name="Picture 10"/>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8590813" y="3182722"/>
            <a:ext cx="340448" cy="438912"/>
          </a:xfrm>
          <a:prstGeom prst="rect">
            <a:avLst/>
          </a:prstGeom>
        </p:spPr>
      </p:pic>
      <p:sp>
        <p:nvSpPr>
          <p:cNvPr id="118" name="TextBox 117"/>
          <p:cNvSpPr txBox="1"/>
          <p:nvPr/>
        </p:nvSpPr>
        <p:spPr>
          <a:xfrm>
            <a:off x="8444891" y="3595416"/>
            <a:ext cx="686822" cy="184666"/>
          </a:xfrm>
          <a:prstGeom prst="rect">
            <a:avLst/>
          </a:prstGeom>
          <a:noFill/>
        </p:spPr>
        <p:txBody>
          <a:bodyPr wrap="square" rtlCol="0">
            <a:spAutoFit/>
          </a:bodyPr>
          <a:lstStyle/>
          <a:p>
            <a:r>
              <a:rPr lang="en-US" sz="600" b="1" dirty="0"/>
              <a:t>Freddy Khoury</a:t>
            </a:r>
          </a:p>
        </p:txBody>
      </p:sp>
      <p:sp>
        <p:nvSpPr>
          <p:cNvPr id="165" name="TextBox 164">
            <a:extLst>
              <a:ext uri="{FF2B5EF4-FFF2-40B4-BE49-F238E27FC236}">
                <a16:creationId xmlns:a16="http://schemas.microsoft.com/office/drawing/2014/main" id="{85D554F4-70F1-4783-94AE-A0055133E8EE}"/>
              </a:ext>
            </a:extLst>
          </p:cNvPr>
          <p:cNvSpPr txBox="1"/>
          <p:nvPr/>
        </p:nvSpPr>
        <p:spPr>
          <a:xfrm>
            <a:off x="8508156" y="4303369"/>
            <a:ext cx="699987" cy="184666"/>
          </a:xfrm>
          <a:prstGeom prst="rect">
            <a:avLst/>
          </a:prstGeom>
          <a:noFill/>
        </p:spPr>
        <p:txBody>
          <a:bodyPr wrap="square" rtlCol="0">
            <a:spAutoFit/>
          </a:bodyPr>
          <a:lstStyle/>
          <a:p>
            <a:r>
              <a:rPr lang="en-US" sz="600" b="1" dirty="0"/>
              <a:t>Atul Parikh</a:t>
            </a:r>
          </a:p>
        </p:txBody>
      </p:sp>
      <p:pic>
        <p:nvPicPr>
          <p:cNvPr id="167" name="Picture 166">
            <a:extLst>
              <a:ext uri="{FF2B5EF4-FFF2-40B4-BE49-F238E27FC236}">
                <a16:creationId xmlns:a16="http://schemas.microsoft.com/office/drawing/2014/main" id="{A5EE77F2-E5CA-4402-97C5-EF89DE273E89}"/>
              </a:ext>
            </a:extLst>
          </p:cNvPr>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8590813" y="3886307"/>
            <a:ext cx="394978" cy="444563"/>
          </a:xfrm>
          <a:prstGeom prst="rect">
            <a:avLst/>
          </a:prstGeom>
        </p:spPr>
      </p:pic>
      <p:sp>
        <p:nvSpPr>
          <p:cNvPr id="186" name="TextBox 185"/>
          <p:cNvSpPr txBox="1"/>
          <p:nvPr/>
        </p:nvSpPr>
        <p:spPr>
          <a:xfrm>
            <a:off x="8451665" y="2917143"/>
            <a:ext cx="547345" cy="200055"/>
          </a:xfrm>
          <a:prstGeom prst="rect">
            <a:avLst/>
          </a:prstGeom>
          <a:noFill/>
        </p:spPr>
        <p:txBody>
          <a:bodyPr wrap="square" rtlCol="0">
            <a:spAutoFit/>
          </a:bodyPr>
          <a:lstStyle/>
          <a:p>
            <a:pPr algn="ctr"/>
            <a:r>
              <a:rPr lang="en-US" sz="700" b="1" dirty="0"/>
              <a:t>Experts</a:t>
            </a:r>
          </a:p>
        </p:txBody>
      </p:sp>
      <p:pic>
        <p:nvPicPr>
          <p:cNvPr id="170" name="Picture 169">
            <a:extLst>
              <a:ext uri="{FF2B5EF4-FFF2-40B4-BE49-F238E27FC236}">
                <a16:creationId xmlns:a16="http://schemas.microsoft.com/office/drawing/2014/main" id="{697C8D6F-33D2-4F29-8B22-2660D419E28B}"/>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214462" y="5299561"/>
            <a:ext cx="429536" cy="521253"/>
          </a:xfrm>
          <a:prstGeom prst="rect">
            <a:avLst/>
          </a:prstGeom>
        </p:spPr>
      </p:pic>
      <p:sp>
        <p:nvSpPr>
          <p:cNvPr id="171" name="TextBox 170">
            <a:extLst>
              <a:ext uri="{FF2B5EF4-FFF2-40B4-BE49-F238E27FC236}">
                <a16:creationId xmlns:a16="http://schemas.microsoft.com/office/drawing/2014/main" id="{20B4610B-63CF-40A7-BA0A-B465AEF7D230}"/>
              </a:ext>
            </a:extLst>
          </p:cNvPr>
          <p:cNvSpPr txBox="1"/>
          <p:nvPr/>
        </p:nvSpPr>
        <p:spPr>
          <a:xfrm>
            <a:off x="1095284" y="5815237"/>
            <a:ext cx="757689" cy="184666"/>
          </a:xfrm>
          <a:prstGeom prst="rect">
            <a:avLst/>
          </a:prstGeom>
          <a:noFill/>
        </p:spPr>
        <p:txBody>
          <a:bodyPr wrap="square" rtlCol="0">
            <a:spAutoFit/>
          </a:bodyPr>
          <a:lstStyle/>
          <a:p>
            <a:r>
              <a:rPr lang="en-US" sz="600" b="1" dirty="0"/>
              <a:t>Lynnette Madsen</a:t>
            </a:r>
          </a:p>
        </p:txBody>
      </p:sp>
      <p:sp>
        <p:nvSpPr>
          <p:cNvPr id="196" name="TextBox 195">
            <a:extLst>
              <a:ext uri="{FF2B5EF4-FFF2-40B4-BE49-F238E27FC236}">
                <a16:creationId xmlns:a16="http://schemas.microsoft.com/office/drawing/2014/main" id="{E271DBB6-0E33-4476-93CB-707EC138CB76}"/>
              </a:ext>
            </a:extLst>
          </p:cNvPr>
          <p:cNvSpPr txBox="1"/>
          <p:nvPr/>
        </p:nvSpPr>
        <p:spPr>
          <a:xfrm>
            <a:off x="6826462" y="5157775"/>
            <a:ext cx="686822" cy="184666"/>
          </a:xfrm>
          <a:prstGeom prst="rect">
            <a:avLst/>
          </a:prstGeom>
          <a:noFill/>
        </p:spPr>
        <p:txBody>
          <a:bodyPr wrap="square" rtlCol="0">
            <a:spAutoFit/>
          </a:bodyPr>
          <a:lstStyle/>
          <a:p>
            <a:r>
              <a:rPr lang="en-US" sz="600" b="1" dirty="0"/>
              <a:t>  Robert Opila</a:t>
            </a:r>
          </a:p>
        </p:txBody>
      </p:sp>
      <p:sp>
        <p:nvSpPr>
          <p:cNvPr id="201" name="TextBox 200">
            <a:extLst>
              <a:ext uri="{FF2B5EF4-FFF2-40B4-BE49-F238E27FC236}">
                <a16:creationId xmlns:a16="http://schemas.microsoft.com/office/drawing/2014/main" id="{5265ED34-E95F-4AC5-B162-B093EF5C6EAA}"/>
              </a:ext>
            </a:extLst>
          </p:cNvPr>
          <p:cNvSpPr txBox="1"/>
          <p:nvPr/>
        </p:nvSpPr>
        <p:spPr>
          <a:xfrm>
            <a:off x="6006759" y="4895074"/>
            <a:ext cx="686822" cy="184666"/>
          </a:xfrm>
          <a:prstGeom prst="rect">
            <a:avLst/>
          </a:prstGeom>
          <a:noFill/>
        </p:spPr>
        <p:txBody>
          <a:bodyPr wrap="square" rtlCol="0">
            <a:spAutoFit/>
          </a:bodyPr>
          <a:lstStyle/>
          <a:p>
            <a:r>
              <a:rPr lang="en-US" sz="600" b="1" dirty="0"/>
              <a:t>  Recruiting</a:t>
            </a:r>
          </a:p>
        </p:txBody>
      </p:sp>
      <p:sp>
        <p:nvSpPr>
          <p:cNvPr id="206" name="TextBox 205">
            <a:extLst>
              <a:ext uri="{FF2B5EF4-FFF2-40B4-BE49-F238E27FC236}">
                <a16:creationId xmlns:a16="http://schemas.microsoft.com/office/drawing/2014/main" id="{CAE498BC-F6E9-460D-8401-F1F460D0F2C0}"/>
              </a:ext>
            </a:extLst>
          </p:cNvPr>
          <p:cNvSpPr txBox="1"/>
          <p:nvPr/>
        </p:nvSpPr>
        <p:spPr>
          <a:xfrm>
            <a:off x="5024870" y="5967201"/>
            <a:ext cx="805458" cy="184666"/>
          </a:xfrm>
          <a:prstGeom prst="rect">
            <a:avLst/>
          </a:prstGeom>
          <a:noFill/>
        </p:spPr>
        <p:txBody>
          <a:bodyPr wrap="square" rtlCol="0">
            <a:spAutoFit/>
          </a:bodyPr>
          <a:lstStyle/>
          <a:p>
            <a:r>
              <a:rPr lang="en-US" sz="600" b="1" dirty="0"/>
              <a:t>  Catherine </a:t>
            </a:r>
            <a:r>
              <a:rPr lang="en-US" sz="600" b="1" dirty="0" err="1"/>
              <a:t>Oertel</a:t>
            </a:r>
            <a:endParaRPr lang="en-US" sz="600" b="1" dirty="0"/>
          </a:p>
        </p:txBody>
      </p:sp>
      <p:sp>
        <p:nvSpPr>
          <p:cNvPr id="207" name="TextBox 206">
            <a:extLst>
              <a:ext uri="{FF2B5EF4-FFF2-40B4-BE49-F238E27FC236}">
                <a16:creationId xmlns:a16="http://schemas.microsoft.com/office/drawing/2014/main" id="{C983CE92-4A6A-4F1F-90A4-EEA09674244A}"/>
              </a:ext>
            </a:extLst>
          </p:cNvPr>
          <p:cNvSpPr txBox="1"/>
          <p:nvPr/>
        </p:nvSpPr>
        <p:spPr>
          <a:xfrm>
            <a:off x="5055931" y="2173924"/>
            <a:ext cx="922721" cy="184666"/>
          </a:xfrm>
          <a:prstGeom prst="rect">
            <a:avLst/>
          </a:prstGeom>
          <a:noFill/>
        </p:spPr>
        <p:txBody>
          <a:bodyPr wrap="square" rtlCol="0">
            <a:spAutoFit/>
          </a:bodyPr>
          <a:lstStyle/>
          <a:p>
            <a:r>
              <a:rPr lang="en-US" sz="600" b="1" dirty="0"/>
              <a:t>Recruiting, PS</a:t>
            </a:r>
          </a:p>
        </p:txBody>
      </p:sp>
      <p:sp>
        <p:nvSpPr>
          <p:cNvPr id="208" name="TextBox 207">
            <a:extLst>
              <a:ext uri="{FF2B5EF4-FFF2-40B4-BE49-F238E27FC236}">
                <a16:creationId xmlns:a16="http://schemas.microsoft.com/office/drawing/2014/main" id="{F13B3E49-735E-471B-BB91-694DC58E321F}"/>
              </a:ext>
            </a:extLst>
          </p:cNvPr>
          <p:cNvSpPr txBox="1"/>
          <p:nvPr/>
        </p:nvSpPr>
        <p:spPr>
          <a:xfrm>
            <a:off x="5156757" y="1666484"/>
            <a:ext cx="415839" cy="504618"/>
          </a:xfrm>
          <a:prstGeom prst="rect">
            <a:avLst/>
          </a:prstGeom>
          <a:noFill/>
          <a:ln w="25400">
            <a:solidFill>
              <a:schemeClr val="accent4"/>
            </a:solidFill>
          </a:ln>
        </p:spPr>
        <p:txBody>
          <a:bodyPr wrap="square" rtlCol="0">
            <a:spAutoFit/>
          </a:bodyPr>
          <a:lstStyle/>
          <a:p>
            <a:endParaRPr lang="en-US" dirty="0"/>
          </a:p>
        </p:txBody>
      </p:sp>
      <p:pic>
        <p:nvPicPr>
          <p:cNvPr id="209" name="Picture 208">
            <a:extLst>
              <a:ext uri="{FF2B5EF4-FFF2-40B4-BE49-F238E27FC236}">
                <a16:creationId xmlns:a16="http://schemas.microsoft.com/office/drawing/2014/main" id="{AB07D5D3-0C69-4DB7-B744-600D2419AF09}"/>
              </a:ext>
            </a:extLst>
          </p:cNvPr>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8563472" y="2095802"/>
            <a:ext cx="359700" cy="457200"/>
          </a:xfrm>
          <a:prstGeom prst="rect">
            <a:avLst/>
          </a:prstGeom>
        </p:spPr>
      </p:pic>
      <p:pic>
        <p:nvPicPr>
          <p:cNvPr id="210" name="Picture 209">
            <a:extLst>
              <a:ext uri="{FF2B5EF4-FFF2-40B4-BE49-F238E27FC236}">
                <a16:creationId xmlns:a16="http://schemas.microsoft.com/office/drawing/2014/main" id="{F1CF6D8A-6F37-49D4-9F98-A9256F2637AA}"/>
              </a:ext>
            </a:extLst>
          </p:cNvPr>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5234523" y="5574283"/>
            <a:ext cx="321216" cy="425997"/>
          </a:xfrm>
          <a:prstGeom prst="rect">
            <a:avLst/>
          </a:prstGeom>
          <a:ln w="25400">
            <a:noFill/>
          </a:ln>
        </p:spPr>
      </p:pic>
      <p:sp>
        <p:nvSpPr>
          <p:cNvPr id="212" name="TextBox 211">
            <a:extLst>
              <a:ext uri="{FF2B5EF4-FFF2-40B4-BE49-F238E27FC236}">
                <a16:creationId xmlns:a16="http://schemas.microsoft.com/office/drawing/2014/main" id="{168F0AE3-57FB-4CE0-BDA5-BB2ABBC8C8E7}"/>
              </a:ext>
            </a:extLst>
          </p:cNvPr>
          <p:cNvSpPr txBox="1"/>
          <p:nvPr/>
        </p:nvSpPr>
        <p:spPr>
          <a:xfrm>
            <a:off x="6102164" y="4434771"/>
            <a:ext cx="415839" cy="504618"/>
          </a:xfrm>
          <a:prstGeom prst="rect">
            <a:avLst/>
          </a:prstGeom>
          <a:noFill/>
          <a:ln w="25400">
            <a:solidFill>
              <a:srgbClr val="08C828"/>
            </a:solidFill>
          </a:ln>
        </p:spPr>
        <p:txBody>
          <a:bodyPr wrap="square" rtlCol="0">
            <a:spAutoFit/>
          </a:bodyPr>
          <a:lstStyle/>
          <a:p>
            <a:endParaRPr lang="en-US" dirty="0"/>
          </a:p>
        </p:txBody>
      </p:sp>
      <p:pic>
        <p:nvPicPr>
          <p:cNvPr id="163" name="Picture 162">
            <a:extLst>
              <a:ext uri="{FF2B5EF4-FFF2-40B4-BE49-F238E27FC236}">
                <a16:creationId xmlns:a16="http://schemas.microsoft.com/office/drawing/2014/main" id="{E8D2BD51-A82A-4C76-810E-B579E7027A2A}"/>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6927529" y="4631839"/>
            <a:ext cx="405646" cy="549465"/>
          </a:xfrm>
          <a:prstGeom prst="rect">
            <a:avLst/>
          </a:prstGeom>
          <a:ln w="25400">
            <a:noFill/>
          </a:ln>
        </p:spPr>
      </p:pic>
      <p:pic>
        <p:nvPicPr>
          <p:cNvPr id="3" name="Picture 2">
            <a:extLst>
              <a:ext uri="{FF2B5EF4-FFF2-40B4-BE49-F238E27FC236}">
                <a16:creationId xmlns:a16="http://schemas.microsoft.com/office/drawing/2014/main" id="{CF032191-AC34-6743-AF2B-9F163702E4DB}"/>
              </a:ext>
            </a:extLst>
          </p:cNvPr>
          <p:cNvPicPr>
            <a:picLocks noChangeAspect="1"/>
          </p:cNvPicPr>
          <p:nvPr/>
        </p:nvPicPr>
        <p:blipFill>
          <a:blip r:embed="rId43" cstate="screen">
            <a:extLst>
              <a:ext uri="{28A0092B-C50C-407E-A947-70E740481C1C}">
                <a14:useLocalDpi xmlns:a14="http://schemas.microsoft.com/office/drawing/2010/main"/>
              </a:ext>
            </a:extLst>
          </a:blip>
          <a:stretch>
            <a:fillRect/>
          </a:stretch>
        </p:blipFill>
        <p:spPr>
          <a:xfrm>
            <a:off x="2044115" y="1632237"/>
            <a:ext cx="605185" cy="605185"/>
          </a:xfrm>
          <a:prstGeom prst="rect">
            <a:avLst/>
          </a:prstGeom>
        </p:spPr>
      </p:pic>
      <p:pic>
        <p:nvPicPr>
          <p:cNvPr id="164" name="Picture 163">
            <a:extLst>
              <a:ext uri="{FF2B5EF4-FFF2-40B4-BE49-F238E27FC236}">
                <a16:creationId xmlns:a16="http://schemas.microsoft.com/office/drawing/2014/main" id="{0CCFCF86-96A8-1E4E-BAAF-EE1A22018764}"/>
              </a:ext>
            </a:extLst>
          </p:cNvPr>
          <p:cNvPicPr>
            <a:picLocks noChangeAspect="1"/>
          </p:cNvPicPr>
          <p:nvPr/>
        </p:nvPicPr>
        <p:blipFill>
          <a:blip r:embed="rId43" cstate="screen">
            <a:extLst>
              <a:ext uri="{28A0092B-C50C-407E-A947-70E740481C1C}">
                <a14:useLocalDpi xmlns:a14="http://schemas.microsoft.com/office/drawing/2010/main"/>
              </a:ext>
            </a:extLst>
          </a:blip>
          <a:stretch>
            <a:fillRect/>
          </a:stretch>
        </p:blipFill>
        <p:spPr>
          <a:xfrm>
            <a:off x="5088209" y="1622779"/>
            <a:ext cx="605185" cy="605185"/>
          </a:xfrm>
          <a:prstGeom prst="rect">
            <a:avLst/>
          </a:prstGeom>
        </p:spPr>
      </p:pic>
      <p:pic>
        <p:nvPicPr>
          <p:cNvPr id="168" name="Picture 167">
            <a:extLst>
              <a:ext uri="{FF2B5EF4-FFF2-40B4-BE49-F238E27FC236}">
                <a16:creationId xmlns:a16="http://schemas.microsoft.com/office/drawing/2014/main" id="{7909B2DE-DEB2-BF47-8FC7-31DD667B0951}"/>
              </a:ext>
            </a:extLst>
          </p:cNvPr>
          <p:cNvPicPr>
            <a:picLocks noChangeAspect="1"/>
          </p:cNvPicPr>
          <p:nvPr/>
        </p:nvPicPr>
        <p:blipFill>
          <a:blip r:embed="rId43" cstate="screen">
            <a:extLst>
              <a:ext uri="{28A0092B-C50C-407E-A947-70E740481C1C}">
                <a14:useLocalDpi xmlns:a14="http://schemas.microsoft.com/office/drawing/2010/main"/>
              </a:ext>
            </a:extLst>
          </a:blip>
          <a:stretch>
            <a:fillRect/>
          </a:stretch>
        </p:blipFill>
        <p:spPr>
          <a:xfrm>
            <a:off x="6005921" y="4384487"/>
            <a:ext cx="605185" cy="605185"/>
          </a:xfrm>
          <a:prstGeom prst="rect">
            <a:avLst/>
          </a:prstGeom>
        </p:spPr>
      </p:pic>
      <p:pic>
        <p:nvPicPr>
          <p:cNvPr id="169" name="Picture 168">
            <a:extLst>
              <a:ext uri="{FF2B5EF4-FFF2-40B4-BE49-F238E27FC236}">
                <a16:creationId xmlns:a16="http://schemas.microsoft.com/office/drawing/2014/main" id="{D32E874E-C134-E14E-AAFE-FFB8FB299879}"/>
              </a:ext>
            </a:extLst>
          </p:cNvPr>
          <p:cNvPicPr>
            <a:picLocks noChangeAspect="1"/>
          </p:cNvPicPr>
          <p:nvPr/>
        </p:nvPicPr>
        <p:blipFill>
          <a:blip r:embed="rId44" cstate="screen">
            <a:extLst>
              <a:ext uri="{28A0092B-C50C-407E-A947-70E740481C1C}">
                <a14:useLocalDpi xmlns:a14="http://schemas.microsoft.com/office/drawing/2010/main"/>
              </a:ext>
            </a:extLst>
          </a:blip>
          <a:stretch>
            <a:fillRect/>
          </a:stretch>
        </p:blipFill>
        <p:spPr>
          <a:xfrm>
            <a:off x="1121595" y="1630593"/>
            <a:ext cx="605185" cy="638550"/>
          </a:xfrm>
          <a:prstGeom prst="rect">
            <a:avLst/>
          </a:prstGeom>
        </p:spPr>
      </p:pic>
      <p:pic>
        <p:nvPicPr>
          <p:cNvPr id="155" name="Picture 154">
            <a:extLst>
              <a:ext uri="{FF2B5EF4-FFF2-40B4-BE49-F238E27FC236}">
                <a16:creationId xmlns:a16="http://schemas.microsoft.com/office/drawing/2014/main" id="{1088285D-E872-4D40-90F6-357EE2BAB63D}"/>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2672021" y="3984533"/>
            <a:ext cx="321216" cy="518205"/>
          </a:xfrm>
          <a:prstGeom prst="rect">
            <a:avLst/>
          </a:prstGeom>
          <a:ln w="25400">
            <a:noFill/>
          </a:ln>
        </p:spPr>
      </p:pic>
    </p:spTree>
    <p:extLst>
      <p:ext uri="{BB962C8B-B14F-4D97-AF65-F5344CB8AC3E}">
        <p14:creationId xmlns:p14="http://schemas.microsoft.com/office/powerpoint/2010/main" val="2122485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899592" y="116632"/>
            <a:ext cx="7776864" cy="1296144"/>
          </a:xfrm>
          <a:gradFill>
            <a:gsLst>
              <a:gs pos="0">
                <a:srgbClr val="FFFF00"/>
              </a:gs>
              <a:gs pos="50000">
                <a:schemeClr val="accent1">
                  <a:tint val="44500"/>
                  <a:satMod val="160000"/>
                </a:schemeClr>
              </a:gs>
              <a:gs pos="100000">
                <a:schemeClr val="accent1">
                  <a:tint val="23500"/>
                  <a:satMod val="160000"/>
                </a:schemeClr>
              </a:gs>
            </a:gsLst>
            <a:lin ang="5400000" scaled="0"/>
          </a:gradFill>
        </p:spPr>
        <p:txBody>
          <a:bodyPr/>
          <a:lstStyle/>
          <a:p>
            <a:pPr eaLnBrk="1" hangingPunct="1"/>
            <a:r>
              <a:rPr lang="en-US" sz="4000" dirty="0">
                <a:solidFill>
                  <a:schemeClr val="tx1"/>
                </a:solidFill>
                <a:latin typeface="Calibri" panose="020F0502020204030204" pitchFamily="34" charset="0"/>
              </a:rPr>
              <a:t>20 MRSECs Expenditures 5/2018</a:t>
            </a:r>
            <a:br>
              <a:rPr lang="en-US" sz="4000" dirty="0">
                <a:solidFill>
                  <a:schemeClr val="tx1"/>
                </a:solidFill>
                <a:latin typeface="Calibri" panose="020F0502020204030204" pitchFamily="34" charset="0"/>
              </a:rPr>
            </a:br>
            <a:r>
              <a:rPr lang="en-US" sz="4000" dirty="0">
                <a:solidFill>
                  <a:schemeClr val="tx1"/>
                </a:solidFill>
                <a:latin typeface="Calibri" panose="020F0502020204030204" pitchFamily="34" charset="0"/>
              </a:rPr>
              <a:t> % of Spent Budget, $44 M</a:t>
            </a:r>
          </a:p>
        </p:txBody>
      </p:sp>
      <p:graphicFrame>
        <p:nvGraphicFramePr>
          <p:cNvPr id="2" name="Object 3"/>
          <p:cNvGraphicFramePr>
            <a:graphicFrameLocks noChangeAspect="1"/>
          </p:cNvGraphicFramePr>
          <p:nvPr>
            <p:extLst>
              <p:ext uri="{D42A27DB-BD31-4B8C-83A1-F6EECF244321}">
                <p14:modId xmlns:p14="http://schemas.microsoft.com/office/powerpoint/2010/main" val="3647451856"/>
              </p:ext>
            </p:extLst>
          </p:nvPr>
        </p:nvGraphicFramePr>
        <p:xfrm>
          <a:off x="662298" y="1484784"/>
          <a:ext cx="8323460" cy="461767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043608" y="6309320"/>
            <a:ext cx="7128792" cy="523220"/>
          </a:xfrm>
          <a:prstGeom prst="rect">
            <a:avLst/>
          </a:prstGeom>
          <a:solidFill>
            <a:srgbClr val="FFFF00"/>
          </a:solidFill>
        </p:spPr>
        <p:txBody>
          <a:bodyPr wrap="square">
            <a:spAutoFit/>
          </a:bodyPr>
          <a:lstStyle/>
          <a:p>
            <a:pPr algn="ctr" eaLnBrk="1" hangingPunct="1"/>
            <a:r>
              <a:rPr lang="en-US" sz="1400" dirty="0">
                <a:latin typeface="Arial" panose="020B0604020202020204" pitchFamily="34" charset="0"/>
                <a:cs typeface="Arial" panose="020B0604020202020204" pitchFamily="34" charset="0"/>
              </a:rPr>
              <a:t>Majority of Research funds (IRGs + Seeds) pay for Grad student and Post-doc stipends. MRSEC Total Budget $56M</a:t>
            </a:r>
          </a:p>
        </p:txBody>
      </p:sp>
    </p:spTree>
    <p:extLst>
      <p:ext uri="{BB962C8B-B14F-4D97-AF65-F5344CB8AC3E}">
        <p14:creationId xmlns:p14="http://schemas.microsoft.com/office/powerpoint/2010/main" val="159624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a:xfrm>
            <a:off x="684212" y="152400"/>
            <a:ext cx="8208267" cy="755651"/>
          </a:xfrm>
          <a:prstGeom prst="rect">
            <a:avLst/>
          </a:prstGeom>
          <a:gradFill>
            <a:gsLst>
              <a:gs pos="0">
                <a:srgbClr val="FFFF00"/>
              </a:gs>
              <a:gs pos="50000">
                <a:schemeClr val="accent1">
                  <a:tint val="44500"/>
                  <a:satMod val="160000"/>
                </a:schemeClr>
              </a:gs>
              <a:gs pos="100000">
                <a:schemeClr val="accent1">
                  <a:tint val="23500"/>
                  <a:satMod val="160000"/>
                </a:schemeClr>
              </a:gs>
            </a:gsLst>
            <a:lin ang="5400000" scaled="0"/>
          </a:gradFill>
        </p:spPr>
        <p:txBody>
          <a:bodyPr/>
          <a:lstStyle/>
          <a:p>
            <a:r>
              <a:rPr lang="en-US" dirty="0">
                <a:latin typeface="Arial" panose="020B0604020202020204" pitchFamily="34" charset="0"/>
                <a:cs typeface="Arial" panose="020B0604020202020204" pitchFamily="34" charset="0"/>
              </a:rPr>
              <a:t>High Impact</a:t>
            </a:r>
          </a:p>
        </p:txBody>
      </p:sp>
      <p:pic>
        <p:nvPicPr>
          <p:cNvPr id="54288" name="Picture 16" descr="jacsat_02250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25" y="1655763"/>
            <a:ext cx="1604963" cy="2133600"/>
          </a:xfrm>
          <a:prstGeom prst="rect">
            <a:avLst/>
          </a:prstGeom>
          <a:noFill/>
          <a:ln w="9525">
            <a:noFill/>
            <a:miter lim="800000"/>
            <a:headEnd/>
            <a:tailEnd/>
          </a:ln>
        </p:spPr>
      </p:pic>
      <p:pic>
        <p:nvPicPr>
          <p:cNvPr id="54289" name="Picture 17" descr="Accounts cover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35825" y="1700213"/>
            <a:ext cx="1628775" cy="2159000"/>
          </a:xfrm>
          <a:prstGeom prst="rect">
            <a:avLst/>
          </a:prstGeom>
          <a:noFill/>
        </p:spPr>
      </p:pic>
      <p:pic>
        <p:nvPicPr>
          <p:cNvPr id="54316" name="Picture 44" descr="Cover Figur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63713" y="1700213"/>
            <a:ext cx="1627187" cy="2192337"/>
          </a:xfrm>
          <a:prstGeom prst="rect">
            <a:avLst/>
          </a:prstGeom>
          <a:noFill/>
        </p:spPr>
      </p:pic>
      <p:pic>
        <p:nvPicPr>
          <p:cNvPr id="54319" name="Picture 47" descr="Nebraska PNAS cover"/>
          <p:cNvPicPr>
            <a:picLocks noChangeAspect="1" noChangeArrowheads="1"/>
          </p:cNvPicPr>
          <p:nvPr/>
        </p:nvPicPr>
        <p:blipFill>
          <a:blip r:embed="rId6" cstate="print"/>
          <a:srcRect/>
          <a:stretch>
            <a:fillRect/>
          </a:stretch>
        </p:blipFill>
        <p:spPr bwMode="auto">
          <a:xfrm>
            <a:off x="5435600" y="1700213"/>
            <a:ext cx="1627188" cy="2160587"/>
          </a:xfrm>
          <a:prstGeom prst="rect">
            <a:avLst/>
          </a:prstGeom>
          <a:noFill/>
        </p:spPr>
      </p:pic>
      <p:pic>
        <p:nvPicPr>
          <p:cNvPr id="54322" name="Picture 50" descr="mattoday"/>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10315" y="1665030"/>
            <a:ext cx="1612900" cy="2160587"/>
          </a:xfrm>
          <a:prstGeom prst="rect">
            <a:avLst/>
          </a:prstGeom>
          <a:noFill/>
        </p:spPr>
      </p:pic>
      <p:pic>
        <p:nvPicPr>
          <p:cNvPr id="54318" name="Picture 46" descr="Journal cover">
            <a:hlinkClick r:id="rId8" tooltip="Click to view a larger image"/>
          </p:cNvPr>
          <p:cNvPicPr>
            <a:picLocks noChangeAspect="1" noChangeArrowheads="1"/>
          </p:cNvPicPr>
          <p:nvPr/>
        </p:nvPicPr>
        <p:blipFill>
          <a:blip r:embed="rId9" cstate="print"/>
          <a:srcRect/>
          <a:stretch>
            <a:fillRect/>
          </a:stretch>
        </p:blipFill>
        <p:spPr bwMode="auto">
          <a:xfrm>
            <a:off x="4067175" y="2852738"/>
            <a:ext cx="1624013" cy="2160587"/>
          </a:xfrm>
          <a:prstGeom prst="rect">
            <a:avLst/>
          </a:prstGeom>
          <a:noFill/>
        </p:spPr>
      </p:pic>
      <p:pic>
        <p:nvPicPr>
          <p:cNvPr id="54312" name="Picture 40" descr="918"/>
          <p:cNvPicPr>
            <a:picLocks noChangeAspect="1" noChangeArrowheads="1"/>
          </p:cNvPicPr>
          <p:nvPr/>
        </p:nvPicPr>
        <p:blipFill>
          <a:blip r:embed="rId10" cstate="print"/>
          <a:srcRect/>
          <a:stretch>
            <a:fillRect/>
          </a:stretch>
        </p:blipFill>
        <p:spPr bwMode="auto">
          <a:xfrm>
            <a:off x="323850" y="2924175"/>
            <a:ext cx="1620838" cy="2160588"/>
          </a:xfrm>
          <a:prstGeom prst="rect">
            <a:avLst/>
          </a:prstGeom>
          <a:noFill/>
        </p:spPr>
      </p:pic>
      <p:pic>
        <p:nvPicPr>
          <p:cNvPr id="54314" name="Picture 42" descr="Cover image"/>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195513" y="2924175"/>
            <a:ext cx="1631950" cy="2160588"/>
          </a:xfrm>
          <a:prstGeom prst="rect">
            <a:avLst/>
          </a:prstGeom>
          <a:noFill/>
        </p:spPr>
      </p:pic>
      <p:pic>
        <p:nvPicPr>
          <p:cNvPr id="54320" name="Picture 48" descr="homecover"/>
          <p:cNvPicPr>
            <a:picLocks noChangeAspect="1" noChangeArrowheads="1"/>
          </p:cNvPicPr>
          <p:nvPr/>
        </p:nvPicPr>
        <p:blipFill>
          <a:blip r:embed="rId12" cstate="print"/>
          <a:srcRect/>
          <a:stretch>
            <a:fillRect/>
          </a:stretch>
        </p:blipFill>
        <p:spPr bwMode="auto">
          <a:xfrm>
            <a:off x="684213" y="4537075"/>
            <a:ext cx="1620837" cy="2132013"/>
          </a:xfrm>
          <a:prstGeom prst="rect">
            <a:avLst/>
          </a:prstGeom>
          <a:noFill/>
        </p:spPr>
      </p:pic>
      <p:pic>
        <p:nvPicPr>
          <p:cNvPr id="54290" name="Picture 18" descr="CPIMA_Zhenan Chem Mat"/>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555875" y="4508500"/>
            <a:ext cx="1625600" cy="2160588"/>
          </a:xfrm>
          <a:prstGeom prst="rect">
            <a:avLst/>
          </a:prstGeom>
          <a:noFill/>
        </p:spPr>
      </p:pic>
      <p:pic>
        <p:nvPicPr>
          <p:cNvPr id="54321" name="Picture 49" descr="naturecover_fink"/>
          <p:cNvPicPr>
            <a:picLocks noChangeAspect="1" noChangeArrowheads="1"/>
          </p:cNvPicPr>
          <p:nvPr/>
        </p:nvPicPr>
        <p:blipFill>
          <a:blip r:embed="rId14" cstate="print"/>
          <a:srcRect/>
          <a:stretch>
            <a:fillRect/>
          </a:stretch>
        </p:blipFill>
        <p:spPr bwMode="auto">
          <a:xfrm>
            <a:off x="4427538" y="4508500"/>
            <a:ext cx="1643062" cy="2160588"/>
          </a:xfrm>
          <a:prstGeom prst="rect">
            <a:avLst/>
          </a:prstGeom>
          <a:noFill/>
        </p:spPr>
      </p:pic>
      <p:pic>
        <p:nvPicPr>
          <p:cNvPr id="54309" name="Picture 37" descr="Adv Mat cove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795963" y="2924175"/>
            <a:ext cx="1592262" cy="2127250"/>
          </a:xfrm>
          <a:prstGeom prst="rect">
            <a:avLst/>
          </a:prstGeom>
          <a:noFill/>
          <a:effectLst/>
        </p:spPr>
      </p:pic>
      <p:pic>
        <p:nvPicPr>
          <p:cNvPr id="54323" name="Picture 51" descr="178565_sept06_cove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372225" y="4486275"/>
            <a:ext cx="1631950" cy="2182813"/>
          </a:xfrm>
          <a:prstGeom prst="rect">
            <a:avLst/>
          </a:prstGeom>
          <a:noFill/>
        </p:spPr>
      </p:pic>
      <p:sp>
        <p:nvSpPr>
          <p:cNvPr id="54287" name="Text Box 15"/>
          <p:cNvSpPr txBox="1">
            <a:spLocks noChangeArrowheads="1"/>
          </p:cNvSpPr>
          <p:nvPr/>
        </p:nvSpPr>
        <p:spPr bwMode="auto">
          <a:xfrm>
            <a:off x="2329890" y="904558"/>
            <a:ext cx="4440372" cy="5909310"/>
          </a:xfrm>
          <a:prstGeom prst="rect">
            <a:avLst/>
          </a:prstGeom>
          <a:solidFill>
            <a:srgbClr val="FFCCCC"/>
          </a:solidFill>
          <a:ln w="9525">
            <a:noFill/>
            <a:miter lim="800000"/>
            <a:headEnd/>
            <a:tailEnd/>
          </a:ln>
          <a:effectLst/>
        </p:spPr>
        <p:txBody>
          <a:bodyPr wrap="square">
            <a:spAutoFit/>
          </a:bodyPr>
          <a:lstStyle/>
          <a:p>
            <a:r>
              <a:rPr lang="en-US" sz="2100" b="1" u="sng" dirty="0">
                <a:latin typeface="Calibri" panose="020F0502020204030204" pitchFamily="34" charset="0"/>
                <a:ea typeface="Calibri" charset="0"/>
                <a:cs typeface="Calibri" panose="020F0502020204030204" pitchFamily="34" charset="0"/>
              </a:rPr>
              <a:t>20 MRSECs (2018) Output</a:t>
            </a:r>
            <a:endParaRPr lang="en-US" sz="2100" u="sng" dirty="0">
              <a:latin typeface="Calibri" panose="020F0502020204030204" pitchFamily="34" charset="0"/>
              <a:ea typeface="Calibri" charset="0"/>
              <a:cs typeface="Calibri" panose="020F0502020204030204" pitchFamily="34" charset="0"/>
            </a:endParaRPr>
          </a:p>
          <a:p>
            <a:r>
              <a:rPr lang="en-US" sz="2100" b="1" dirty="0">
                <a:solidFill>
                  <a:srgbClr val="3366FF"/>
                </a:solidFill>
                <a:latin typeface="Calibri" panose="020F0502020204030204" pitchFamily="34" charset="0"/>
                <a:ea typeface="Calibri" charset="0"/>
                <a:cs typeface="Calibri" panose="020F0502020204030204" pitchFamily="34" charset="0"/>
              </a:rPr>
              <a:t>51</a:t>
            </a:r>
            <a:r>
              <a:rPr lang="en-US" sz="2100" dirty="0">
                <a:latin typeface="Calibri" panose="020F0502020204030204" pitchFamily="34" charset="0"/>
                <a:ea typeface="Calibri" charset="0"/>
                <a:cs typeface="Calibri" panose="020F0502020204030204" pitchFamily="34" charset="0"/>
              </a:rPr>
              <a:t> IRGs</a:t>
            </a:r>
          </a:p>
          <a:p>
            <a:r>
              <a:rPr lang="en-US" sz="2100" b="1" dirty="0">
                <a:solidFill>
                  <a:srgbClr val="3366FF"/>
                </a:solidFill>
                <a:latin typeface="Calibri" panose="020F0502020204030204" pitchFamily="34" charset="0"/>
                <a:ea typeface="Calibri" charset="0"/>
                <a:cs typeface="Calibri" panose="020F0502020204030204" pitchFamily="34" charset="0"/>
              </a:rPr>
              <a:t>676</a:t>
            </a:r>
            <a:r>
              <a:rPr lang="en-US" sz="2100" dirty="0">
                <a:latin typeface="Calibri" panose="020F0502020204030204" pitchFamily="34" charset="0"/>
                <a:ea typeface="Calibri" charset="0"/>
                <a:cs typeface="Calibri" panose="020F0502020204030204" pitchFamily="34" charset="0"/>
              </a:rPr>
              <a:t> </a:t>
            </a:r>
            <a:r>
              <a:rPr lang="en-US" sz="2100" b="1" dirty="0">
                <a:solidFill>
                  <a:srgbClr val="3366FF"/>
                </a:solidFill>
                <a:latin typeface="Calibri" panose="020F0502020204030204" pitchFamily="34" charset="0"/>
                <a:ea typeface="Calibri" charset="0"/>
                <a:cs typeface="Calibri" panose="020F0502020204030204" pitchFamily="34" charset="0"/>
              </a:rPr>
              <a:t>IRG</a:t>
            </a:r>
            <a:r>
              <a:rPr lang="en-US" sz="2100" dirty="0">
                <a:latin typeface="Calibri" panose="020F0502020204030204" pitchFamily="34" charset="0"/>
                <a:ea typeface="Calibri" charset="0"/>
                <a:cs typeface="Calibri" panose="020F0502020204030204" pitchFamily="34" charset="0"/>
              </a:rPr>
              <a:t> publications (39.3% 2+ authors; range 21%-61%); </a:t>
            </a:r>
            <a:r>
              <a:rPr lang="en-US" sz="2100" b="1" dirty="0">
                <a:solidFill>
                  <a:srgbClr val="3366FF"/>
                </a:solidFill>
                <a:latin typeface="Calibri" panose="020F0502020204030204" pitchFamily="34" charset="0"/>
                <a:ea typeface="Calibri" charset="0"/>
                <a:cs typeface="Calibri" panose="020F0502020204030204" pitchFamily="34" charset="0"/>
              </a:rPr>
              <a:t>65 SEED </a:t>
            </a:r>
            <a:r>
              <a:rPr lang="en-US" sz="2100" dirty="0">
                <a:latin typeface="Calibri" panose="020F0502020204030204" pitchFamily="34" charset="0"/>
                <a:ea typeface="Calibri" charset="0"/>
                <a:cs typeface="Calibri" panose="020F0502020204030204" pitchFamily="34" charset="0"/>
              </a:rPr>
              <a:t>publications. (+401 pubs from closing or NCE Centers)</a:t>
            </a:r>
          </a:p>
          <a:p>
            <a:r>
              <a:rPr lang="en-US" sz="2100" b="1" dirty="0">
                <a:solidFill>
                  <a:srgbClr val="3366FF"/>
                </a:solidFill>
                <a:latin typeface="Calibri" panose="020F0502020204030204" pitchFamily="34" charset="0"/>
                <a:ea typeface="Calibri" charset="0"/>
                <a:cs typeface="Calibri" panose="020F0502020204030204" pitchFamily="34" charset="0"/>
              </a:rPr>
              <a:t>1.02 all </a:t>
            </a:r>
            <a:r>
              <a:rPr lang="en-US" sz="2100" dirty="0">
                <a:latin typeface="Calibri" panose="020F0502020204030204" pitchFamily="34" charset="0"/>
                <a:ea typeface="Calibri" charset="0"/>
                <a:cs typeface="Calibri" panose="020F0502020204030204" pitchFamily="34" charset="0"/>
              </a:rPr>
              <a:t>(</a:t>
            </a:r>
            <a:r>
              <a:rPr lang="en-US" sz="2100" b="1" dirty="0">
                <a:solidFill>
                  <a:srgbClr val="00B050"/>
                </a:solidFill>
                <a:latin typeface="Calibri" panose="020F0502020204030204" pitchFamily="34" charset="0"/>
                <a:ea typeface="Calibri" charset="0"/>
                <a:cs typeface="Calibri" panose="020F0502020204030204" pitchFamily="34" charset="0"/>
              </a:rPr>
              <a:t>1.32 </a:t>
            </a:r>
            <a:r>
              <a:rPr lang="en-US" sz="2100" b="1" dirty="0" err="1">
                <a:solidFill>
                  <a:srgbClr val="00B050"/>
                </a:solidFill>
                <a:latin typeface="Calibri" panose="020F0502020204030204" pitchFamily="34" charset="0"/>
                <a:ea typeface="Calibri" charset="0"/>
                <a:cs typeface="Calibri" panose="020F0502020204030204" pitchFamily="34" charset="0"/>
              </a:rPr>
              <a:t>nsf</a:t>
            </a:r>
            <a:r>
              <a:rPr lang="en-US" sz="2100" dirty="0">
                <a:latin typeface="Calibri" panose="020F0502020204030204" pitchFamily="34" charset="0"/>
                <a:ea typeface="Calibri" charset="0"/>
                <a:cs typeface="Calibri" panose="020F0502020204030204" pitchFamily="34" charset="0"/>
              </a:rPr>
              <a:t>) pubs/part/report (</a:t>
            </a:r>
            <a:r>
              <a:rPr lang="en-US" sz="2100" b="1" dirty="0">
                <a:solidFill>
                  <a:srgbClr val="00B050"/>
                </a:solidFill>
                <a:latin typeface="Calibri" panose="020F0502020204030204" pitchFamily="34" charset="0"/>
                <a:ea typeface="Calibri" charset="0"/>
                <a:cs typeface="Calibri" panose="020F0502020204030204" pitchFamily="34" charset="0"/>
              </a:rPr>
              <a:t>1.82</a:t>
            </a:r>
            <a:r>
              <a:rPr lang="en-US" sz="2100" dirty="0">
                <a:latin typeface="Calibri" panose="020F0502020204030204" pitchFamily="34" charset="0"/>
                <a:ea typeface="Calibri" charset="0"/>
                <a:cs typeface="Calibri" panose="020F0502020204030204" pitchFamily="34" charset="0"/>
              </a:rPr>
              <a:t> for 12 MRSEC; range 0.85-2.84).</a:t>
            </a:r>
            <a:r>
              <a:rPr lang="en-US" sz="2100" dirty="0">
                <a:solidFill>
                  <a:srgbClr val="FF0000"/>
                </a:solidFill>
                <a:latin typeface="Calibri" panose="020F0502020204030204" pitchFamily="34" charset="0"/>
                <a:ea typeface="Calibri" charset="0"/>
                <a:cs typeface="Calibri" panose="020F0502020204030204" pitchFamily="34" charset="0"/>
              </a:rPr>
              <a:t>(1.96 for 21 Centers in 2017)</a:t>
            </a:r>
            <a:endParaRPr lang="en-US" sz="2100" dirty="0">
              <a:latin typeface="Calibri" panose="020F0502020204030204" pitchFamily="34" charset="0"/>
              <a:ea typeface="Calibri" charset="0"/>
              <a:cs typeface="Calibri" panose="020F0502020204030204" pitchFamily="34" charset="0"/>
            </a:endParaRPr>
          </a:p>
          <a:p>
            <a:r>
              <a:rPr lang="en-US" sz="2100" b="1" dirty="0">
                <a:solidFill>
                  <a:srgbClr val="3366FF"/>
                </a:solidFill>
                <a:latin typeface="Calibri" panose="020F0502020204030204" pitchFamily="34" charset="0"/>
                <a:ea typeface="Calibri" charset="0"/>
                <a:cs typeface="Calibri" panose="020F0502020204030204" pitchFamily="34" charset="0"/>
              </a:rPr>
              <a:t>35</a:t>
            </a:r>
            <a:r>
              <a:rPr lang="en-US" sz="2100" dirty="0">
                <a:latin typeface="Calibri" panose="020F0502020204030204" pitchFamily="34" charset="0"/>
                <a:ea typeface="Calibri" charset="0"/>
                <a:cs typeface="Calibri" panose="020F0502020204030204" pitchFamily="34" charset="0"/>
              </a:rPr>
              <a:t> patents awarded; </a:t>
            </a:r>
            <a:r>
              <a:rPr lang="en-US" sz="2100" b="1" dirty="0">
                <a:solidFill>
                  <a:srgbClr val="3366FF"/>
                </a:solidFill>
                <a:latin typeface="Calibri" panose="020F0502020204030204" pitchFamily="34" charset="0"/>
                <a:ea typeface="Calibri" charset="0"/>
                <a:cs typeface="Calibri" panose="020F0502020204030204" pitchFamily="34" charset="0"/>
              </a:rPr>
              <a:t>40</a:t>
            </a:r>
            <a:r>
              <a:rPr lang="en-US" sz="2100" dirty="0">
                <a:latin typeface="Calibri" panose="020F0502020204030204" pitchFamily="34" charset="0"/>
                <a:ea typeface="Calibri" charset="0"/>
                <a:cs typeface="Calibri" panose="020F0502020204030204" pitchFamily="34" charset="0"/>
              </a:rPr>
              <a:t> patents licensed; </a:t>
            </a:r>
            <a:r>
              <a:rPr lang="en-US" sz="2100" b="1" dirty="0">
                <a:solidFill>
                  <a:srgbClr val="7030A0"/>
                </a:solidFill>
                <a:latin typeface="Calibri" panose="020F0502020204030204" pitchFamily="34" charset="0"/>
                <a:ea typeface="Calibri" charset="0"/>
                <a:cs typeface="Calibri" panose="020F0502020204030204" pitchFamily="34" charset="0"/>
              </a:rPr>
              <a:t>12</a:t>
            </a:r>
            <a:r>
              <a:rPr lang="en-US" sz="2100" dirty="0">
                <a:solidFill>
                  <a:srgbClr val="7030A0"/>
                </a:solidFill>
                <a:latin typeface="Calibri" panose="020F0502020204030204" pitchFamily="34" charset="0"/>
                <a:ea typeface="Calibri" charset="0"/>
                <a:cs typeface="Calibri" panose="020F0502020204030204" pitchFamily="34" charset="0"/>
              </a:rPr>
              <a:t> startups</a:t>
            </a:r>
          </a:p>
          <a:p>
            <a:pPr lvl="1"/>
            <a:endParaRPr lang="en-US" sz="800" b="1" dirty="0">
              <a:latin typeface="Calibri" panose="020F0502020204030204" pitchFamily="34" charset="0"/>
              <a:ea typeface="Calibri" charset="0"/>
              <a:cs typeface="Calibri" panose="020F0502020204030204" pitchFamily="34" charset="0"/>
            </a:endParaRPr>
          </a:p>
          <a:p>
            <a:r>
              <a:rPr lang="en-US" sz="2100" b="1" u="sng" dirty="0">
                <a:latin typeface="Calibri" panose="020F0502020204030204" pitchFamily="34" charset="0"/>
                <a:ea typeface="Calibri" charset="0"/>
                <a:cs typeface="Calibri" panose="020F0502020204030204" pitchFamily="34" charset="0"/>
              </a:rPr>
              <a:t>20 MRSEC (2018) Diversity</a:t>
            </a:r>
          </a:p>
          <a:p>
            <a:r>
              <a:rPr lang="en-US" sz="2100" b="1" dirty="0">
                <a:solidFill>
                  <a:srgbClr val="3366FF"/>
                </a:solidFill>
                <a:latin typeface="Calibri" panose="020F0502020204030204" pitchFamily="34" charset="0"/>
                <a:ea typeface="Calibri" charset="0"/>
                <a:cs typeface="Calibri" panose="020F0502020204030204" pitchFamily="34" charset="0"/>
              </a:rPr>
              <a:t>723 </a:t>
            </a:r>
            <a:r>
              <a:rPr lang="en-US" sz="2100" dirty="0">
                <a:latin typeface="Calibri" panose="020F0502020204030204" pitchFamily="34" charset="0"/>
                <a:ea typeface="Calibri" charset="0"/>
                <a:cs typeface="Calibri" panose="020F0502020204030204" pitchFamily="34" charset="0"/>
              </a:rPr>
              <a:t>(563 NSF supported participants) (23%F; </a:t>
            </a:r>
            <a:r>
              <a:rPr lang="en-US" sz="2100" b="1" dirty="0">
                <a:solidFill>
                  <a:srgbClr val="FF0000"/>
                </a:solidFill>
                <a:latin typeface="Calibri" panose="020F0502020204030204" pitchFamily="34" charset="0"/>
                <a:ea typeface="Calibri" charset="0"/>
                <a:cs typeface="Calibri" panose="020F0502020204030204" pitchFamily="34" charset="0"/>
              </a:rPr>
              <a:t>5.8% </a:t>
            </a:r>
            <a:r>
              <a:rPr lang="en-US" sz="2100" dirty="0">
                <a:latin typeface="Calibri" panose="020F0502020204030204" pitchFamily="34" charset="0"/>
                <a:ea typeface="Calibri" charset="0"/>
                <a:cs typeface="Calibri" panose="020F0502020204030204" pitchFamily="34" charset="0"/>
              </a:rPr>
              <a:t>URM)</a:t>
            </a:r>
          </a:p>
          <a:p>
            <a:r>
              <a:rPr lang="en-US" sz="2100" b="1" dirty="0">
                <a:solidFill>
                  <a:srgbClr val="3366FF"/>
                </a:solidFill>
                <a:latin typeface="Calibri" panose="020F0502020204030204" pitchFamily="34" charset="0"/>
                <a:ea typeface="Calibri" charset="0"/>
                <a:cs typeface="Calibri" panose="020F0502020204030204" pitchFamily="34" charset="0"/>
              </a:rPr>
              <a:t>268</a:t>
            </a:r>
            <a:r>
              <a:rPr lang="en-US" sz="2100" dirty="0">
                <a:latin typeface="Calibri" panose="020F0502020204030204" pitchFamily="34" charset="0"/>
                <a:ea typeface="Calibri" charset="0"/>
                <a:cs typeface="Calibri" panose="020F0502020204030204" pitchFamily="34" charset="0"/>
              </a:rPr>
              <a:t> Post-docs (25.7% F, </a:t>
            </a:r>
            <a:r>
              <a:rPr lang="en-US" sz="2100" b="1" dirty="0">
                <a:solidFill>
                  <a:srgbClr val="FF0000"/>
                </a:solidFill>
                <a:latin typeface="Calibri" panose="020F0502020204030204" pitchFamily="34" charset="0"/>
                <a:ea typeface="Calibri" charset="0"/>
                <a:cs typeface="Calibri" panose="020F0502020204030204" pitchFamily="34" charset="0"/>
              </a:rPr>
              <a:t>4.9% </a:t>
            </a:r>
            <a:r>
              <a:rPr lang="en-US" sz="2100" dirty="0">
                <a:latin typeface="Calibri" panose="020F0502020204030204" pitchFamily="34" charset="0"/>
                <a:ea typeface="Calibri" charset="0"/>
                <a:cs typeface="Calibri" panose="020F0502020204030204" pitchFamily="34" charset="0"/>
              </a:rPr>
              <a:t>URM)</a:t>
            </a:r>
          </a:p>
          <a:p>
            <a:r>
              <a:rPr lang="en-US" sz="2100" b="1" dirty="0">
                <a:solidFill>
                  <a:srgbClr val="3366FF"/>
                </a:solidFill>
                <a:latin typeface="Calibri" panose="020F0502020204030204" pitchFamily="34" charset="0"/>
                <a:ea typeface="Calibri" charset="0"/>
                <a:cs typeface="Calibri" panose="020F0502020204030204" pitchFamily="34" charset="0"/>
              </a:rPr>
              <a:t>673</a:t>
            </a:r>
            <a:r>
              <a:rPr lang="en-US" sz="2100" dirty="0">
                <a:latin typeface="Calibri" panose="020F0502020204030204" pitchFamily="34" charset="0"/>
                <a:ea typeface="Calibri" charset="0"/>
                <a:cs typeface="Calibri" panose="020F0502020204030204" pitchFamily="34" charset="0"/>
              </a:rPr>
              <a:t> GS (30.5% F, </a:t>
            </a:r>
            <a:r>
              <a:rPr lang="en-US" sz="2100" b="1" dirty="0">
                <a:solidFill>
                  <a:srgbClr val="FF0000"/>
                </a:solidFill>
                <a:latin typeface="Calibri" panose="020F0502020204030204" pitchFamily="34" charset="0"/>
                <a:ea typeface="Calibri" charset="0"/>
                <a:cs typeface="Calibri" panose="020F0502020204030204" pitchFamily="34" charset="0"/>
              </a:rPr>
              <a:t>7.4% </a:t>
            </a:r>
            <a:r>
              <a:rPr lang="en-US" sz="2100" dirty="0">
                <a:latin typeface="Calibri" panose="020F0502020204030204" pitchFamily="34" charset="0"/>
                <a:ea typeface="Calibri" charset="0"/>
                <a:cs typeface="Calibri" panose="020F0502020204030204" pitchFamily="34" charset="0"/>
              </a:rPr>
              <a:t>URM)</a:t>
            </a:r>
          </a:p>
          <a:p>
            <a:r>
              <a:rPr lang="en-US" sz="2100" b="1" dirty="0">
                <a:solidFill>
                  <a:srgbClr val="3366FF"/>
                </a:solidFill>
                <a:latin typeface="Calibri" panose="020F0502020204030204" pitchFamily="34" charset="0"/>
                <a:ea typeface="Calibri" charset="0"/>
                <a:cs typeface="Calibri" panose="020F0502020204030204" pitchFamily="34" charset="0"/>
              </a:rPr>
              <a:t>167</a:t>
            </a:r>
            <a:r>
              <a:rPr lang="en-US" sz="2100" dirty="0">
                <a:latin typeface="Calibri" panose="020F0502020204030204" pitchFamily="34" charset="0"/>
                <a:ea typeface="Calibri" charset="0"/>
                <a:cs typeface="Calibri" panose="020F0502020204030204" pitchFamily="34" charset="0"/>
              </a:rPr>
              <a:t> UGS (40.1% F, 22.2% URM)</a:t>
            </a:r>
          </a:p>
        </p:txBody>
      </p:sp>
      <p:pic>
        <p:nvPicPr>
          <p:cNvPr id="21" name="Picture 1" descr="C:\Documents and Settings\trieker\Desktop\NRC MRSEC Report - Response\MRSEC NRC Cover.jpe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452320" y="2990873"/>
            <a:ext cx="1656184" cy="2238327"/>
          </a:xfrm>
          <a:prstGeom prst="rect">
            <a:avLst/>
          </a:prstGeom>
          <a:noFill/>
        </p:spPr>
      </p:pic>
    </p:spTree>
    <p:extLst>
      <p:ext uri="{BB962C8B-B14F-4D97-AF65-F5344CB8AC3E}">
        <p14:creationId xmlns:p14="http://schemas.microsoft.com/office/powerpoint/2010/main" val="2641762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006971" y="172827"/>
            <a:ext cx="5887792" cy="468524"/>
          </a:xfrm>
          <a:prstGeom prst="rect">
            <a:avLst/>
          </a:prstGeom>
          <a:gradFill flip="none" rotWithShape="1">
            <a:gsLst>
              <a:gs pos="0">
                <a:srgbClr val="FFFF00"/>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lstStyle/>
          <a:p>
            <a:r>
              <a:rPr lang="en-US" sz="2400" b="1" dirty="0">
                <a:latin typeface="Calibri" panose="020F0502020204030204" pitchFamily="34" charset="0"/>
              </a:rPr>
              <a:t>Infrastructure</a:t>
            </a:r>
            <a:r>
              <a:rPr lang="en-US" sz="2400" b="1" dirty="0">
                <a:latin typeface="Calibri"/>
                <a:cs typeface="Calibri"/>
              </a:rPr>
              <a:t> </a:t>
            </a:r>
            <a:r>
              <a:rPr lang="en-US" sz="2400" b="1" dirty="0">
                <a:solidFill>
                  <a:srgbClr val="002060"/>
                </a:solidFill>
                <a:latin typeface="Calibri"/>
                <a:cs typeface="Calibri"/>
                <a:hlinkClick r:id="rId4"/>
              </a:rPr>
              <a:t>mrfn.org/instruments</a:t>
            </a:r>
            <a:br>
              <a:rPr lang="en-US" sz="2400" b="1" dirty="0">
                <a:latin typeface="Calibri"/>
                <a:cs typeface="Calibri"/>
              </a:rPr>
            </a:br>
            <a:br>
              <a:rPr lang="en-US" sz="1200" b="1" dirty="0">
                <a:latin typeface="Calibri"/>
                <a:cs typeface="Calibri"/>
              </a:rPr>
            </a:br>
            <a:endParaRPr lang="en-US" sz="2400" dirty="0">
              <a:latin typeface="Calibri" panose="020F0502020204030204" pitchFamily="34" charset="0"/>
            </a:endParaRPr>
          </a:p>
        </p:txBody>
      </p:sp>
      <p:grpSp>
        <p:nvGrpSpPr>
          <p:cNvPr id="86020" name="Group 4"/>
          <p:cNvGrpSpPr>
            <a:grpSpLocks/>
          </p:cNvGrpSpPr>
          <p:nvPr/>
        </p:nvGrpSpPr>
        <p:grpSpPr bwMode="auto">
          <a:xfrm>
            <a:off x="1908175" y="6046788"/>
            <a:ext cx="6986588" cy="811212"/>
            <a:chOff x="0" y="1104"/>
            <a:chExt cx="5808" cy="511"/>
          </a:xfrm>
        </p:grpSpPr>
        <p:pic>
          <p:nvPicPr>
            <p:cNvPr id="86021" name="Picture 5" descr="mrfn_top"/>
            <p:cNvPicPr>
              <a:picLocks noChangeAspect="1" noChangeArrowheads="1" noCrop="1"/>
            </p:cNvPicPr>
            <p:nvPr/>
          </p:nvPicPr>
          <p:blipFill>
            <a:blip r:embed="rId5" cstate="print"/>
            <a:srcRect/>
            <a:stretch>
              <a:fillRect/>
            </a:stretch>
          </p:blipFill>
          <p:spPr bwMode="auto">
            <a:xfrm>
              <a:off x="60" y="1152"/>
              <a:ext cx="5700" cy="420"/>
            </a:xfrm>
            <a:prstGeom prst="rect">
              <a:avLst/>
            </a:prstGeom>
            <a:noFill/>
          </p:spPr>
        </p:pic>
        <p:pic>
          <p:nvPicPr>
            <p:cNvPr id="86022" name="Picture 6" descr="mrfn_mrsec"/>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1104"/>
              <a:ext cx="556" cy="511"/>
            </a:xfrm>
            <a:prstGeom prst="rect">
              <a:avLst/>
            </a:prstGeom>
            <a:noFill/>
          </p:spPr>
        </p:pic>
        <p:sp>
          <p:nvSpPr>
            <p:cNvPr id="86023" name="Rectangle 7"/>
            <p:cNvSpPr>
              <a:spLocks noChangeArrowheads="1"/>
            </p:cNvSpPr>
            <p:nvPr/>
          </p:nvSpPr>
          <p:spPr bwMode="auto">
            <a:xfrm>
              <a:off x="3120" y="1152"/>
              <a:ext cx="2688" cy="432"/>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pic>
        <p:nvPicPr>
          <p:cNvPr id="86025" name="Picture 6" descr="LTSTM"/>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51275" y="1773238"/>
            <a:ext cx="1585913" cy="2016125"/>
          </a:xfrm>
          <a:prstGeom prst="rect">
            <a:avLst/>
          </a:prstGeom>
          <a:noFill/>
          <a:ln w="9525">
            <a:noFill/>
            <a:miter lim="800000"/>
            <a:headEnd/>
            <a:tailEnd/>
          </a:ln>
        </p:spPr>
      </p:pic>
      <p:pic>
        <p:nvPicPr>
          <p:cNvPr id="86028" name="Picture 10" descr="CM200Lab"/>
          <p:cNvPicPr>
            <a:picLocks noChangeAspect="1" noChangeArrowheads="1"/>
          </p:cNvPicPr>
          <p:nvPr/>
        </p:nvPicPr>
        <p:blipFill>
          <a:blip r:embed="rId8" cstate="screen">
            <a:lum contrast="30000"/>
            <a:extLst>
              <a:ext uri="{28A0092B-C50C-407E-A947-70E740481C1C}">
                <a14:useLocalDpi xmlns:a14="http://schemas.microsoft.com/office/drawing/2010/main"/>
              </a:ext>
            </a:extLst>
          </a:blip>
          <a:srcRect/>
          <a:stretch>
            <a:fillRect/>
          </a:stretch>
        </p:blipFill>
        <p:spPr bwMode="auto">
          <a:xfrm>
            <a:off x="250825" y="1790700"/>
            <a:ext cx="2185988" cy="1638300"/>
          </a:xfrm>
          <a:prstGeom prst="rect">
            <a:avLst/>
          </a:prstGeom>
          <a:noFill/>
          <a:ln w="9525">
            <a:noFill/>
            <a:miter lim="800000"/>
            <a:headEnd/>
            <a:tailEnd/>
          </a:ln>
        </p:spPr>
      </p:pic>
      <p:pic>
        <p:nvPicPr>
          <p:cNvPr id="86029" name="Picture 12" descr="Sample Prep"/>
          <p:cNvPicPr>
            <a:picLocks noChangeAspect="1" noChangeArrowheads="1"/>
          </p:cNvPicPr>
          <p:nvPr/>
        </p:nvPicPr>
        <p:blipFill>
          <a:blip r:embed="rId9" cstate="screen">
            <a:lum bright="-6000" contrast="12000"/>
            <a:extLst>
              <a:ext uri="{28A0092B-C50C-407E-A947-70E740481C1C}">
                <a14:useLocalDpi xmlns:a14="http://schemas.microsoft.com/office/drawing/2010/main"/>
              </a:ext>
            </a:extLst>
          </a:blip>
          <a:srcRect/>
          <a:stretch>
            <a:fillRect/>
          </a:stretch>
        </p:blipFill>
        <p:spPr bwMode="auto">
          <a:xfrm>
            <a:off x="7092950" y="4724400"/>
            <a:ext cx="1801813" cy="1779588"/>
          </a:xfrm>
          <a:prstGeom prst="rect">
            <a:avLst/>
          </a:prstGeom>
          <a:noFill/>
          <a:ln w="9525">
            <a:noFill/>
            <a:miter lim="800000"/>
            <a:headEnd/>
            <a:tailEnd/>
          </a:ln>
        </p:spPr>
      </p:pic>
      <p:pic>
        <p:nvPicPr>
          <p:cNvPr id="86032" name="Picture 14" descr="balloon"/>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019925" y="1811338"/>
            <a:ext cx="1746250" cy="1905000"/>
          </a:xfrm>
          <a:prstGeom prst="rect">
            <a:avLst/>
          </a:prstGeom>
          <a:noFill/>
          <a:ln w="3175">
            <a:solidFill>
              <a:schemeClr val="tx1"/>
            </a:solidFill>
            <a:miter lim="800000"/>
            <a:headEnd/>
            <a:tailEnd/>
          </a:ln>
        </p:spPr>
      </p:pic>
      <p:graphicFrame>
        <p:nvGraphicFramePr>
          <p:cNvPr id="86026" name="Object 7"/>
          <p:cNvGraphicFramePr>
            <a:graphicFrameLocks noGrp="1" noChangeAspect="1"/>
          </p:cNvGraphicFramePr>
          <p:nvPr>
            <p:ph sz="half" idx="2"/>
          </p:nvPr>
        </p:nvGraphicFramePr>
        <p:xfrm>
          <a:off x="1403350" y="3346450"/>
          <a:ext cx="2592388" cy="2027238"/>
        </p:xfrm>
        <a:graphic>
          <a:graphicData uri="http://schemas.openxmlformats.org/presentationml/2006/ole">
            <mc:AlternateContent xmlns:mc="http://schemas.openxmlformats.org/markup-compatibility/2006">
              <mc:Choice xmlns:v="urn:schemas-microsoft-com:vml" Requires="v">
                <p:oleObj spid="_x0000_s1390" name="Document" r:id="rId11" imgW="3479800" imgH="2720340" progId="Word.Document.8">
                  <p:embed/>
                </p:oleObj>
              </mc:Choice>
              <mc:Fallback>
                <p:oleObj name="Document" r:id="rId11" imgW="3479800" imgH="2720340" progId="Word.Document.8">
                  <p:embed/>
                  <p:pic>
                    <p:nvPicPr>
                      <p:cNvPr id="0" name=""/>
                      <p:cNvPicPr>
                        <a:picLocks noGrp="1"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03350" y="3346450"/>
                        <a:ext cx="2592388" cy="2027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86024" name="Picture 8" descr="facilities"/>
          <p:cNvPicPr>
            <a:picLocks noChangeAspect="1" noChangeArrowheads="1"/>
          </p:cNvPicPr>
          <p:nvPr/>
        </p:nvPicPr>
        <p:blipFill>
          <a:blip r:embed="rId13" cstate="print"/>
          <a:srcRect/>
          <a:stretch>
            <a:fillRect/>
          </a:stretch>
        </p:blipFill>
        <p:spPr bwMode="auto">
          <a:xfrm>
            <a:off x="250825" y="4508500"/>
            <a:ext cx="1454150" cy="2035175"/>
          </a:xfrm>
          <a:prstGeom prst="rect">
            <a:avLst/>
          </a:prstGeom>
          <a:noFill/>
        </p:spPr>
      </p:pic>
      <p:pic>
        <p:nvPicPr>
          <p:cNvPr id="86033" name="Picture 12" descr="IMG_0859"/>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198810" y="3248232"/>
            <a:ext cx="2463800" cy="1846263"/>
          </a:xfrm>
          <a:prstGeom prst="rect">
            <a:avLst/>
          </a:prstGeom>
          <a:noFill/>
          <a:ln w="3175">
            <a:solidFill>
              <a:schemeClr val="tx1"/>
            </a:solidFill>
            <a:miter lim="800000"/>
            <a:headEnd/>
            <a:tailEnd/>
          </a:ln>
        </p:spPr>
      </p:pic>
      <p:sp>
        <p:nvSpPr>
          <p:cNvPr id="86031" name="Text Box 15"/>
          <p:cNvSpPr txBox="1">
            <a:spLocks noChangeArrowheads="1"/>
          </p:cNvSpPr>
          <p:nvPr/>
        </p:nvSpPr>
        <p:spPr bwMode="auto">
          <a:xfrm>
            <a:off x="2618442" y="1254800"/>
            <a:ext cx="3957664" cy="5078313"/>
          </a:xfrm>
          <a:prstGeom prst="rect">
            <a:avLst/>
          </a:prstGeom>
          <a:solidFill>
            <a:schemeClr val="bg1"/>
          </a:solidFill>
          <a:ln w="9525">
            <a:solidFill>
              <a:schemeClr val="tx1"/>
            </a:solidFill>
            <a:miter lim="800000"/>
            <a:headEnd/>
            <a:tailEnd/>
          </a:ln>
          <a:effectLst/>
        </p:spPr>
        <p:txBody>
          <a:bodyPr wrap="square">
            <a:spAutoFit/>
          </a:bodyPr>
          <a:lstStyle/>
          <a:p>
            <a:r>
              <a:rPr lang="en-US" sz="2200" b="1" dirty="0">
                <a:latin typeface="Calibri"/>
                <a:cs typeface="Calibri"/>
              </a:rPr>
              <a:t>Yearly Users of MRSEC Facilities (non MRSEC Participants)</a:t>
            </a:r>
          </a:p>
          <a:p>
            <a:pPr lvl="1"/>
            <a:r>
              <a:rPr lang="en-US" sz="2200" dirty="0">
                <a:latin typeface="Calibri"/>
                <a:cs typeface="Calibri"/>
              </a:rPr>
              <a:t> &gt; 1246 Academic</a:t>
            </a:r>
          </a:p>
          <a:p>
            <a:pPr lvl="1"/>
            <a:r>
              <a:rPr lang="en-US" sz="2200" dirty="0">
                <a:latin typeface="Calibri"/>
                <a:cs typeface="Calibri"/>
              </a:rPr>
              <a:t> &gt; 642 Industry</a:t>
            </a:r>
          </a:p>
          <a:p>
            <a:pPr lvl="1"/>
            <a:r>
              <a:rPr lang="en-US" sz="2200" dirty="0">
                <a:latin typeface="Calibri"/>
                <a:cs typeface="Calibri"/>
              </a:rPr>
              <a:t> &gt; 31 National Labs</a:t>
            </a:r>
          </a:p>
          <a:p>
            <a:pPr lvl="1"/>
            <a:endParaRPr lang="en-US" sz="2200" dirty="0">
              <a:latin typeface="Calibri"/>
              <a:cs typeface="Calibri"/>
            </a:endParaRPr>
          </a:p>
          <a:p>
            <a:r>
              <a:rPr lang="en-US" sz="2000" b="1" dirty="0">
                <a:solidFill>
                  <a:srgbClr val="3366FF"/>
                </a:solidFill>
                <a:latin typeface="Calibri" charset="0"/>
                <a:ea typeface="Calibri" charset="0"/>
                <a:cs typeface="Calibri" charset="0"/>
              </a:rPr>
              <a:t>350 Publications acknowledged MRSEC SF in 2018 </a:t>
            </a:r>
            <a:r>
              <a:rPr lang="en-US" sz="2000" dirty="0">
                <a:latin typeface="Calibri" charset="0"/>
                <a:ea typeface="Calibri" charset="0"/>
                <a:cs typeface="Calibri" charset="0"/>
              </a:rPr>
              <a:t>(+612 from closing or NCE Centers)</a:t>
            </a:r>
            <a:endParaRPr lang="en-US" sz="2000" b="1" dirty="0">
              <a:solidFill>
                <a:srgbClr val="3366FF"/>
              </a:solidFill>
              <a:latin typeface="Calibri" charset="0"/>
              <a:ea typeface="Calibri" charset="0"/>
              <a:cs typeface="Calibri" charset="0"/>
            </a:endParaRPr>
          </a:p>
          <a:p>
            <a:endParaRPr lang="en-US" sz="2200" b="1" dirty="0">
              <a:latin typeface="Calibri"/>
              <a:cs typeface="Calibri"/>
            </a:endParaRPr>
          </a:p>
          <a:p>
            <a:pPr>
              <a:buFont typeface="Arial" pitchFamily="34" charset="0"/>
              <a:buChar char="•"/>
            </a:pPr>
            <a:r>
              <a:rPr lang="en-US" sz="2200" dirty="0">
                <a:latin typeface="Calibri"/>
                <a:cs typeface="Calibri"/>
              </a:rPr>
              <a:t> 77 MRSEC Technical Staff in SEFs</a:t>
            </a:r>
          </a:p>
          <a:p>
            <a:pPr>
              <a:buFont typeface="Arial" pitchFamily="34" charset="0"/>
              <a:buChar char="•"/>
            </a:pPr>
            <a:r>
              <a:rPr lang="en-US" sz="2200" dirty="0">
                <a:latin typeface="Calibri"/>
                <a:cs typeface="Calibri"/>
              </a:rPr>
              <a:t> 8 Other Technicians</a:t>
            </a:r>
          </a:p>
          <a:p>
            <a:pPr>
              <a:buFont typeface="Arial" pitchFamily="34" charset="0"/>
              <a:buChar char="•"/>
            </a:pPr>
            <a:r>
              <a:rPr lang="en-US" sz="2200" dirty="0">
                <a:latin typeface="Calibri"/>
                <a:cs typeface="Calibri"/>
              </a:rPr>
              <a:t> 46 Administrative Staff</a:t>
            </a:r>
          </a:p>
          <a:p>
            <a:pPr>
              <a:buFont typeface="Arial" pitchFamily="34" charset="0"/>
              <a:buChar char="•"/>
            </a:pPr>
            <a:r>
              <a:rPr lang="en-US" sz="2200" dirty="0">
                <a:latin typeface="Calibri"/>
                <a:cs typeface="Calibri"/>
              </a:rPr>
              <a:t> 31 Education Staff</a:t>
            </a:r>
            <a:r>
              <a:rPr lang="en-US" sz="2000" dirty="0">
                <a:solidFill>
                  <a:schemeClr val="tx2"/>
                </a:solidFill>
              </a:rPr>
              <a:t>	</a:t>
            </a:r>
          </a:p>
        </p:txBody>
      </p:sp>
      <p:sp>
        <p:nvSpPr>
          <p:cNvPr id="2" name="Rectangle 1"/>
          <p:cNvSpPr/>
          <p:nvPr/>
        </p:nvSpPr>
        <p:spPr>
          <a:xfrm>
            <a:off x="645013" y="184944"/>
            <a:ext cx="1931988" cy="954107"/>
          </a:xfrm>
          <a:prstGeom prst="rect">
            <a:avLst/>
          </a:prstGeom>
          <a:solidFill>
            <a:schemeClr val="accent5">
              <a:lumMod val="20000"/>
              <a:lumOff val="80000"/>
            </a:schemeClr>
          </a:solidFill>
          <a:ln>
            <a:solidFill>
              <a:schemeClr val="accent1"/>
            </a:solidFill>
          </a:ln>
        </p:spPr>
        <p:txBody>
          <a:bodyPr wrap="square">
            <a:spAutoFit/>
          </a:bodyPr>
          <a:lstStyle/>
          <a:p>
            <a:r>
              <a:rPr lang="en-US" sz="1400" b="1" dirty="0">
                <a:solidFill>
                  <a:schemeClr val="accent1">
                    <a:lumMod val="50000"/>
                  </a:schemeClr>
                </a:solidFill>
              </a:rPr>
              <a:t>MRFN Statistics</a:t>
            </a:r>
          </a:p>
          <a:p>
            <a:r>
              <a:rPr lang="en-US" sz="1400" dirty="0">
                <a:solidFill>
                  <a:srgbClr val="0000FF"/>
                </a:solidFill>
              </a:rPr>
              <a:t>20 centers </a:t>
            </a:r>
            <a:br>
              <a:rPr lang="en-US" sz="1400" dirty="0">
                <a:solidFill>
                  <a:srgbClr val="0000FF"/>
                </a:solidFill>
              </a:rPr>
            </a:br>
            <a:r>
              <a:rPr lang="en-US" sz="1400" dirty="0">
                <a:solidFill>
                  <a:srgbClr val="0000FF"/>
                </a:solidFill>
              </a:rPr>
              <a:t>1144 instruments </a:t>
            </a:r>
            <a:br>
              <a:rPr lang="en-US" sz="1400" dirty="0">
                <a:solidFill>
                  <a:srgbClr val="0000FF"/>
                </a:solidFill>
              </a:rPr>
            </a:br>
            <a:r>
              <a:rPr lang="en-US" sz="1400" dirty="0">
                <a:solidFill>
                  <a:srgbClr val="0000FF"/>
                </a:solidFill>
              </a:rPr>
              <a:t>262 experts</a:t>
            </a:r>
          </a:p>
        </p:txBody>
      </p:sp>
    </p:spTree>
    <p:extLst>
      <p:ext uri="{BB962C8B-B14F-4D97-AF65-F5344CB8AC3E}">
        <p14:creationId xmlns:p14="http://schemas.microsoft.com/office/powerpoint/2010/main" val="790118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971600" y="416675"/>
            <a:ext cx="7543800" cy="678045"/>
          </a:xfrm>
          <a:prstGeom prst="rect">
            <a:avLst/>
          </a:prstGeom>
          <a:gradFill flip="none" rotWithShape="1">
            <a:gsLst>
              <a:gs pos="0">
                <a:schemeClr val="accent5">
                  <a:lumMod val="60000"/>
                  <a:lumOff val="40000"/>
                </a:schemeClr>
              </a:gs>
              <a:gs pos="50000">
                <a:schemeClr val="accent1">
                  <a:tint val="44500"/>
                  <a:satMod val="160000"/>
                </a:schemeClr>
              </a:gs>
              <a:gs pos="100000">
                <a:schemeClr val="accent1">
                  <a:tint val="23500"/>
                  <a:satMod val="160000"/>
                </a:schemeClr>
              </a:gs>
            </a:gsLst>
            <a:path path="shape">
              <a:fillToRect l="50000" t="50000" r="50000" b="50000"/>
            </a:path>
            <a:tileRect/>
          </a:gradFill>
        </p:spPr>
        <p:txBody>
          <a:bodyPr>
            <a:normAutofit fontScale="97500" lnSpcReduction="1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accent2">
                    <a:lumMod val="75000"/>
                  </a:schemeClr>
                </a:solidFill>
                <a:effectLst/>
                <a:uLnTx/>
                <a:uFillTx/>
                <a:latin typeface="Arial"/>
                <a:ea typeface="+mj-ea"/>
                <a:cs typeface="+mj-cs"/>
              </a:rPr>
              <a:t>MRSEC Startup Companies</a:t>
            </a:r>
            <a:endParaRPr kumimoji="0" lang="en-US" sz="4000" b="0" i="0" u="none" strike="noStrike" kern="0" cap="none" spc="0" normalizeH="0" baseline="0" noProof="0" dirty="0">
              <a:ln>
                <a:noFill/>
              </a:ln>
              <a:solidFill>
                <a:schemeClr val="accent2">
                  <a:lumMod val="75000"/>
                </a:schemeClr>
              </a:solidFill>
              <a:effectLst/>
              <a:uLnTx/>
              <a:uFillTx/>
              <a:latin typeface="+mj-lt"/>
              <a:ea typeface="+mj-ea"/>
              <a:cs typeface="+mj-cs"/>
            </a:endParaRPr>
          </a:p>
        </p:txBody>
      </p:sp>
      <p:grpSp>
        <p:nvGrpSpPr>
          <p:cNvPr id="7" name="Group 30"/>
          <p:cNvGrpSpPr/>
          <p:nvPr/>
        </p:nvGrpSpPr>
        <p:grpSpPr>
          <a:xfrm>
            <a:off x="971600" y="1700808"/>
            <a:ext cx="7866459" cy="4687759"/>
            <a:chOff x="228600" y="1828800"/>
            <a:chExt cx="8753475" cy="4847799"/>
          </a:xfrm>
        </p:grpSpPr>
        <p:pic>
          <p:nvPicPr>
            <p:cNvPr id="8" name="Picture 12" descr="PolyMedix">
              <a:hlinkClick r:id="rId2"/>
            </p:cNvPr>
            <p:cNvPicPr>
              <a:picLocks noChangeAspect="1" noChangeArrowheads="1"/>
            </p:cNvPicPr>
            <p:nvPr/>
          </p:nvPicPr>
          <p:blipFill>
            <a:blip r:embed="rId3" cstate="print"/>
            <a:srcRect/>
            <a:stretch>
              <a:fillRect/>
            </a:stretch>
          </p:blipFill>
          <p:spPr bwMode="auto">
            <a:xfrm>
              <a:off x="2857500" y="5600700"/>
              <a:ext cx="4000500" cy="416719"/>
            </a:xfrm>
            <a:prstGeom prst="rect">
              <a:avLst/>
            </a:prstGeom>
            <a:noFill/>
          </p:spPr>
        </p:pic>
        <p:pic>
          <p:nvPicPr>
            <p:cNvPr id="9" name="Picture 19" descr="Nano Terra">
              <a:hlinkClick r:id="rId4"/>
            </p:cNvPr>
            <p:cNvPicPr>
              <a:picLocks noChangeAspect="1" noChangeArrowheads="1"/>
            </p:cNvPicPr>
            <p:nvPr/>
          </p:nvPicPr>
          <p:blipFill>
            <a:blip r:embed="rId5" cstate="print"/>
            <a:srcRect/>
            <a:stretch>
              <a:fillRect/>
            </a:stretch>
          </p:blipFill>
          <p:spPr bwMode="auto">
            <a:xfrm>
              <a:off x="5715000" y="4686300"/>
              <a:ext cx="1009650" cy="1009650"/>
            </a:xfrm>
            <a:prstGeom prst="rect">
              <a:avLst/>
            </a:prstGeom>
            <a:noFill/>
          </p:spPr>
        </p:pic>
        <p:pic>
          <p:nvPicPr>
            <p:cNvPr id="10" name="Picture 3" descr="Raindance Logo"/>
            <p:cNvPicPr>
              <a:picLocks noChangeAspect="1" noChangeArrowheads="1"/>
            </p:cNvPicPr>
            <p:nvPr/>
          </p:nvPicPr>
          <p:blipFill>
            <a:blip r:embed="rId6" cstate="print"/>
            <a:srcRect/>
            <a:stretch>
              <a:fillRect/>
            </a:stretch>
          </p:blipFill>
          <p:spPr bwMode="auto">
            <a:xfrm>
              <a:off x="6858000" y="1943100"/>
              <a:ext cx="1943100" cy="647700"/>
            </a:xfrm>
            <a:prstGeom prst="rect">
              <a:avLst/>
            </a:prstGeom>
            <a:solidFill>
              <a:schemeClr val="bg1"/>
            </a:solidFill>
            <a:ln w="9525">
              <a:noFill/>
              <a:miter lim="800000"/>
              <a:headEnd/>
              <a:tailEnd/>
            </a:ln>
          </p:spPr>
        </p:pic>
        <p:pic>
          <p:nvPicPr>
            <p:cNvPr id="11" name="Picture 5" descr="lumarray logo"/>
            <p:cNvPicPr>
              <a:picLocks noChangeAspect="1" noChangeArrowheads="1"/>
            </p:cNvPicPr>
            <p:nvPr/>
          </p:nvPicPr>
          <p:blipFill>
            <a:blip r:embed="rId7" cstate="print"/>
            <a:srcRect/>
            <a:stretch>
              <a:fillRect/>
            </a:stretch>
          </p:blipFill>
          <p:spPr bwMode="auto">
            <a:xfrm>
              <a:off x="2057400" y="2514600"/>
              <a:ext cx="1714500" cy="615126"/>
            </a:xfrm>
            <a:prstGeom prst="rect">
              <a:avLst/>
            </a:prstGeom>
            <a:noFill/>
            <a:ln w="9525">
              <a:noFill/>
              <a:miter lim="800000"/>
              <a:headEnd/>
              <a:tailEnd/>
            </a:ln>
          </p:spPr>
        </p:pic>
        <p:pic>
          <p:nvPicPr>
            <p:cNvPr id="12" name="Picture 7" descr="OmniGuide_logo"/>
            <p:cNvPicPr>
              <a:picLocks noChangeAspect="1" noChangeArrowheads="1"/>
            </p:cNvPicPr>
            <p:nvPr/>
          </p:nvPicPr>
          <p:blipFill>
            <a:blip r:embed="rId8" cstate="print"/>
            <a:srcRect/>
            <a:stretch>
              <a:fillRect/>
            </a:stretch>
          </p:blipFill>
          <p:spPr bwMode="auto">
            <a:xfrm>
              <a:off x="7315200" y="4457700"/>
              <a:ext cx="1499937" cy="609600"/>
            </a:xfrm>
            <a:prstGeom prst="rect">
              <a:avLst/>
            </a:prstGeom>
            <a:noFill/>
            <a:ln w="9525">
              <a:noFill/>
              <a:miter lim="800000"/>
              <a:headEnd/>
              <a:tailEnd/>
            </a:ln>
          </p:spPr>
        </p:pic>
        <p:pic>
          <p:nvPicPr>
            <p:cNvPr id="13" name="Picture 1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658100" y="5810604"/>
              <a:ext cx="1028700" cy="860445"/>
            </a:xfrm>
            <a:prstGeom prst="rect">
              <a:avLst/>
            </a:prstGeom>
            <a:noFill/>
            <a:ln w="9525">
              <a:noFill/>
              <a:miter lim="800000"/>
              <a:headEnd/>
              <a:tailEnd/>
            </a:ln>
          </p:spPr>
        </p:pic>
        <p:pic>
          <p:nvPicPr>
            <p:cNvPr id="14" name="Picture 13" descr="http://www.universaldisplay.com/images/top_logo.jpg">
              <a:hlinkClick r:id="rId10"/>
            </p:cNvPr>
            <p:cNvPicPr>
              <a:picLocks noChangeAspect="1" noChangeArrowheads="1"/>
            </p:cNvPicPr>
            <p:nvPr/>
          </p:nvPicPr>
          <p:blipFill>
            <a:blip r:embed="rId11" cstate="print"/>
            <a:srcRect/>
            <a:stretch>
              <a:fillRect/>
            </a:stretch>
          </p:blipFill>
          <p:spPr bwMode="auto">
            <a:xfrm>
              <a:off x="457200" y="6057900"/>
              <a:ext cx="3657600" cy="618699"/>
            </a:xfrm>
            <a:prstGeom prst="rect">
              <a:avLst/>
            </a:prstGeom>
            <a:noFill/>
          </p:spPr>
        </p:pic>
        <p:pic>
          <p:nvPicPr>
            <p:cNvPr id="15" name="Picture 14" descr="http://www.nn-labs.com/templates/rhuk_milkyway/images/nn_logo.gif">
              <a:hlinkClick r:id="rId12"/>
            </p:cNvPr>
            <p:cNvPicPr>
              <a:picLocks noChangeAspect="1" noChangeArrowheads="1"/>
            </p:cNvPicPr>
            <p:nvPr/>
          </p:nvPicPr>
          <p:blipFill>
            <a:blip r:embed="rId13" cstate="print"/>
            <a:srcRect/>
            <a:stretch>
              <a:fillRect/>
            </a:stretch>
          </p:blipFill>
          <p:spPr bwMode="auto">
            <a:xfrm>
              <a:off x="1485900" y="1943100"/>
              <a:ext cx="2971800" cy="368263"/>
            </a:xfrm>
            <a:prstGeom prst="rect">
              <a:avLst/>
            </a:prstGeom>
            <a:noFill/>
          </p:spPr>
        </p:pic>
        <p:pic>
          <p:nvPicPr>
            <p:cNvPr id="16" name="Picture 15"/>
            <p:cNvPicPr>
              <a:picLocks noChangeAspect="1" noChangeArrowheads="1"/>
            </p:cNvPicPr>
            <p:nvPr/>
          </p:nvPicPr>
          <p:blipFill>
            <a:blip r:embed="rId14" cstate="print"/>
            <a:srcRect/>
            <a:stretch>
              <a:fillRect/>
            </a:stretch>
          </p:blipFill>
          <p:spPr bwMode="auto">
            <a:xfrm>
              <a:off x="228600" y="4343400"/>
              <a:ext cx="2057400" cy="427172"/>
            </a:xfrm>
            <a:prstGeom prst="rect">
              <a:avLst/>
            </a:prstGeom>
            <a:noFill/>
            <a:ln w="9525">
              <a:noFill/>
              <a:miter lim="800000"/>
              <a:headEnd/>
              <a:tailEnd/>
            </a:ln>
          </p:spPr>
        </p:pic>
        <p:pic>
          <p:nvPicPr>
            <p:cNvPr id="17" name="Picture 17" descr="http://www.arryx.com/menuimages/NewLogoSmall.gif">
              <a:hlinkClick r:id="rId15"/>
            </p:cNvPr>
            <p:cNvPicPr>
              <a:picLocks noChangeAspect="1" noChangeArrowheads="1"/>
            </p:cNvPicPr>
            <p:nvPr/>
          </p:nvPicPr>
          <p:blipFill>
            <a:blip r:embed="rId16" cstate="print"/>
            <a:srcRect/>
            <a:stretch>
              <a:fillRect/>
            </a:stretch>
          </p:blipFill>
          <p:spPr bwMode="auto">
            <a:xfrm>
              <a:off x="342900" y="1828800"/>
              <a:ext cx="1143000" cy="1168400"/>
            </a:xfrm>
            <a:prstGeom prst="rect">
              <a:avLst/>
            </a:prstGeom>
            <a:noFill/>
          </p:spPr>
        </p:pic>
        <p:pic>
          <p:nvPicPr>
            <p:cNvPr id="18" name="Picture 21" descr="http://www.surfacelogix.com/images/logo.jpg"/>
            <p:cNvPicPr>
              <a:picLocks noChangeAspect="1" noChangeArrowheads="1"/>
            </p:cNvPicPr>
            <p:nvPr/>
          </p:nvPicPr>
          <p:blipFill>
            <a:blip r:embed="rId17" cstate="print"/>
            <a:srcRect/>
            <a:stretch>
              <a:fillRect/>
            </a:stretch>
          </p:blipFill>
          <p:spPr bwMode="auto">
            <a:xfrm>
              <a:off x="228600" y="3314700"/>
              <a:ext cx="1828800" cy="772453"/>
            </a:xfrm>
            <a:prstGeom prst="rect">
              <a:avLst/>
            </a:prstGeom>
            <a:noFill/>
          </p:spPr>
        </p:pic>
        <p:pic>
          <p:nvPicPr>
            <p:cNvPr id="19" name="Picture 2"/>
            <p:cNvPicPr>
              <a:picLocks noChangeAspect="1" noChangeArrowheads="1"/>
            </p:cNvPicPr>
            <p:nvPr/>
          </p:nvPicPr>
          <p:blipFill>
            <a:blip r:embed="rId18" cstate="print"/>
            <a:srcRect/>
            <a:stretch>
              <a:fillRect/>
            </a:stretch>
          </p:blipFill>
          <p:spPr bwMode="auto">
            <a:xfrm>
              <a:off x="4229100" y="2743200"/>
              <a:ext cx="1421176" cy="685800"/>
            </a:xfrm>
            <a:prstGeom prst="rect">
              <a:avLst/>
            </a:prstGeom>
            <a:noFill/>
            <a:ln w="9525">
              <a:noFill/>
              <a:miter lim="800000"/>
              <a:headEnd/>
              <a:tailEnd/>
            </a:ln>
          </p:spPr>
        </p:pic>
        <p:pic>
          <p:nvPicPr>
            <p:cNvPr id="20" name="Picture 3"/>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228600" y="5143500"/>
              <a:ext cx="2114472" cy="695325"/>
            </a:xfrm>
            <a:prstGeom prst="rect">
              <a:avLst/>
            </a:prstGeom>
            <a:noFill/>
            <a:ln w="9525">
              <a:noFill/>
              <a:miter lim="800000"/>
              <a:headEnd/>
              <a:tailEnd/>
            </a:ln>
          </p:spPr>
        </p:pic>
        <p:pic>
          <p:nvPicPr>
            <p:cNvPr id="21" name="Picture 6"/>
            <p:cNvPicPr>
              <a:picLocks noChangeAspect="1" noChangeArrowheads="1"/>
            </p:cNvPicPr>
            <p:nvPr/>
          </p:nvPicPr>
          <p:blipFill>
            <a:blip r:embed="rId20" cstate="print"/>
            <a:srcRect/>
            <a:stretch>
              <a:fillRect/>
            </a:stretch>
          </p:blipFill>
          <p:spPr bwMode="auto">
            <a:xfrm>
              <a:off x="2514600" y="4686300"/>
              <a:ext cx="1371600" cy="651933"/>
            </a:xfrm>
            <a:prstGeom prst="rect">
              <a:avLst/>
            </a:prstGeom>
            <a:noFill/>
            <a:ln w="9525">
              <a:noFill/>
              <a:miter lim="800000"/>
              <a:headEnd/>
              <a:tailEnd/>
            </a:ln>
          </p:spPr>
        </p:pic>
        <p:pic>
          <p:nvPicPr>
            <p:cNvPr id="22" name="Picture 8" descr="http://www.franklinfuelcells.com/assets/images/logo.png">
              <a:hlinkClick r:id="rId21"/>
            </p:cNvPr>
            <p:cNvPicPr>
              <a:picLocks noChangeAspect="1" noChangeArrowheads="1"/>
            </p:cNvPicPr>
            <p:nvPr/>
          </p:nvPicPr>
          <p:blipFill>
            <a:blip r:embed="rId22" cstate="print"/>
            <a:srcRect/>
            <a:stretch>
              <a:fillRect/>
            </a:stretch>
          </p:blipFill>
          <p:spPr bwMode="auto">
            <a:xfrm>
              <a:off x="3314700" y="3886200"/>
              <a:ext cx="1943100" cy="538349"/>
            </a:xfrm>
            <a:prstGeom prst="rect">
              <a:avLst/>
            </a:prstGeom>
            <a:noFill/>
          </p:spPr>
        </p:pic>
        <p:pic>
          <p:nvPicPr>
            <p:cNvPr id="23" name="Picture 11"/>
            <p:cNvPicPr>
              <a:picLocks noChangeAspect="1" noChangeArrowheads="1"/>
            </p:cNvPicPr>
            <p:nvPr/>
          </p:nvPicPr>
          <p:blipFill>
            <a:blip r:embed="rId23" cstate="print"/>
            <a:srcRect/>
            <a:stretch>
              <a:fillRect/>
            </a:stretch>
          </p:blipFill>
          <p:spPr bwMode="auto">
            <a:xfrm>
              <a:off x="4000500" y="4800600"/>
              <a:ext cx="2162175" cy="313864"/>
            </a:xfrm>
            <a:prstGeom prst="rect">
              <a:avLst/>
            </a:prstGeom>
            <a:noFill/>
            <a:ln w="9525">
              <a:noFill/>
              <a:miter lim="800000"/>
              <a:headEnd/>
              <a:tailEnd/>
            </a:ln>
          </p:spPr>
        </p:pic>
        <p:pic>
          <p:nvPicPr>
            <p:cNvPr id="24" name="Picture 12"/>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5600700" y="3657600"/>
              <a:ext cx="1371600" cy="639739"/>
            </a:xfrm>
            <a:prstGeom prst="rect">
              <a:avLst/>
            </a:prstGeom>
            <a:noFill/>
            <a:ln w="9525">
              <a:noFill/>
              <a:miter lim="800000"/>
              <a:headEnd/>
              <a:tailEnd/>
            </a:ln>
          </p:spPr>
        </p:pic>
        <p:pic>
          <p:nvPicPr>
            <p:cNvPr id="25" name="Picture 13"/>
            <p:cNvPicPr>
              <a:picLocks noChangeAspect="1" noChangeArrowheads="1"/>
            </p:cNvPicPr>
            <p:nvPr/>
          </p:nvPicPr>
          <p:blipFill>
            <a:blip r:embed="rId25" cstate="print"/>
            <a:srcRect/>
            <a:stretch>
              <a:fillRect/>
            </a:stretch>
          </p:blipFill>
          <p:spPr bwMode="auto">
            <a:xfrm>
              <a:off x="4572000" y="1943100"/>
              <a:ext cx="2057400" cy="504825"/>
            </a:xfrm>
            <a:prstGeom prst="rect">
              <a:avLst/>
            </a:prstGeom>
            <a:noFill/>
            <a:ln w="9525">
              <a:noFill/>
              <a:miter lim="800000"/>
              <a:headEnd/>
              <a:tailEnd/>
            </a:ln>
          </p:spPr>
        </p:pic>
        <p:pic>
          <p:nvPicPr>
            <p:cNvPr id="26" name="Picture 14"/>
            <p:cNvPicPr>
              <a:picLocks noChangeAspect="1" noChangeArrowheads="1"/>
            </p:cNvPicPr>
            <p:nvPr/>
          </p:nvPicPr>
          <p:blipFill>
            <a:blip r:embed="rId26" cstate="print"/>
            <a:srcRect/>
            <a:stretch>
              <a:fillRect/>
            </a:stretch>
          </p:blipFill>
          <p:spPr bwMode="auto">
            <a:xfrm>
              <a:off x="6172200" y="2628900"/>
              <a:ext cx="1219200" cy="304800"/>
            </a:xfrm>
            <a:prstGeom prst="rect">
              <a:avLst/>
            </a:prstGeom>
            <a:noFill/>
            <a:ln w="9525">
              <a:noFill/>
              <a:miter lim="800000"/>
              <a:headEnd/>
              <a:tailEnd/>
            </a:ln>
          </p:spPr>
        </p:pic>
        <p:pic>
          <p:nvPicPr>
            <p:cNvPr id="27" name="Picture 15"/>
            <p:cNvPicPr>
              <a:picLocks noChangeAspect="1" noChangeArrowheads="1"/>
            </p:cNvPicPr>
            <p:nvPr/>
          </p:nvPicPr>
          <p:blipFill>
            <a:blip r:embed="rId27" cstate="print"/>
            <a:srcRect/>
            <a:stretch>
              <a:fillRect/>
            </a:stretch>
          </p:blipFill>
          <p:spPr bwMode="auto">
            <a:xfrm>
              <a:off x="6972300" y="5257800"/>
              <a:ext cx="2009775" cy="428625"/>
            </a:xfrm>
            <a:prstGeom prst="rect">
              <a:avLst/>
            </a:prstGeom>
            <a:noFill/>
            <a:ln w="9525">
              <a:noFill/>
              <a:miter lim="800000"/>
              <a:headEnd/>
              <a:tailEnd/>
            </a:ln>
          </p:spPr>
        </p:pic>
        <p:pic>
          <p:nvPicPr>
            <p:cNvPr id="28" name="Picture 17" descr="WiTricity Corp."/>
            <p:cNvPicPr>
              <a:picLocks noChangeAspect="1" noChangeArrowheads="1"/>
            </p:cNvPicPr>
            <p:nvPr/>
          </p:nvPicPr>
          <p:blipFill>
            <a:blip r:embed="rId28" cstate="print"/>
            <a:srcRect/>
            <a:stretch>
              <a:fillRect/>
            </a:stretch>
          </p:blipFill>
          <p:spPr bwMode="auto">
            <a:xfrm>
              <a:off x="7543800" y="3886200"/>
              <a:ext cx="1190625" cy="304801"/>
            </a:xfrm>
            <a:prstGeom prst="rect">
              <a:avLst/>
            </a:prstGeom>
            <a:noFill/>
          </p:spPr>
        </p:pic>
        <p:pic>
          <p:nvPicPr>
            <p:cNvPr id="29" name="Picture 22"/>
            <p:cNvPicPr>
              <a:picLocks noChangeAspect="1" noChangeArrowheads="1"/>
            </p:cNvPicPr>
            <p:nvPr/>
          </p:nvPicPr>
          <p:blipFill>
            <a:blip r:embed="rId29" cstate="print"/>
            <a:srcRect/>
            <a:stretch>
              <a:fillRect/>
            </a:stretch>
          </p:blipFill>
          <p:spPr bwMode="auto">
            <a:xfrm>
              <a:off x="2514600" y="3314700"/>
              <a:ext cx="633413" cy="1266825"/>
            </a:xfrm>
            <a:prstGeom prst="rect">
              <a:avLst/>
            </a:prstGeom>
            <a:noFill/>
            <a:ln w="9525">
              <a:noFill/>
              <a:miter lim="800000"/>
              <a:headEnd/>
              <a:tailEnd/>
            </a:ln>
          </p:spPr>
        </p:pic>
        <p:pic>
          <p:nvPicPr>
            <p:cNvPr id="30" name="Picture 23"/>
            <p:cNvPicPr>
              <a:picLocks noChangeAspect="1" noChangeArrowheads="1"/>
            </p:cNvPicPr>
            <p:nvPr/>
          </p:nvPicPr>
          <p:blipFill>
            <a:blip r:embed="rId30" cstate="print"/>
            <a:srcRect/>
            <a:stretch>
              <a:fillRect/>
            </a:stretch>
          </p:blipFill>
          <p:spPr bwMode="auto">
            <a:xfrm>
              <a:off x="4686300" y="6172200"/>
              <a:ext cx="2600325" cy="485775"/>
            </a:xfrm>
            <a:prstGeom prst="rect">
              <a:avLst/>
            </a:prstGeom>
            <a:noFill/>
            <a:ln w="9525">
              <a:noFill/>
              <a:miter lim="800000"/>
              <a:headEnd/>
              <a:tailEnd/>
            </a:ln>
          </p:spPr>
        </p:pic>
        <p:pic>
          <p:nvPicPr>
            <p:cNvPr id="31" name="Picture 20"/>
            <p:cNvPicPr>
              <a:picLocks noChangeAspect="1" noChangeArrowheads="1"/>
            </p:cNvPicPr>
            <p:nvPr/>
          </p:nvPicPr>
          <p:blipFill>
            <a:blip r:embed="rId31" cstate="print"/>
            <a:srcRect/>
            <a:stretch>
              <a:fillRect/>
            </a:stretch>
          </p:blipFill>
          <p:spPr bwMode="auto">
            <a:xfrm>
              <a:off x="6972300" y="3200400"/>
              <a:ext cx="1943100" cy="516704"/>
            </a:xfrm>
            <a:prstGeom prst="rect">
              <a:avLst/>
            </a:prstGeom>
            <a:noFill/>
            <a:ln w="9525">
              <a:noFill/>
              <a:miter lim="800000"/>
              <a:headEnd/>
              <a:tailEnd/>
            </a:ln>
          </p:spPr>
        </p:pic>
      </p:grpSp>
      <p:sp>
        <p:nvSpPr>
          <p:cNvPr id="32" name="TextBox 31"/>
          <p:cNvSpPr txBox="1"/>
          <p:nvPr/>
        </p:nvSpPr>
        <p:spPr>
          <a:xfrm>
            <a:off x="1174573" y="5447577"/>
            <a:ext cx="7969427" cy="1200329"/>
          </a:xfrm>
          <a:prstGeom prst="rect">
            <a:avLst/>
          </a:prstGeom>
          <a:solidFill>
            <a:schemeClr val="accent6">
              <a:lumMod val="20000"/>
              <a:lumOff val="80000"/>
            </a:schemeClr>
          </a:solidFill>
        </p:spPr>
        <p:txBody>
          <a:bodyPr wrap="square" rtlCol="0">
            <a:spAutoFit/>
          </a:bodyPr>
          <a:lstStyle/>
          <a:p>
            <a:pPr algn="ctr"/>
            <a:r>
              <a:rPr lang="en-US" sz="2400" b="1" dirty="0">
                <a:solidFill>
                  <a:srgbClr val="C00000"/>
                </a:solidFill>
              </a:rPr>
              <a:t>Since 1985: 158 (82 since 2010) companies in 22 states plus 5 abroad employing ~ 2840 individuals; More than 1500 patents awarded</a:t>
            </a:r>
          </a:p>
        </p:txBody>
      </p:sp>
      <p:sp>
        <p:nvSpPr>
          <p:cNvPr id="33" name="Rectangle 32"/>
          <p:cNvSpPr/>
          <p:nvPr/>
        </p:nvSpPr>
        <p:spPr>
          <a:xfrm>
            <a:off x="1207515" y="0"/>
            <a:ext cx="2002471" cy="523220"/>
          </a:xfrm>
          <a:prstGeom prst="rect">
            <a:avLst/>
          </a:prstGeom>
        </p:spPr>
        <p:txBody>
          <a:bodyPr wrap="none">
            <a:spAutoFit/>
          </a:bodyPr>
          <a:lstStyle/>
          <a:p>
            <a:pPr marL="457200" indent="-457200"/>
            <a:r>
              <a:rPr lang="en-US" sz="2800" b="1" baseline="0" dirty="0">
                <a:solidFill>
                  <a:schemeClr val="accent2">
                    <a:lumMod val="75000"/>
                  </a:schemeClr>
                </a:solidFill>
              </a:rPr>
              <a:t>Innovation</a:t>
            </a:r>
          </a:p>
        </p:txBody>
      </p:sp>
      <p:pic>
        <p:nvPicPr>
          <p:cNvPr id="164866" name="Picture 2" descr="C:\Users\dfinotel\Desktop\SR_Logo1.png"/>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683568" y="1052736"/>
            <a:ext cx="1296768"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64867" name="Picture 3" descr="C:\Users\dfinotel\Desktop\enduring_energy_webwhitetype.png"/>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6623506" y="1152972"/>
            <a:ext cx="2357633" cy="358141"/>
          </a:xfrm>
          <a:prstGeom prst="rect">
            <a:avLst/>
          </a:prstGeom>
          <a:solidFill>
            <a:schemeClr val="bg2"/>
          </a:solidFill>
        </p:spPr>
      </p:pic>
      <p:pic>
        <p:nvPicPr>
          <p:cNvPr id="3074" name="Picture 2" descr="ttps://www.nsf.gov/images/logos/nsf1.gif"/>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26293" y="0"/>
            <a:ext cx="636248" cy="6400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5" name="Chart 34">
            <a:extLst>
              <a:ext uri="{FF2B5EF4-FFF2-40B4-BE49-F238E27FC236}">
                <a16:creationId xmlns:a16="http://schemas.microsoft.com/office/drawing/2014/main" id="{00000000-0008-0000-0000-000004000000}"/>
              </a:ext>
            </a:extLst>
          </p:cNvPr>
          <p:cNvGraphicFramePr>
            <a:graphicFrameLocks/>
          </p:cNvGraphicFramePr>
          <p:nvPr>
            <p:extLst/>
          </p:nvPr>
        </p:nvGraphicFramePr>
        <p:xfrm>
          <a:off x="1627507" y="1440823"/>
          <a:ext cx="6174815" cy="3642846"/>
        </p:xfrm>
        <a:graphic>
          <a:graphicData uri="http://schemas.openxmlformats.org/drawingml/2006/chart">
            <c:chart xmlns:c="http://schemas.openxmlformats.org/drawingml/2006/chart" xmlns:r="http://schemas.openxmlformats.org/officeDocument/2006/relationships" r:id="rId35"/>
          </a:graphicData>
        </a:graphic>
      </p:graphicFrame>
    </p:spTree>
    <p:extLst>
      <p:ext uri="{BB962C8B-B14F-4D97-AF65-F5344CB8AC3E}">
        <p14:creationId xmlns:p14="http://schemas.microsoft.com/office/powerpoint/2010/main" val="2710333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8280920" cy="864096"/>
          </a:xfrm>
          <a:gradFill>
            <a:gsLst>
              <a:gs pos="63997">
                <a:srgbClr val="84E693">
                  <a:alpha val="80000"/>
                </a:srgbClr>
              </a:gs>
              <a:gs pos="54982">
                <a:srgbClr val="92D05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latin typeface="Calibri" charset="0"/>
                <a:ea typeface="Calibri" charset="0"/>
                <a:cs typeface="Calibri" charset="0"/>
              </a:rPr>
              <a:t>Activities &amp; Funding in 2017/18</a:t>
            </a:r>
          </a:p>
        </p:txBody>
      </p:sp>
      <p:sp>
        <p:nvSpPr>
          <p:cNvPr id="3" name="Content Placeholder 2"/>
          <p:cNvSpPr>
            <a:spLocks noGrp="1"/>
          </p:cNvSpPr>
          <p:nvPr>
            <p:ph idx="1"/>
          </p:nvPr>
        </p:nvSpPr>
        <p:spPr>
          <a:xfrm>
            <a:off x="755576" y="1124744"/>
            <a:ext cx="8194104" cy="5733256"/>
          </a:xfrm>
          <a:solidFill>
            <a:schemeClr val="tx2"/>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Calibri" charset="0"/>
                <a:ea typeface="Calibri" charset="0"/>
                <a:cs typeface="Calibri" charset="0"/>
              </a:rPr>
              <a:t>MRFN Workshop</a:t>
            </a:r>
          </a:p>
          <a:p>
            <a:pPr marL="0" marR="0" lvl="0" indent="0" defTabSz="91440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Calibri" charset="0"/>
                <a:ea typeface="Calibri" charset="0"/>
                <a:cs typeface="Calibri" charset="0"/>
              </a:rPr>
              <a:t>	March 9-10, 2018 @ UCSB</a:t>
            </a:r>
          </a:p>
          <a:p>
            <a:pPr marL="0" marR="0" lvl="0" indent="0" defTabSz="91440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Calibri" charset="0"/>
                <a:ea typeface="Calibri" charset="0"/>
                <a:cs typeface="Calibri" charset="0"/>
              </a:rPr>
              <a:t>	Ram Seshadri, Mark </a:t>
            </a:r>
            <a:r>
              <a:rPr lang="en-US" sz="3200" dirty="0" err="1">
                <a:solidFill>
                  <a:schemeClr val="bg1"/>
                </a:solidFill>
                <a:latin typeface="Calibri" charset="0"/>
                <a:ea typeface="Calibri" charset="0"/>
                <a:cs typeface="Calibri" charset="0"/>
              </a:rPr>
              <a:t>Hersam</a:t>
            </a:r>
            <a:r>
              <a:rPr lang="en-US" sz="3200" dirty="0">
                <a:solidFill>
                  <a:schemeClr val="bg1"/>
                </a:solidFill>
                <a:latin typeface="Calibri" charset="0"/>
                <a:ea typeface="Calibri" charset="0"/>
                <a:cs typeface="Calibri" charset="0"/>
              </a:rPr>
              <a:t>, Ali 	Yazdani 	and Nadya Mason</a:t>
            </a:r>
          </a:p>
          <a:p>
            <a:pPr marL="0" marR="0" lvl="0" indent="0" defTabSz="914400" eaLnBrk="1" fontAlgn="auto" latinLnBrk="0" hangingPunct="1">
              <a:lnSpc>
                <a:spcPct val="100000"/>
              </a:lnSpc>
              <a:spcBef>
                <a:spcPts val="0"/>
              </a:spcBef>
              <a:spcAft>
                <a:spcPts val="0"/>
              </a:spcAft>
              <a:buClrTx/>
              <a:buSzTx/>
              <a:buFontTx/>
              <a:buNone/>
              <a:tabLst/>
              <a:defRPr/>
            </a:pPr>
            <a:endParaRPr lang="en-US" sz="1600" dirty="0">
              <a:solidFill>
                <a:srgbClr val="FFC000"/>
              </a:solidFill>
              <a:latin typeface="Calibri" charset="0"/>
              <a:ea typeface="Calibri" charset="0"/>
              <a:cs typeface="Calibri"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3200" dirty="0">
                <a:solidFill>
                  <a:srgbClr val="FFC000"/>
                </a:solidFill>
                <a:latin typeface="Calibri" charset="0"/>
                <a:ea typeface="Calibri" charset="0"/>
                <a:cs typeface="Calibri" charset="0"/>
              </a:rPr>
              <a:t>Fourth Year Site Visits</a:t>
            </a:r>
          </a:p>
          <a:p>
            <a:pPr marL="0" marR="0" lvl="0" indent="0" defTabSz="914400" eaLnBrk="1" fontAlgn="auto" latinLnBrk="0" hangingPunct="1">
              <a:lnSpc>
                <a:spcPct val="100000"/>
              </a:lnSpc>
              <a:spcBef>
                <a:spcPts val="0"/>
              </a:spcBef>
              <a:spcAft>
                <a:spcPts val="0"/>
              </a:spcAft>
              <a:buClrTx/>
              <a:buSzTx/>
              <a:buFontTx/>
              <a:buNone/>
              <a:tabLst/>
              <a:defRPr/>
            </a:pPr>
            <a:r>
              <a:rPr lang="en-US" sz="3200" dirty="0">
                <a:solidFill>
                  <a:srgbClr val="FFC000"/>
                </a:solidFill>
                <a:latin typeface="Calibri" charset="0"/>
                <a:ea typeface="Calibri" charset="0"/>
                <a:cs typeface="Calibri" charset="0"/>
              </a:rPr>
              <a:t>	12 Visits from April 9 - June 15, 2018</a:t>
            </a: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solidFill>
                <a:srgbClr val="FFC000"/>
              </a:solidFill>
              <a:latin typeface="Calibri" charset="0"/>
              <a:ea typeface="Calibri" charset="0"/>
              <a:cs typeface="Calibri"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600" dirty="0">
              <a:solidFill>
                <a:srgbClr val="FFC000"/>
              </a:solidFill>
              <a:latin typeface="Calibri" charset="0"/>
              <a:ea typeface="Calibri" charset="0"/>
              <a:cs typeface="Calibri"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Calibri" charset="0"/>
                <a:ea typeface="Calibri" charset="0"/>
                <a:cs typeface="Calibri" charset="0"/>
              </a:rPr>
              <a:t>iSuperSeed2 Competition in July 2019: $7.45M (16/34)</a:t>
            </a:r>
          </a:p>
          <a:p>
            <a:pPr marL="0" marR="0" lvl="0" indent="0" defTabSz="914400" eaLnBrk="1" fontAlgn="auto" latinLnBrk="0" hangingPunct="1">
              <a:lnSpc>
                <a:spcPct val="100000"/>
              </a:lnSpc>
              <a:spcBef>
                <a:spcPts val="0"/>
              </a:spcBef>
              <a:spcAft>
                <a:spcPts val="0"/>
              </a:spcAft>
              <a:buClrTx/>
              <a:buSzTx/>
              <a:buFontTx/>
              <a:buNone/>
              <a:tabLst/>
              <a:defRPr/>
            </a:pPr>
            <a:endParaRPr lang="en-US" sz="1600" dirty="0">
              <a:solidFill>
                <a:schemeClr val="bg1"/>
              </a:solidFill>
              <a:latin typeface="Calibri" charset="0"/>
              <a:ea typeface="Calibri" charset="0"/>
              <a:cs typeface="Calibri"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3200" dirty="0">
                <a:solidFill>
                  <a:srgbClr val="FFC000"/>
                </a:solidFill>
                <a:latin typeface="Calibri" charset="0"/>
                <a:ea typeface="Calibri" charset="0"/>
                <a:cs typeface="Calibri" charset="0"/>
              </a:rPr>
              <a:t>Other Supplements: $0.45M</a:t>
            </a:r>
          </a:p>
        </p:txBody>
      </p:sp>
    </p:spTree>
    <p:extLst>
      <p:ext uri="{BB962C8B-B14F-4D97-AF65-F5344CB8AC3E}">
        <p14:creationId xmlns:p14="http://schemas.microsoft.com/office/powerpoint/2010/main" val="1406323541"/>
      </p:ext>
    </p:extLst>
  </p:cSld>
  <p:clrMapOvr>
    <a:masterClrMapping/>
  </p:clrMapOvr>
</p:sld>
</file>

<file path=ppt/theme/theme1.xml><?xml version="1.0" encoding="utf-8"?>
<a:theme xmlns:a="http://schemas.openxmlformats.org/drawingml/2006/main" name="1_nsf-mt-std">
  <a:themeElements>
    <a:clrScheme name="nsf-mt-st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sf-mt-st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ctr" anchorCtr="0" compatLnSpc="1">
        <a:prstTxWarp prst="textNoShape">
          <a:avLst/>
        </a:prstTxWarp>
      </a:bodyPr>
      <a:lstStyle>
        <a:defPPr marL="342900" marR="0" indent="-342900" algn="ctr" defTabSz="914400" rtl="0" eaLnBrk="0" fontAlgn="base" latinLnBrk="0" hangingPunct="0">
          <a:lnSpc>
            <a:spcPct val="90000"/>
          </a:lnSpc>
          <a:spcBef>
            <a:spcPct val="20000"/>
          </a:spcBef>
          <a:spcAft>
            <a:spcPct val="0"/>
          </a:spcAft>
          <a:buClrTx/>
          <a:buSzTx/>
          <a:buFontTx/>
          <a:buNone/>
          <a:tabLst/>
          <a:defRPr kumimoji="0" lang="en-US" sz="2400" b="1"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ctr" anchorCtr="0" compatLnSpc="1">
        <a:prstTxWarp prst="textNoShape">
          <a:avLst/>
        </a:prstTxWarp>
      </a:bodyPr>
      <a:lstStyle>
        <a:defPPr marL="342900" marR="0" indent="-342900" algn="ctr" defTabSz="914400" rtl="0" eaLnBrk="0" fontAlgn="base" latinLnBrk="0" hangingPunct="0">
          <a:lnSpc>
            <a:spcPct val="90000"/>
          </a:lnSpc>
          <a:spcBef>
            <a:spcPct val="20000"/>
          </a:spcBef>
          <a:spcAft>
            <a:spcPct val="0"/>
          </a:spcAft>
          <a:buClrTx/>
          <a:buSzTx/>
          <a:buFontTx/>
          <a:buNone/>
          <a:tabLst/>
          <a:defRPr kumimoji="0" lang="en-US" sz="2400" b="1"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nsf-mt-st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sf-mt-st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sf-mt-st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sf-mt-st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sf-mt-st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sf-mt-st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sf-mt-st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FY11 COV PD presentation template final</Template>
  <TotalTime>888</TotalTime>
  <Words>1382</Words>
  <Application>Microsoft Macintosh PowerPoint</Application>
  <PresentationFormat>On-screen Show (4:3)</PresentationFormat>
  <Paragraphs>295</Paragraphs>
  <Slides>20</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굴림</vt:lpstr>
      <vt:lpstr>Adobe Fan Heiti Std B</vt:lpstr>
      <vt:lpstr>Arial</vt:lpstr>
      <vt:lpstr>Calibri</vt:lpstr>
      <vt:lpstr>Times New Roman</vt:lpstr>
      <vt:lpstr>Wingdings</vt:lpstr>
      <vt:lpstr>1_nsf-mt-std</vt:lpstr>
      <vt:lpstr>Document</vt:lpstr>
      <vt:lpstr>PowerPoint Presentation</vt:lpstr>
      <vt:lpstr>New Member(s)</vt:lpstr>
      <vt:lpstr>The “Logo”</vt:lpstr>
      <vt:lpstr>PowerPoint Presentation</vt:lpstr>
      <vt:lpstr>20 MRSECs Expenditures 5/2018  % of Spent Budget, $44 M</vt:lpstr>
      <vt:lpstr>High Impact</vt:lpstr>
      <vt:lpstr>Infrastructure mrfn.org/instruments  </vt:lpstr>
      <vt:lpstr>PowerPoint Presentation</vt:lpstr>
      <vt:lpstr>Activities &amp; Funding in 2017/18</vt:lpstr>
      <vt:lpstr>PowerPoint Presentation</vt:lpstr>
      <vt:lpstr>2019-2020 MRSEC Competition</vt:lpstr>
      <vt:lpstr>2019-2020 MRSEC Competition</vt:lpstr>
      <vt:lpstr>2019-2020 MRSEC Competition</vt:lpstr>
      <vt:lpstr>IRGs Suggested Research</vt:lpstr>
      <vt:lpstr>IRGs Suggested Research</vt:lpstr>
      <vt:lpstr>Some Emerging Research Areas of Particular Interest to DMR</vt:lpstr>
      <vt:lpstr>Class of 2014: 12 MRSEC 32 IRGs</vt:lpstr>
      <vt:lpstr>Class of 2017: 8 MRSEC 19 IRGs</vt:lpstr>
      <vt:lpstr>MRSEC Competition Review</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MRSEC Presentation</dc:title>
  <dc:subject/>
  <dc:creator>Dan Finotello</dc:creator>
  <cp:keywords/>
  <dc:description/>
  <cp:lastModifiedBy>Divya Abhat</cp:lastModifiedBy>
  <cp:revision>951</cp:revision>
  <dcterms:created xsi:type="dcterms:W3CDTF">2008-05-16T00:02:30Z</dcterms:created>
  <dcterms:modified xsi:type="dcterms:W3CDTF">2018-10-22T19:35:24Z</dcterms:modified>
  <cp:category/>
</cp:coreProperties>
</file>