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05" r:id="rId2"/>
    <p:sldId id="361" r:id="rId3"/>
    <p:sldId id="336" r:id="rId4"/>
    <p:sldId id="359" r:id="rId5"/>
    <p:sldId id="340" r:id="rId6"/>
    <p:sldId id="364" r:id="rId7"/>
    <p:sldId id="282" r:id="rId8"/>
    <p:sldId id="335" r:id="rId9"/>
    <p:sldId id="350" r:id="rId10"/>
    <p:sldId id="373" r:id="rId11"/>
    <p:sldId id="376" r:id="rId12"/>
    <p:sldId id="374" r:id="rId13"/>
    <p:sldId id="375" r:id="rId14"/>
  </p:sldIdLst>
  <p:sldSz cx="9144000" cy="6858000" type="screen4x3"/>
  <p:notesSz cx="9296400" cy="7010400"/>
  <p:defaultTextStyle>
    <a:lvl1pPr>
      <a:defRPr>
        <a:latin typeface="+mj-lt"/>
        <a:ea typeface="+mj-ea"/>
        <a:cs typeface="+mj-cs"/>
        <a:sym typeface="Helvetica"/>
      </a:defRPr>
    </a:lvl1pPr>
    <a:lvl2pPr>
      <a:defRPr>
        <a:latin typeface="+mj-lt"/>
        <a:ea typeface="+mj-ea"/>
        <a:cs typeface="+mj-cs"/>
        <a:sym typeface="Helvetica"/>
      </a:defRPr>
    </a:lvl2pPr>
    <a:lvl3pPr>
      <a:defRPr>
        <a:latin typeface="+mj-lt"/>
        <a:ea typeface="+mj-ea"/>
        <a:cs typeface="+mj-cs"/>
        <a:sym typeface="Helvetica"/>
      </a:defRPr>
    </a:lvl3pPr>
    <a:lvl4pPr>
      <a:defRPr>
        <a:latin typeface="+mj-lt"/>
        <a:ea typeface="+mj-ea"/>
        <a:cs typeface="+mj-cs"/>
        <a:sym typeface="Helvetica"/>
      </a:defRPr>
    </a:lvl4pPr>
    <a:lvl5pPr>
      <a:defRPr>
        <a:latin typeface="+mj-lt"/>
        <a:ea typeface="+mj-ea"/>
        <a:cs typeface="+mj-cs"/>
        <a:sym typeface="Helvetica"/>
      </a:defRPr>
    </a:lvl5pPr>
    <a:lvl6pPr>
      <a:defRPr>
        <a:latin typeface="+mj-lt"/>
        <a:ea typeface="+mj-ea"/>
        <a:cs typeface="+mj-cs"/>
        <a:sym typeface="Helvetica"/>
      </a:defRPr>
    </a:lvl6pPr>
    <a:lvl7pPr>
      <a:defRPr>
        <a:latin typeface="+mj-lt"/>
        <a:ea typeface="+mj-ea"/>
        <a:cs typeface="+mj-cs"/>
        <a:sym typeface="Helvetica"/>
      </a:defRPr>
    </a:lvl7pPr>
    <a:lvl8pPr>
      <a:defRPr>
        <a:latin typeface="+mj-lt"/>
        <a:ea typeface="+mj-ea"/>
        <a:cs typeface="+mj-cs"/>
        <a:sym typeface="Helvetica"/>
      </a:defRPr>
    </a:lvl8pPr>
    <a:lvl9pPr>
      <a:defRPr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8018D"/>
    <a:srgbClr val="333399"/>
    <a:srgbClr val="1FCD50"/>
    <a:srgbClr val="FFF7BE"/>
    <a:srgbClr val="FFD714"/>
    <a:srgbClr val="169A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ECF1F8"/>
              </a:solidFill>
              <a:prstDash val="solid"/>
              <a:bevel/>
            </a:ln>
          </a:left>
          <a:right>
            <a:ln w="12700" cap="flat">
              <a:solidFill>
                <a:srgbClr val="ECF1F8"/>
              </a:solidFill>
              <a:prstDash val="solid"/>
              <a:bevel/>
            </a:ln>
          </a:right>
          <a:top>
            <a:ln w="12700" cap="flat">
              <a:solidFill>
                <a:srgbClr val="ECF1F8"/>
              </a:solidFill>
              <a:prstDash val="solid"/>
              <a:bevel/>
            </a:ln>
          </a:top>
          <a:bottom>
            <a:ln w="12700" cap="flat">
              <a:solidFill>
                <a:srgbClr val="ECF1F8"/>
              </a:solidFill>
              <a:prstDash val="solid"/>
              <a:bevel/>
            </a:ln>
          </a:bottom>
          <a:insideH>
            <a:ln w="12700" cap="flat">
              <a:solidFill>
                <a:srgbClr val="ECF1F8"/>
              </a:solidFill>
              <a:prstDash val="solid"/>
              <a:bevel/>
            </a:ln>
          </a:insideH>
          <a:insideV>
            <a:ln w="12700" cap="flat">
              <a:solidFill>
                <a:srgbClr val="ECF1F8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Ref idx="major">
          <a:srgbClr val="ECF1F8"/>
        </a:fontRef>
        <a:srgbClr val="ECF1F8"/>
      </a:tcTxStyle>
      <a:tcStyle>
        <a:tcBdr>
          <a:left>
            <a:ln w="12700" cap="flat">
              <a:solidFill>
                <a:srgbClr val="ECF1F8"/>
              </a:solidFill>
              <a:prstDash val="solid"/>
              <a:bevel/>
            </a:ln>
          </a:left>
          <a:right>
            <a:ln w="12700" cap="flat">
              <a:solidFill>
                <a:srgbClr val="ECF1F8"/>
              </a:solidFill>
              <a:prstDash val="solid"/>
              <a:bevel/>
            </a:ln>
          </a:right>
          <a:top>
            <a:ln w="12700" cap="flat">
              <a:solidFill>
                <a:srgbClr val="ECF1F8"/>
              </a:solidFill>
              <a:prstDash val="solid"/>
              <a:bevel/>
            </a:ln>
          </a:top>
          <a:bottom>
            <a:ln w="12700" cap="flat">
              <a:solidFill>
                <a:srgbClr val="ECF1F8"/>
              </a:solidFill>
              <a:prstDash val="solid"/>
              <a:bevel/>
            </a:ln>
          </a:bottom>
          <a:insideH>
            <a:ln w="12700" cap="flat">
              <a:solidFill>
                <a:srgbClr val="ECF1F8"/>
              </a:solidFill>
              <a:prstDash val="solid"/>
              <a:bevel/>
            </a:ln>
          </a:insideH>
          <a:insideV>
            <a:ln w="12700" cap="flat">
              <a:solidFill>
                <a:srgbClr val="ECF1F8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ajor">
          <a:srgbClr val="ECF1F8"/>
        </a:fontRef>
        <a:srgbClr val="ECF1F8"/>
      </a:tcTxStyle>
      <a:tcStyle>
        <a:tcBdr>
          <a:left>
            <a:ln w="12700" cap="flat">
              <a:solidFill>
                <a:srgbClr val="ECF1F8"/>
              </a:solidFill>
              <a:prstDash val="solid"/>
              <a:bevel/>
            </a:ln>
          </a:left>
          <a:right>
            <a:ln w="12700" cap="flat">
              <a:solidFill>
                <a:srgbClr val="ECF1F8"/>
              </a:solidFill>
              <a:prstDash val="solid"/>
              <a:bevel/>
            </a:ln>
          </a:right>
          <a:top>
            <a:ln w="38100" cap="flat">
              <a:solidFill>
                <a:srgbClr val="ECF1F8"/>
              </a:solidFill>
              <a:prstDash val="solid"/>
              <a:bevel/>
            </a:ln>
          </a:top>
          <a:bottom>
            <a:ln w="12700" cap="flat">
              <a:solidFill>
                <a:srgbClr val="ECF1F8"/>
              </a:solidFill>
              <a:prstDash val="solid"/>
              <a:bevel/>
            </a:ln>
          </a:bottom>
          <a:insideH>
            <a:ln w="12700" cap="flat">
              <a:solidFill>
                <a:srgbClr val="ECF1F8"/>
              </a:solidFill>
              <a:prstDash val="solid"/>
              <a:bevel/>
            </a:ln>
          </a:insideH>
          <a:insideV>
            <a:ln w="12700" cap="flat">
              <a:solidFill>
                <a:srgbClr val="ECF1F8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Ref idx="major">
          <a:srgbClr val="ECF1F8"/>
        </a:fontRef>
        <a:srgbClr val="ECF1F8"/>
      </a:tcTxStyle>
      <a:tcStyle>
        <a:tcBdr>
          <a:left>
            <a:ln w="12700" cap="flat">
              <a:solidFill>
                <a:srgbClr val="ECF1F8"/>
              </a:solidFill>
              <a:prstDash val="solid"/>
              <a:bevel/>
            </a:ln>
          </a:left>
          <a:right>
            <a:ln w="12700" cap="flat">
              <a:solidFill>
                <a:srgbClr val="ECF1F8"/>
              </a:solidFill>
              <a:prstDash val="solid"/>
              <a:bevel/>
            </a:ln>
          </a:right>
          <a:top>
            <a:ln w="12700" cap="flat">
              <a:solidFill>
                <a:srgbClr val="ECF1F8"/>
              </a:solidFill>
              <a:prstDash val="solid"/>
              <a:bevel/>
            </a:ln>
          </a:top>
          <a:bottom>
            <a:ln w="38100" cap="flat">
              <a:solidFill>
                <a:srgbClr val="ECF1F8"/>
              </a:solidFill>
              <a:prstDash val="solid"/>
              <a:bevel/>
            </a:ln>
          </a:bottom>
          <a:insideH>
            <a:ln w="12700" cap="flat">
              <a:solidFill>
                <a:srgbClr val="ECF1F8"/>
              </a:solidFill>
              <a:prstDash val="solid"/>
              <a:bevel/>
            </a:ln>
          </a:insideH>
          <a:insideV>
            <a:ln w="12700" cap="flat">
              <a:solidFill>
                <a:srgbClr val="ECF1F8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ECF1F8"/>
              </a:solidFill>
              <a:prstDash val="solid"/>
              <a:bevel/>
            </a:ln>
          </a:left>
          <a:right>
            <a:ln w="12700" cap="flat">
              <a:solidFill>
                <a:srgbClr val="ECF1F8"/>
              </a:solidFill>
              <a:prstDash val="solid"/>
              <a:bevel/>
            </a:ln>
          </a:right>
          <a:top>
            <a:ln w="12700" cap="flat">
              <a:solidFill>
                <a:srgbClr val="ECF1F8"/>
              </a:solidFill>
              <a:prstDash val="solid"/>
              <a:bevel/>
            </a:ln>
          </a:top>
          <a:bottom>
            <a:ln w="12700" cap="flat">
              <a:solidFill>
                <a:srgbClr val="ECF1F8"/>
              </a:solidFill>
              <a:prstDash val="solid"/>
              <a:bevel/>
            </a:ln>
          </a:bottom>
          <a:insideH>
            <a:ln w="12700" cap="flat">
              <a:solidFill>
                <a:srgbClr val="ECF1F8"/>
              </a:solidFill>
              <a:prstDash val="solid"/>
              <a:bevel/>
            </a:ln>
          </a:insideH>
          <a:insideV>
            <a:ln w="12700" cap="flat">
              <a:solidFill>
                <a:srgbClr val="ECF1F8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Ref idx="major">
          <a:srgbClr val="ECF1F8"/>
        </a:fontRef>
        <a:srgbClr val="ECF1F8"/>
      </a:tcTxStyle>
      <a:tcStyle>
        <a:tcBdr>
          <a:left>
            <a:ln w="12700" cap="flat">
              <a:solidFill>
                <a:srgbClr val="ECF1F8"/>
              </a:solidFill>
              <a:prstDash val="solid"/>
              <a:bevel/>
            </a:ln>
          </a:left>
          <a:right>
            <a:ln w="12700" cap="flat">
              <a:solidFill>
                <a:srgbClr val="ECF1F8"/>
              </a:solidFill>
              <a:prstDash val="solid"/>
              <a:bevel/>
            </a:ln>
          </a:right>
          <a:top>
            <a:ln w="12700" cap="flat">
              <a:solidFill>
                <a:srgbClr val="ECF1F8"/>
              </a:solidFill>
              <a:prstDash val="solid"/>
              <a:bevel/>
            </a:ln>
          </a:top>
          <a:bottom>
            <a:ln w="12700" cap="flat">
              <a:solidFill>
                <a:srgbClr val="ECF1F8"/>
              </a:solidFill>
              <a:prstDash val="solid"/>
              <a:bevel/>
            </a:ln>
          </a:bottom>
          <a:insideH>
            <a:ln w="12700" cap="flat">
              <a:solidFill>
                <a:srgbClr val="ECF1F8"/>
              </a:solidFill>
              <a:prstDash val="solid"/>
              <a:bevel/>
            </a:ln>
          </a:insideH>
          <a:insideV>
            <a:ln w="12700" cap="flat">
              <a:solidFill>
                <a:srgbClr val="ECF1F8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Ref idx="major">
          <a:srgbClr val="ECF1F8"/>
        </a:fontRef>
        <a:srgbClr val="ECF1F8"/>
      </a:tcTxStyle>
      <a:tcStyle>
        <a:tcBdr>
          <a:left>
            <a:ln w="12700" cap="flat">
              <a:solidFill>
                <a:srgbClr val="ECF1F8"/>
              </a:solidFill>
              <a:prstDash val="solid"/>
              <a:bevel/>
            </a:ln>
          </a:left>
          <a:right>
            <a:ln w="12700" cap="flat">
              <a:solidFill>
                <a:srgbClr val="ECF1F8"/>
              </a:solidFill>
              <a:prstDash val="solid"/>
              <a:bevel/>
            </a:ln>
          </a:right>
          <a:top>
            <a:ln w="38100" cap="flat">
              <a:solidFill>
                <a:srgbClr val="ECF1F8"/>
              </a:solidFill>
              <a:prstDash val="solid"/>
              <a:bevel/>
            </a:ln>
          </a:top>
          <a:bottom>
            <a:ln w="12700" cap="flat">
              <a:solidFill>
                <a:srgbClr val="ECF1F8"/>
              </a:solidFill>
              <a:prstDash val="solid"/>
              <a:bevel/>
            </a:ln>
          </a:bottom>
          <a:insideH>
            <a:ln w="12700" cap="flat">
              <a:solidFill>
                <a:srgbClr val="ECF1F8"/>
              </a:solidFill>
              <a:prstDash val="solid"/>
              <a:bevel/>
            </a:ln>
          </a:insideH>
          <a:insideV>
            <a:ln w="12700" cap="flat">
              <a:solidFill>
                <a:srgbClr val="ECF1F8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Ref idx="major">
          <a:srgbClr val="ECF1F8"/>
        </a:fontRef>
        <a:srgbClr val="ECF1F8"/>
      </a:tcTxStyle>
      <a:tcStyle>
        <a:tcBdr>
          <a:left>
            <a:ln w="12700" cap="flat">
              <a:solidFill>
                <a:srgbClr val="ECF1F8"/>
              </a:solidFill>
              <a:prstDash val="solid"/>
              <a:bevel/>
            </a:ln>
          </a:left>
          <a:right>
            <a:ln w="12700" cap="flat">
              <a:solidFill>
                <a:srgbClr val="ECF1F8"/>
              </a:solidFill>
              <a:prstDash val="solid"/>
              <a:bevel/>
            </a:ln>
          </a:right>
          <a:top>
            <a:ln w="12700" cap="flat">
              <a:solidFill>
                <a:srgbClr val="ECF1F8"/>
              </a:solidFill>
              <a:prstDash val="solid"/>
              <a:bevel/>
            </a:ln>
          </a:top>
          <a:bottom>
            <a:ln w="38100" cap="flat">
              <a:solidFill>
                <a:srgbClr val="ECF1F8"/>
              </a:solidFill>
              <a:prstDash val="solid"/>
              <a:bevel/>
            </a:ln>
          </a:bottom>
          <a:insideH>
            <a:ln w="12700" cap="flat">
              <a:solidFill>
                <a:srgbClr val="ECF1F8"/>
              </a:solidFill>
              <a:prstDash val="solid"/>
              <a:bevel/>
            </a:ln>
          </a:insideH>
          <a:insideV>
            <a:ln w="12700" cap="flat">
              <a:solidFill>
                <a:srgbClr val="ECF1F8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ECF1F8"/>
              </a:solidFill>
              <a:prstDash val="solid"/>
              <a:bevel/>
            </a:ln>
          </a:left>
          <a:right>
            <a:ln w="12700" cap="flat">
              <a:solidFill>
                <a:srgbClr val="ECF1F8"/>
              </a:solidFill>
              <a:prstDash val="solid"/>
              <a:bevel/>
            </a:ln>
          </a:right>
          <a:top>
            <a:ln w="12700" cap="flat">
              <a:solidFill>
                <a:srgbClr val="ECF1F8"/>
              </a:solidFill>
              <a:prstDash val="solid"/>
              <a:bevel/>
            </a:ln>
          </a:top>
          <a:bottom>
            <a:ln w="12700" cap="flat">
              <a:solidFill>
                <a:srgbClr val="ECF1F8"/>
              </a:solidFill>
              <a:prstDash val="solid"/>
              <a:bevel/>
            </a:ln>
          </a:bottom>
          <a:insideH>
            <a:ln w="12700" cap="flat">
              <a:solidFill>
                <a:srgbClr val="ECF1F8"/>
              </a:solidFill>
              <a:prstDash val="solid"/>
              <a:bevel/>
            </a:ln>
          </a:insideH>
          <a:insideV>
            <a:ln w="12700" cap="flat">
              <a:solidFill>
                <a:srgbClr val="ECF1F8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Ref idx="major">
          <a:srgbClr val="ECF1F8"/>
        </a:fontRef>
        <a:srgbClr val="ECF1F8"/>
      </a:tcTxStyle>
      <a:tcStyle>
        <a:tcBdr>
          <a:left>
            <a:ln w="12700" cap="flat">
              <a:solidFill>
                <a:srgbClr val="ECF1F8"/>
              </a:solidFill>
              <a:prstDash val="solid"/>
              <a:bevel/>
            </a:ln>
          </a:left>
          <a:right>
            <a:ln w="12700" cap="flat">
              <a:solidFill>
                <a:srgbClr val="ECF1F8"/>
              </a:solidFill>
              <a:prstDash val="solid"/>
              <a:bevel/>
            </a:ln>
          </a:right>
          <a:top>
            <a:ln w="12700" cap="flat">
              <a:solidFill>
                <a:srgbClr val="ECF1F8"/>
              </a:solidFill>
              <a:prstDash val="solid"/>
              <a:bevel/>
            </a:ln>
          </a:top>
          <a:bottom>
            <a:ln w="12700" cap="flat">
              <a:solidFill>
                <a:srgbClr val="ECF1F8"/>
              </a:solidFill>
              <a:prstDash val="solid"/>
              <a:bevel/>
            </a:ln>
          </a:bottom>
          <a:insideH>
            <a:ln w="12700" cap="flat">
              <a:solidFill>
                <a:srgbClr val="ECF1F8"/>
              </a:solidFill>
              <a:prstDash val="solid"/>
              <a:bevel/>
            </a:ln>
          </a:insideH>
          <a:insideV>
            <a:ln w="12700" cap="flat">
              <a:solidFill>
                <a:srgbClr val="ECF1F8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Ref idx="major">
          <a:srgbClr val="ECF1F8"/>
        </a:fontRef>
        <a:srgbClr val="ECF1F8"/>
      </a:tcTxStyle>
      <a:tcStyle>
        <a:tcBdr>
          <a:left>
            <a:ln w="12700" cap="flat">
              <a:solidFill>
                <a:srgbClr val="ECF1F8"/>
              </a:solidFill>
              <a:prstDash val="solid"/>
              <a:bevel/>
            </a:ln>
          </a:left>
          <a:right>
            <a:ln w="12700" cap="flat">
              <a:solidFill>
                <a:srgbClr val="ECF1F8"/>
              </a:solidFill>
              <a:prstDash val="solid"/>
              <a:bevel/>
            </a:ln>
          </a:right>
          <a:top>
            <a:ln w="38100" cap="flat">
              <a:solidFill>
                <a:srgbClr val="ECF1F8"/>
              </a:solidFill>
              <a:prstDash val="solid"/>
              <a:bevel/>
            </a:ln>
          </a:top>
          <a:bottom>
            <a:ln w="12700" cap="flat">
              <a:solidFill>
                <a:srgbClr val="ECF1F8"/>
              </a:solidFill>
              <a:prstDash val="solid"/>
              <a:bevel/>
            </a:ln>
          </a:bottom>
          <a:insideH>
            <a:ln w="12700" cap="flat">
              <a:solidFill>
                <a:srgbClr val="ECF1F8"/>
              </a:solidFill>
              <a:prstDash val="solid"/>
              <a:bevel/>
            </a:ln>
          </a:insideH>
          <a:insideV>
            <a:ln w="12700" cap="flat">
              <a:solidFill>
                <a:srgbClr val="ECF1F8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Ref idx="major">
          <a:srgbClr val="ECF1F8"/>
        </a:fontRef>
        <a:srgbClr val="ECF1F8"/>
      </a:tcTxStyle>
      <a:tcStyle>
        <a:tcBdr>
          <a:left>
            <a:ln w="12700" cap="flat">
              <a:solidFill>
                <a:srgbClr val="ECF1F8"/>
              </a:solidFill>
              <a:prstDash val="solid"/>
              <a:bevel/>
            </a:ln>
          </a:left>
          <a:right>
            <a:ln w="12700" cap="flat">
              <a:solidFill>
                <a:srgbClr val="ECF1F8"/>
              </a:solidFill>
              <a:prstDash val="solid"/>
              <a:bevel/>
            </a:ln>
          </a:right>
          <a:top>
            <a:ln w="12700" cap="flat">
              <a:solidFill>
                <a:srgbClr val="ECF1F8"/>
              </a:solidFill>
              <a:prstDash val="solid"/>
              <a:bevel/>
            </a:ln>
          </a:top>
          <a:bottom>
            <a:ln w="38100" cap="flat">
              <a:solidFill>
                <a:srgbClr val="ECF1F8"/>
              </a:solidFill>
              <a:prstDash val="solid"/>
              <a:bevel/>
            </a:ln>
          </a:bottom>
          <a:insideH>
            <a:ln w="12700" cap="flat">
              <a:solidFill>
                <a:srgbClr val="ECF1F8"/>
              </a:solidFill>
              <a:prstDash val="solid"/>
              <a:bevel/>
            </a:ln>
          </a:insideH>
          <a:insideV>
            <a:ln w="12700" cap="flat">
              <a:solidFill>
                <a:srgbClr val="ECF1F8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ECF1F8"/>
          </a:solidFill>
        </a:fill>
      </a:tcStyle>
    </a:band2H>
    <a:firstCol>
      <a:tcTxStyle b="on" i="on">
        <a:fontRef idx="major">
          <a:srgbClr val="ECF1F8"/>
        </a:fontRef>
        <a:srgbClr val="ECF1F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CF1F8"/>
          </a:solidFill>
        </a:fill>
      </a:tcStyle>
    </a:lastRow>
    <a:firstRow>
      <a:tcTxStyle b="on" i="on">
        <a:fontRef idx="major">
          <a:srgbClr val="ECF1F8"/>
        </a:fontRef>
        <a:srgbClr val="ECF1F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ECF1F8"/>
              </a:solidFill>
              <a:prstDash val="solid"/>
              <a:bevel/>
            </a:ln>
          </a:left>
          <a:right>
            <a:ln w="12700" cap="flat">
              <a:solidFill>
                <a:srgbClr val="ECF1F8"/>
              </a:solidFill>
              <a:prstDash val="solid"/>
              <a:bevel/>
            </a:ln>
          </a:right>
          <a:top>
            <a:ln w="12700" cap="flat">
              <a:solidFill>
                <a:srgbClr val="ECF1F8"/>
              </a:solidFill>
              <a:prstDash val="solid"/>
              <a:bevel/>
            </a:ln>
          </a:top>
          <a:bottom>
            <a:ln w="12700" cap="flat">
              <a:solidFill>
                <a:srgbClr val="ECF1F8"/>
              </a:solidFill>
              <a:prstDash val="solid"/>
              <a:bevel/>
            </a:ln>
          </a:bottom>
          <a:insideH>
            <a:ln w="12700" cap="flat">
              <a:solidFill>
                <a:srgbClr val="ECF1F8"/>
              </a:solidFill>
              <a:prstDash val="solid"/>
              <a:bevel/>
            </a:ln>
          </a:insideH>
          <a:insideV>
            <a:ln w="12700" cap="flat">
              <a:solidFill>
                <a:srgbClr val="ECF1F8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ECF1F8"/>
        </a:fontRef>
        <a:srgbClr val="ECF1F8"/>
      </a:tcTxStyle>
      <a:tcStyle>
        <a:tcBdr>
          <a:left>
            <a:ln w="12700" cap="flat">
              <a:solidFill>
                <a:srgbClr val="ECF1F8"/>
              </a:solidFill>
              <a:prstDash val="solid"/>
              <a:bevel/>
            </a:ln>
          </a:left>
          <a:right>
            <a:ln w="12700" cap="flat">
              <a:solidFill>
                <a:srgbClr val="ECF1F8"/>
              </a:solidFill>
              <a:prstDash val="solid"/>
              <a:bevel/>
            </a:ln>
          </a:right>
          <a:top>
            <a:ln w="12700" cap="flat">
              <a:solidFill>
                <a:srgbClr val="ECF1F8"/>
              </a:solidFill>
              <a:prstDash val="solid"/>
              <a:bevel/>
            </a:ln>
          </a:top>
          <a:bottom>
            <a:ln w="12700" cap="flat">
              <a:solidFill>
                <a:srgbClr val="ECF1F8"/>
              </a:solidFill>
              <a:prstDash val="solid"/>
              <a:bevel/>
            </a:ln>
          </a:bottom>
          <a:insideH>
            <a:ln w="12700" cap="flat">
              <a:solidFill>
                <a:srgbClr val="ECF1F8"/>
              </a:solidFill>
              <a:prstDash val="solid"/>
              <a:bevel/>
            </a:ln>
          </a:insideH>
          <a:insideV>
            <a:ln w="12700" cap="flat">
              <a:solidFill>
                <a:srgbClr val="ECF1F8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ajor">
          <a:srgbClr val="ECF1F8"/>
        </a:fontRef>
        <a:srgbClr val="ECF1F8"/>
      </a:tcTxStyle>
      <a:tcStyle>
        <a:tcBdr>
          <a:left>
            <a:ln w="12700" cap="flat">
              <a:solidFill>
                <a:srgbClr val="ECF1F8"/>
              </a:solidFill>
              <a:prstDash val="solid"/>
              <a:bevel/>
            </a:ln>
          </a:left>
          <a:right>
            <a:ln w="12700" cap="flat">
              <a:solidFill>
                <a:srgbClr val="ECF1F8"/>
              </a:solidFill>
              <a:prstDash val="solid"/>
              <a:bevel/>
            </a:ln>
          </a:right>
          <a:top>
            <a:ln w="38100" cap="flat">
              <a:solidFill>
                <a:srgbClr val="ECF1F8"/>
              </a:solidFill>
              <a:prstDash val="solid"/>
              <a:bevel/>
            </a:ln>
          </a:top>
          <a:bottom>
            <a:ln w="12700" cap="flat">
              <a:solidFill>
                <a:srgbClr val="ECF1F8"/>
              </a:solidFill>
              <a:prstDash val="solid"/>
              <a:bevel/>
            </a:ln>
          </a:bottom>
          <a:insideH>
            <a:ln w="12700" cap="flat">
              <a:solidFill>
                <a:srgbClr val="ECF1F8"/>
              </a:solidFill>
              <a:prstDash val="solid"/>
              <a:bevel/>
            </a:ln>
          </a:insideH>
          <a:insideV>
            <a:ln w="12700" cap="flat">
              <a:solidFill>
                <a:srgbClr val="ECF1F8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ajor">
          <a:srgbClr val="ECF1F8"/>
        </a:fontRef>
        <a:srgbClr val="ECF1F8"/>
      </a:tcTxStyle>
      <a:tcStyle>
        <a:tcBdr>
          <a:left>
            <a:ln w="12700" cap="flat">
              <a:solidFill>
                <a:srgbClr val="ECF1F8"/>
              </a:solidFill>
              <a:prstDash val="solid"/>
              <a:bevel/>
            </a:ln>
          </a:left>
          <a:right>
            <a:ln w="12700" cap="flat">
              <a:solidFill>
                <a:srgbClr val="ECF1F8"/>
              </a:solidFill>
              <a:prstDash val="solid"/>
              <a:bevel/>
            </a:ln>
          </a:right>
          <a:top>
            <a:ln w="12700" cap="flat">
              <a:solidFill>
                <a:srgbClr val="ECF1F8"/>
              </a:solidFill>
              <a:prstDash val="solid"/>
              <a:bevel/>
            </a:ln>
          </a:top>
          <a:bottom>
            <a:ln w="38100" cap="flat">
              <a:solidFill>
                <a:srgbClr val="ECF1F8"/>
              </a:solidFill>
              <a:prstDash val="solid"/>
              <a:bevel/>
            </a:ln>
          </a:bottom>
          <a:insideH>
            <a:ln w="12700" cap="flat">
              <a:solidFill>
                <a:srgbClr val="ECF1F8"/>
              </a:solidFill>
              <a:prstDash val="solid"/>
              <a:bevel/>
            </a:ln>
          </a:insideH>
          <a:insideV>
            <a:ln w="12700" cap="flat">
              <a:solidFill>
                <a:srgbClr val="ECF1F8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9" autoAdjust="0"/>
    <p:restoredTop sz="94568" autoAdjust="0"/>
  </p:normalViewPr>
  <p:slideViewPr>
    <p:cSldViewPr snapToGrid="0" snapToObjects="1">
      <p:cViewPr varScale="1">
        <p:scale>
          <a:sx n="110" d="100"/>
          <a:sy n="110" d="100"/>
        </p:scale>
        <p:origin x="168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5CFCD-9267-4F35-A268-46B4E91C50CF}" type="datetimeFigureOut">
              <a:rPr lang="en-US" smtClean="0"/>
              <a:t>10/22/18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3D3C6-B18D-4ED8-9A08-6F724B098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89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</p:spPr>
        <p:txBody>
          <a:bodyPr lIns="93177" tIns="46589" rIns="93177" bIns="46589"/>
          <a:lstStyle/>
          <a:p>
            <a:pPr lvl="0"/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body" sz="quarter" idx="1"/>
          </p:nvPr>
        </p:nvSpPr>
        <p:spPr>
          <a:xfrm>
            <a:off x="1239520" y="3329940"/>
            <a:ext cx="6817360" cy="3154680"/>
          </a:xfrm>
          <a:prstGeom prst="rect">
            <a:avLst/>
          </a:prstGeom>
        </p:spPr>
        <p:txBody>
          <a:bodyPr lIns="93177" tIns="46589" rIns="93177" bIns="46589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45923314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1649" tIns="45824" rIns="91649" bIns="4582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65144" y="6659162"/>
            <a:ext cx="4029145" cy="350041"/>
          </a:xfrm>
          <a:prstGeom prst="rect">
            <a:avLst/>
          </a:prstGeom>
        </p:spPr>
        <p:txBody>
          <a:bodyPr lIns="91649" tIns="45824" rIns="91649" bIns="45824"/>
          <a:lstStyle/>
          <a:p>
            <a:fld id="{FA86A160-2432-4F3C-B1D9-2E54F96D53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5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7620000" y="0"/>
            <a:ext cx="1524000" cy="6858000"/>
          </a:xfrm>
          <a:prstGeom prst="rect">
            <a:avLst/>
          </a:prstGeom>
          <a:gradFill>
            <a:gsLst>
              <a:gs pos="0">
                <a:srgbClr val="ECF1F8"/>
              </a:gs>
              <a:gs pos="87000">
                <a:srgbClr val="88A9D2"/>
              </a:gs>
              <a:gs pos="100000">
                <a:srgbClr val="88A9D2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7620000" y="0"/>
            <a:ext cx="1524000" cy="6858000"/>
          </a:xfrm>
          <a:prstGeom prst="rect">
            <a:avLst/>
          </a:prstGeom>
          <a:gradFill>
            <a:gsLst>
              <a:gs pos="0">
                <a:srgbClr val="ECF1F8"/>
              </a:gs>
              <a:gs pos="87000">
                <a:srgbClr val="88A9D2"/>
              </a:gs>
              <a:gs pos="100000">
                <a:srgbClr val="88A9D2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01758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4200">
                <a:solidFill>
                  <a:srgbClr val="013DDD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013DDD"/>
                </a:solidFill>
              </a:rPr>
              <a:t>Title Text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562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54000" indent="-254000">
              <a:spcBef>
                <a:spcPts val="0"/>
              </a:spcBef>
              <a:buFontTx/>
              <a:defRPr sz="3000">
                <a:latin typeface="Avenir Book"/>
                <a:ea typeface="Avenir Book"/>
                <a:cs typeface="Avenir Book"/>
                <a:sym typeface="Avenir Book"/>
              </a:defRPr>
            </a:lvl1pPr>
            <a:lvl2pPr marL="681789" indent="-300789">
              <a:spcBef>
                <a:spcPts val="0"/>
              </a:spcBef>
              <a:buFontTx/>
              <a:buChar char="•"/>
              <a:defRPr sz="3000">
                <a:latin typeface="Avenir Book"/>
                <a:ea typeface="Avenir Book"/>
                <a:cs typeface="Avenir Book"/>
                <a:sym typeface="Avenir Book"/>
              </a:defRPr>
            </a:lvl2pPr>
            <a:lvl3pPr marL="1062789" indent="-300789">
              <a:spcBef>
                <a:spcPts val="0"/>
              </a:spcBef>
              <a:buFontTx/>
              <a:defRPr sz="3000">
                <a:latin typeface="Avenir Book"/>
                <a:ea typeface="Avenir Book"/>
                <a:cs typeface="Avenir Book"/>
                <a:sym typeface="Avenir Book"/>
              </a:defRPr>
            </a:lvl3pPr>
            <a:lvl4pPr marL="1443789" indent="-300789">
              <a:spcBef>
                <a:spcPts val="0"/>
              </a:spcBef>
              <a:buFontTx/>
              <a:buChar char="•"/>
              <a:defRPr sz="3000">
                <a:latin typeface="Avenir Book"/>
                <a:ea typeface="Avenir Book"/>
                <a:cs typeface="Avenir Book"/>
                <a:sym typeface="Avenir Book"/>
              </a:defRPr>
            </a:lvl4pPr>
            <a:lvl5pPr marL="1824789" indent="-300789">
              <a:spcBef>
                <a:spcPts val="0"/>
              </a:spcBef>
              <a:buFontTx/>
              <a:buChar char="•"/>
              <a:defRPr sz="30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 lvl="0">
              <a:defRPr sz="1800"/>
            </a:pPr>
            <a:r>
              <a:rPr sz="3000"/>
              <a:t>Body Level One</a:t>
            </a:r>
          </a:p>
          <a:p>
            <a:pPr lvl="1">
              <a:defRPr sz="1800"/>
            </a:pPr>
            <a:r>
              <a:rPr sz="3000"/>
              <a:t>Body Level Two</a:t>
            </a:r>
          </a:p>
          <a:p>
            <a:pPr lvl="2">
              <a:defRPr sz="1800"/>
            </a:pPr>
            <a:r>
              <a:rPr sz="3000"/>
              <a:t>Body Level Three</a:t>
            </a:r>
          </a:p>
          <a:p>
            <a:pPr lvl="3">
              <a:defRPr sz="1800"/>
            </a:pPr>
            <a:r>
              <a:rPr sz="3000"/>
              <a:t>Body Level Four</a:t>
            </a:r>
          </a:p>
          <a:p>
            <a:pPr lvl="4">
              <a:defRPr sz="1800"/>
            </a:pPr>
            <a:r>
              <a:rPr sz="3000"/>
              <a:t>Body Level Five</a:t>
            </a:r>
          </a:p>
        </p:txBody>
      </p:sp>
      <p:pic>
        <p:nvPicPr>
          <p:cNvPr id="61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448" y="5477528"/>
            <a:ext cx="1321099" cy="1322390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62" name="Shape 62"/>
          <p:cNvSpPr/>
          <p:nvPr/>
        </p:nvSpPr>
        <p:spPr>
          <a:xfrm>
            <a:off x="1258095" y="6415968"/>
            <a:ext cx="7735926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rgbClr val="565890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565890"/>
                </a:solidFill>
              </a:rPr>
              <a:t>Alexis C. Lewis         National Science Foundation  CMMI/MEP        16 Sept 2014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08018D"/>
                </a:solidFill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085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7620000" y="0"/>
            <a:ext cx="1524000" cy="6858000"/>
          </a:xfrm>
          <a:prstGeom prst="rect">
            <a:avLst/>
          </a:prstGeom>
          <a:gradFill>
            <a:gsLst>
              <a:gs pos="0">
                <a:srgbClr val="ECF1F8"/>
              </a:gs>
              <a:gs pos="87000">
                <a:srgbClr val="88A9D2"/>
              </a:gs>
              <a:gs pos="100000">
                <a:srgbClr val="88A9D2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cap="all">
                <a:solidFill>
                  <a:srgbClr val="000000"/>
                </a:solidFill>
              </a:defRPr>
            </a:lvl1pPr>
          </a:lstStyle>
          <a:p>
            <a:pPr lvl="0">
              <a:defRPr sz="1800" cap="none"/>
            </a:pPr>
            <a:r>
              <a:rPr sz="4000" cap="all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7620000" y="0"/>
            <a:ext cx="1524000" cy="6858000"/>
          </a:xfrm>
          <a:prstGeom prst="rect">
            <a:avLst/>
          </a:prstGeom>
          <a:gradFill>
            <a:gsLst>
              <a:gs pos="0">
                <a:srgbClr val="ECF1F8"/>
              </a:gs>
              <a:gs pos="87000">
                <a:srgbClr val="88A9D2"/>
              </a:gs>
              <a:gs pos="100000">
                <a:srgbClr val="88A9D2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457200" y="92075"/>
            <a:ext cx="7239000" cy="15081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7620000" y="0"/>
            <a:ext cx="1524000" cy="6858000"/>
          </a:xfrm>
          <a:prstGeom prst="rect">
            <a:avLst/>
          </a:prstGeom>
          <a:gradFill>
            <a:gsLst>
              <a:gs pos="0">
                <a:srgbClr val="ECF1F8"/>
              </a:gs>
              <a:gs pos="87000">
                <a:srgbClr val="88A9D2"/>
              </a:gs>
              <a:gs pos="100000">
                <a:srgbClr val="88A9D2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457200" y="256810"/>
            <a:ext cx="7239000" cy="11786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457200" y="1435464"/>
            <a:ext cx="4040188" cy="73941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7620000" y="0"/>
            <a:ext cx="1524000" cy="6858000"/>
          </a:xfrm>
          <a:prstGeom prst="rect">
            <a:avLst/>
          </a:prstGeom>
          <a:gradFill>
            <a:gsLst>
              <a:gs pos="0">
                <a:srgbClr val="ECF1F8"/>
              </a:gs>
              <a:gs pos="87000">
                <a:srgbClr val="88A9D2"/>
              </a:gs>
              <a:gs pos="100000">
                <a:srgbClr val="88A9D2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457200" y="0"/>
            <a:ext cx="3008315" cy="1435100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2000"/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7620000" y="0"/>
            <a:ext cx="1524000" cy="6858000"/>
          </a:xfrm>
          <a:prstGeom prst="rect">
            <a:avLst/>
          </a:prstGeom>
          <a:gradFill>
            <a:gsLst>
              <a:gs pos="0">
                <a:srgbClr val="ECF1F8"/>
              </a:gs>
              <a:gs pos="87000">
                <a:srgbClr val="88A9D2"/>
              </a:gs>
              <a:gs pos="100000">
                <a:srgbClr val="88A9D2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2000"/>
              <a:t>Title Text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7620000" y="0"/>
            <a:ext cx="1524000" cy="6858000"/>
          </a:xfrm>
          <a:prstGeom prst="rect">
            <a:avLst/>
          </a:prstGeom>
          <a:gradFill>
            <a:gsLst>
              <a:gs pos="0">
                <a:srgbClr val="ECF1F8"/>
              </a:gs>
              <a:gs pos="87000">
                <a:srgbClr val="88A9D2"/>
              </a:gs>
              <a:gs pos="100000">
                <a:srgbClr val="88A9D2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457200" y="92075"/>
            <a:ext cx="7239000" cy="15081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xfrm>
            <a:off x="261129" y="1386900"/>
            <a:ext cx="8425672" cy="545709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1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7620000" y="0"/>
            <a:ext cx="1524000" cy="6858000"/>
          </a:xfrm>
          <a:prstGeom prst="rect">
            <a:avLst/>
          </a:prstGeom>
          <a:gradFill>
            <a:gsLst>
              <a:gs pos="0">
                <a:srgbClr val="ECF1F8"/>
              </a:gs>
              <a:gs pos="87000">
                <a:srgbClr val="88A9D2"/>
              </a:gs>
              <a:gs pos="100000">
                <a:srgbClr val="88A9D2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66174" y="0"/>
            <a:ext cx="8063426" cy="12088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08018D"/>
                </a:solidFill>
              </a:rP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261129" y="1386900"/>
            <a:ext cx="8425672" cy="547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7010400" y="6538911"/>
            <a:ext cx="2133600" cy="2692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image1.png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7696200" y="29308"/>
            <a:ext cx="1370263" cy="1371601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>
        <a:defRPr sz="4400">
          <a:solidFill>
            <a:srgbClr val="08018D"/>
          </a:solidFill>
          <a:latin typeface="+mn-lt"/>
          <a:ea typeface="+mn-ea"/>
          <a:cs typeface="+mn-cs"/>
          <a:sym typeface="Avenir Roman"/>
        </a:defRPr>
      </a:lvl1pPr>
      <a:lvl2pPr>
        <a:defRPr sz="4400">
          <a:solidFill>
            <a:srgbClr val="08018D"/>
          </a:solidFill>
          <a:latin typeface="+mn-lt"/>
          <a:ea typeface="+mn-ea"/>
          <a:cs typeface="+mn-cs"/>
          <a:sym typeface="Avenir Roman"/>
        </a:defRPr>
      </a:lvl2pPr>
      <a:lvl3pPr>
        <a:defRPr sz="4400">
          <a:solidFill>
            <a:srgbClr val="08018D"/>
          </a:solidFill>
          <a:latin typeface="+mn-lt"/>
          <a:ea typeface="+mn-ea"/>
          <a:cs typeface="+mn-cs"/>
          <a:sym typeface="Avenir Roman"/>
        </a:defRPr>
      </a:lvl3pPr>
      <a:lvl4pPr>
        <a:defRPr sz="4400">
          <a:solidFill>
            <a:srgbClr val="08018D"/>
          </a:solidFill>
          <a:latin typeface="+mn-lt"/>
          <a:ea typeface="+mn-ea"/>
          <a:cs typeface="+mn-cs"/>
          <a:sym typeface="Avenir Roman"/>
        </a:defRPr>
      </a:lvl4pPr>
      <a:lvl5pPr>
        <a:defRPr sz="4400">
          <a:solidFill>
            <a:srgbClr val="08018D"/>
          </a:solidFill>
          <a:latin typeface="+mn-lt"/>
          <a:ea typeface="+mn-ea"/>
          <a:cs typeface="+mn-cs"/>
          <a:sym typeface="Avenir Roman"/>
        </a:defRPr>
      </a:lvl5pPr>
      <a:lvl6pPr>
        <a:defRPr sz="4400">
          <a:solidFill>
            <a:srgbClr val="08018D"/>
          </a:solidFill>
          <a:latin typeface="+mn-lt"/>
          <a:ea typeface="+mn-ea"/>
          <a:cs typeface="+mn-cs"/>
          <a:sym typeface="Avenir Roman"/>
        </a:defRPr>
      </a:lvl6pPr>
      <a:lvl7pPr>
        <a:defRPr sz="4400">
          <a:solidFill>
            <a:srgbClr val="08018D"/>
          </a:solidFill>
          <a:latin typeface="+mn-lt"/>
          <a:ea typeface="+mn-ea"/>
          <a:cs typeface="+mn-cs"/>
          <a:sym typeface="Avenir Roman"/>
        </a:defRPr>
      </a:lvl7pPr>
      <a:lvl8pPr>
        <a:defRPr sz="4400">
          <a:solidFill>
            <a:srgbClr val="08018D"/>
          </a:solidFill>
          <a:latin typeface="+mn-lt"/>
          <a:ea typeface="+mn-ea"/>
          <a:cs typeface="+mn-cs"/>
          <a:sym typeface="Avenir Roman"/>
        </a:defRPr>
      </a:lvl8pPr>
      <a:lvl9pPr>
        <a:defRPr sz="4400">
          <a:solidFill>
            <a:srgbClr val="08018D"/>
          </a:solidFill>
          <a:latin typeface="+mn-lt"/>
          <a:ea typeface="+mn-ea"/>
          <a:cs typeface="+mn-cs"/>
          <a:sym typeface="Avenir Roman"/>
        </a:defRPr>
      </a:lvl9pPr>
    </p:titleStyle>
    <p:bodyStyle>
      <a:lvl1pPr marL="342900" indent="-342900">
        <a:spcBef>
          <a:spcPts val="700"/>
        </a:spcBef>
        <a:buSzPct val="100000"/>
        <a:buFont typeface="Arial"/>
        <a:buChar char="•"/>
        <a:defRPr sz="3200">
          <a:latin typeface="Gill Sans MT"/>
          <a:ea typeface="Gill Sans MT"/>
          <a:cs typeface="Gill Sans MT"/>
          <a:sym typeface="Gill Sans MT"/>
        </a:defRPr>
      </a:lvl1pPr>
      <a:lvl2pPr marL="783771" indent="-326571">
        <a:spcBef>
          <a:spcPts val="700"/>
        </a:spcBef>
        <a:buSzPct val="100000"/>
        <a:buFont typeface="Arial"/>
        <a:buChar char="–"/>
        <a:defRPr sz="3200">
          <a:latin typeface="Gill Sans MT"/>
          <a:ea typeface="Gill Sans MT"/>
          <a:cs typeface="Gill Sans MT"/>
          <a:sym typeface="Gill Sans MT"/>
        </a:defRPr>
      </a:lvl2pPr>
      <a:lvl3pPr marL="1219200" indent="-304800">
        <a:spcBef>
          <a:spcPts val="700"/>
        </a:spcBef>
        <a:buSzPct val="100000"/>
        <a:buFont typeface="Arial"/>
        <a:buChar char="•"/>
        <a:defRPr sz="3200">
          <a:latin typeface="Gill Sans MT"/>
          <a:ea typeface="Gill Sans MT"/>
          <a:cs typeface="Gill Sans MT"/>
          <a:sym typeface="Gill Sans MT"/>
        </a:defRPr>
      </a:lvl3pPr>
      <a:lvl4pPr marL="1737360" indent="-365760">
        <a:spcBef>
          <a:spcPts val="700"/>
        </a:spcBef>
        <a:buSzPct val="100000"/>
        <a:buFont typeface="Arial"/>
        <a:buChar char="–"/>
        <a:defRPr sz="3200">
          <a:latin typeface="Gill Sans MT"/>
          <a:ea typeface="Gill Sans MT"/>
          <a:cs typeface="Gill Sans MT"/>
          <a:sym typeface="Gill Sans MT"/>
        </a:defRPr>
      </a:lvl4pPr>
      <a:lvl5pPr marL="2194560" indent="-365760">
        <a:spcBef>
          <a:spcPts val="700"/>
        </a:spcBef>
        <a:buSzPct val="100000"/>
        <a:buFont typeface="Arial"/>
        <a:buChar char="»"/>
        <a:defRPr sz="3200">
          <a:latin typeface="Gill Sans MT"/>
          <a:ea typeface="Gill Sans MT"/>
          <a:cs typeface="Gill Sans MT"/>
          <a:sym typeface="Gill Sans MT"/>
        </a:defRPr>
      </a:lvl5pPr>
      <a:lvl6pPr marL="2651760" indent="-365760">
        <a:spcBef>
          <a:spcPts val="700"/>
        </a:spcBef>
        <a:buSzPct val="100000"/>
        <a:buFont typeface="Arial"/>
        <a:buChar char="•"/>
        <a:defRPr sz="3200">
          <a:latin typeface="Gill Sans MT"/>
          <a:ea typeface="Gill Sans MT"/>
          <a:cs typeface="Gill Sans MT"/>
          <a:sym typeface="Gill Sans MT"/>
        </a:defRPr>
      </a:lvl6pPr>
      <a:lvl7pPr marL="3108960" indent="-365760">
        <a:spcBef>
          <a:spcPts val="700"/>
        </a:spcBef>
        <a:buSzPct val="100000"/>
        <a:buFont typeface="Arial"/>
        <a:buChar char="•"/>
        <a:defRPr sz="3200">
          <a:latin typeface="Gill Sans MT"/>
          <a:ea typeface="Gill Sans MT"/>
          <a:cs typeface="Gill Sans MT"/>
          <a:sym typeface="Gill Sans MT"/>
        </a:defRPr>
      </a:lvl7pPr>
      <a:lvl8pPr marL="3566159" indent="-365759">
        <a:spcBef>
          <a:spcPts val="700"/>
        </a:spcBef>
        <a:buSzPct val="100000"/>
        <a:buFont typeface="Arial"/>
        <a:buChar char="•"/>
        <a:defRPr sz="3200">
          <a:latin typeface="Gill Sans MT"/>
          <a:ea typeface="Gill Sans MT"/>
          <a:cs typeface="Gill Sans MT"/>
          <a:sym typeface="Gill Sans MT"/>
        </a:defRPr>
      </a:lvl8pPr>
      <a:lvl9pPr marL="4023359" indent="-365759">
        <a:spcBef>
          <a:spcPts val="700"/>
        </a:spcBef>
        <a:buSzPct val="100000"/>
        <a:buFont typeface="Arial"/>
        <a:buChar char="•"/>
        <a:defRPr sz="3200">
          <a:latin typeface="Gill Sans MT"/>
          <a:ea typeface="Gill Sans MT"/>
          <a:cs typeface="Gill Sans MT"/>
          <a:sym typeface="Gill Sans MT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Gill Sans MT"/>
        </a:defRPr>
      </a:lvl1pPr>
      <a:lvl2pPr algn="r">
        <a:defRPr sz="1200">
          <a:solidFill>
            <a:schemeClr val="tx1"/>
          </a:solidFill>
          <a:latin typeface="+mn-lt"/>
          <a:ea typeface="+mn-ea"/>
          <a:cs typeface="+mn-cs"/>
          <a:sym typeface="Gill Sans MT"/>
        </a:defRPr>
      </a:lvl2pPr>
      <a:lvl3pPr algn="r">
        <a:defRPr sz="1200">
          <a:solidFill>
            <a:schemeClr val="tx1"/>
          </a:solidFill>
          <a:latin typeface="+mn-lt"/>
          <a:ea typeface="+mn-ea"/>
          <a:cs typeface="+mn-cs"/>
          <a:sym typeface="Gill Sans MT"/>
        </a:defRPr>
      </a:lvl3pPr>
      <a:lvl4pPr algn="r">
        <a:defRPr sz="1200">
          <a:solidFill>
            <a:schemeClr val="tx1"/>
          </a:solidFill>
          <a:latin typeface="+mn-lt"/>
          <a:ea typeface="+mn-ea"/>
          <a:cs typeface="+mn-cs"/>
          <a:sym typeface="Gill Sans MT"/>
        </a:defRPr>
      </a:lvl4pPr>
      <a:lvl5pPr algn="r">
        <a:defRPr sz="1200">
          <a:solidFill>
            <a:schemeClr val="tx1"/>
          </a:solidFill>
          <a:latin typeface="+mn-lt"/>
          <a:ea typeface="+mn-ea"/>
          <a:cs typeface="+mn-cs"/>
          <a:sym typeface="Gill Sans MT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Gill Sans MT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Gill Sans MT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Gill Sans MT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Gill Sans M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12" Type="http://schemas.openxmlformats.org/officeDocument/2006/relationships/image" Target="../media/image16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11" Type="http://schemas.openxmlformats.org/officeDocument/2006/relationships/image" Target="../media/image15.jpg"/><Relationship Id="rId5" Type="http://schemas.openxmlformats.org/officeDocument/2006/relationships/image" Target="../media/image9.jpeg"/><Relationship Id="rId15" Type="http://schemas.openxmlformats.org/officeDocument/2006/relationships/image" Target="../media/image19.jp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jp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gif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jpeg"/><Relationship Id="rId2" Type="http://schemas.openxmlformats.org/officeDocument/2006/relationships/image" Target="../media/image23.jpe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5" Type="http://schemas.openxmlformats.org/officeDocument/2006/relationships/image" Target="../media/image36.png"/><Relationship Id="rId10" Type="http://schemas.openxmlformats.org/officeDocument/2006/relationships/image" Target="../media/image31.gif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schluet@nsf.gov" TargetMode="External"/><Relationship Id="rId5" Type="http://schemas.openxmlformats.org/officeDocument/2006/relationships/hyperlink" Target="https://app.certain.com/profile/form/index.cfm?PKformID=0x2753823abcd" TargetMode="External"/><Relationship Id="rId4" Type="http://schemas.openxmlformats.org/officeDocument/2006/relationships/image" Target="../media/image4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228600" y="801859"/>
            <a:ext cx="8458200" cy="1219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0801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Designing Materials </a:t>
            </a:r>
            <a:br>
              <a:rPr lang="en-US" sz="4000" b="1" dirty="0">
                <a:solidFill>
                  <a:srgbClr val="08018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>
                <a:solidFill>
                  <a:srgbClr val="0801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Revolutionize and Engineer Our Future (DMREF)</a:t>
            </a:r>
          </a:p>
        </p:txBody>
      </p:sp>
      <p:sp>
        <p:nvSpPr>
          <p:cNvPr id="8" name="Subtitle 11">
            <a:extLst>
              <a:ext uri="{FF2B5EF4-FFF2-40B4-BE49-F238E27FC236}">
                <a16:creationId xmlns:a16="http://schemas.microsoft.com/office/drawing/2014/main" id="{42EF6503-9818-46F9-B3EC-15822EA57DBC}"/>
              </a:ext>
            </a:extLst>
          </p:cNvPr>
          <p:cNvSpPr txBox="1">
            <a:spLocks/>
          </p:cNvSpPr>
          <p:nvPr/>
        </p:nvSpPr>
        <p:spPr>
          <a:xfrm>
            <a:off x="2884081" y="3202448"/>
            <a:ext cx="5310963" cy="313879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Autofit/>
          </a:bodyPr>
          <a:lstStyle>
            <a:lvl1pPr marL="0" indent="0" algn="ctr">
              <a:spcBef>
                <a:spcPts val="700"/>
              </a:spcBef>
              <a:buSzTx/>
              <a:buFontTx/>
              <a:buNone/>
              <a:defRPr sz="3200">
                <a:solidFill>
                  <a:srgbClr val="888888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  <a:lvl2pPr marL="0" indent="0" algn="ctr">
              <a:spcBef>
                <a:spcPts val="700"/>
              </a:spcBef>
              <a:buSzTx/>
              <a:buFontTx/>
              <a:buNone/>
              <a:defRPr sz="3200">
                <a:solidFill>
                  <a:srgbClr val="888888"/>
                </a:solidFill>
                <a:latin typeface="Gill Sans MT"/>
                <a:ea typeface="Gill Sans MT"/>
                <a:cs typeface="Gill Sans MT"/>
                <a:sym typeface="Gill Sans MT"/>
              </a:defRPr>
            </a:lvl2pPr>
            <a:lvl3pPr marL="0" indent="0" algn="ctr">
              <a:spcBef>
                <a:spcPts val="700"/>
              </a:spcBef>
              <a:buSzTx/>
              <a:buFontTx/>
              <a:buNone/>
              <a:defRPr sz="3200">
                <a:solidFill>
                  <a:srgbClr val="888888"/>
                </a:solidFill>
                <a:latin typeface="Gill Sans MT"/>
                <a:ea typeface="Gill Sans MT"/>
                <a:cs typeface="Gill Sans MT"/>
                <a:sym typeface="Gill Sans MT"/>
              </a:defRPr>
            </a:lvl3pPr>
            <a:lvl4pPr marL="0" indent="0" algn="ctr">
              <a:spcBef>
                <a:spcPts val="700"/>
              </a:spcBef>
              <a:buSzTx/>
              <a:buFontTx/>
              <a:buNone/>
              <a:defRPr sz="3200">
                <a:solidFill>
                  <a:srgbClr val="888888"/>
                </a:solidFill>
                <a:latin typeface="Gill Sans MT"/>
                <a:ea typeface="Gill Sans MT"/>
                <a:cs typeface="Gill Sans MT"/>
                <a:sym typeface="Gill Sans MT"/>
              </a:defRPr>
            </a:lvl4pPr>
            <a:lvl5pPr marL="0" indent="0" algn="ctr">
              <a:spcBef>
                <a:spcPts val="700"/>
              </a:spcBef>
              <a:buSzTx/>
              <a:buFontTx/>
              <a:buNone/>
              <a:defRPr sz="3200">
                <a:solidFill>
                  <a:srgbClr val="888888"/>
                </a:solidFill>
                <a:latin typeface="Gill Sans MT"/>
                <a:ea typeface="Gill Sans MT"/>
                <a:cs typeface="Gill Sans MT"/>
                <a:sym typeface="Gill Sans MT"/>
              </a:defRPr>
            </a:lvl5pPr>
            <a:lvl6pPr marL="2651760" indent="-36576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Gill Sans MT"/>
                <a:ea typeface="Gill Sans MT"/>
                <a:cs typeface="Gill Sans MT"/>
                <a:sym typeface="Gill Sans MT"/>
              </a:defRPr>
            </a:lvl6pPr>
            <a:lvl7pPr marL="3108960" indent="-36576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Gill Sans MT"/>
                <a:ea typeface="Gill Sans MT"/>
                <a:cs typeface="Gill Sans MT"/>
                <a:sym typeface="Gill Sans MT"/>
              </a:defRPr>
            </a:lvl7pPr>
            <a:lvl8pPr marL="3566159" indent="-365759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Gill Sans MT"/>
                <a:ea typeface="Gill Sans MT"/>
                <a:cs typeface="Gill Sans MT"/>
                <a:sym typeface="Gill Sans MT"/>
              </a:defRPr>
            </a:lvl8pPr>
            <a:lvl9pPr marL="4023359" indent="-365759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Gill Sans MT"/>
                <a:ea typeface="Gill Sans MT"/>
                <a:cs typeface="Gill Sans MT"/>
                <a:sym typeface="Gill Sans MT"/>
              </a:defRPr>
            </a:lvl9pPr>
          </a:lstStyle>
          <a:p>
            <a:pPr>
              <a:lnSpc>
                <a:spcPct val="80000"/>
              </a:lnSpc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John Schlueter</a:t>
            </a:r>
          </a:p>
          <a:p>
            <a:pPr>
              <a:lnSpc>
                <a:spcPct val="80000"/>
              </a:lnSpc>
            </a:pP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Manager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Science Foundation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Alexandria, VA</a:t>
            </a:r>
          </a:p>
          <a:p>
            <a:pPr>
              <a:lnSpc>
                <a:spcPct val="80000"/>
              </a:lnSpc>
            </a:pPr>
            <a:endParaRPr lang="en-US" sz="2400" dirty="0">
              <a:solidFill>
                <a:schemeClr val="tx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sz="20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>
              <a:lnSpc>
                <a:spcPct val="80000"/>
              </a:lnSpc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endParaRPr lang="en-US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image2.png">
            <a:extLst>
              <a:ext uri="{FF2B5EF4-FFF2-40B4-BE49-F238E27FC236}">
                <a16:creationId xmlns:a16="http://schemas.microsoft.com/office/drawing/2014/main" id="{4BCDDD20-5208-4FFD-BF08-011A7E5940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5155" y="3202448"/>
            <a:ext cx="2158501" cy="2160609"/>
          </a:xfrm>
          <a:prstGeom prst="rect">
            <a:avLst/>
          </a:prstGeom>
          <a:ln w="25400">
            <a:miter lim="400000"/>
          </a:ln>
          <a:effectLst>
            <a:reflection stA="50000" endPos="4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4398269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09153-F846-4ACC-BBFE-486DD179B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52" y="341587"/>
            <a:ext cx="7687950" cy="6831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Supplements: 2D Materials &amp; Devices</a:t>
            </a:r>
            <a:br>
              <a:rPr lang="en-US" dirty="0"/>
            </a:br>
            <a:r>
              <a:rPr lang="en-US" sz="3100" dirty="0">
                <a:solidFill>
                  <a:srgbClr val="00B0F0"/>
                </a:solidFill>
              </a:rPr>
              <a:t>Penn State: November 13-15, 2017</a:t>
            </a:r>
          </a:p>
        </p:txBody>
      </p:sp>
      <p:pic>
        <p:nvPicPr>
          <p:cNvPr id="3" name="Content Placeholder 9">
            <a:extLst>
              <a:ext uri="{FF2B5EF4-FFF2-40B4-BE49-F238E27FC236}">
                <a16:creationId xmlns:a16="http://schemas.microsoft.com/office/drawing/2014/main" id="{B7181C6B-EE78-4D46-B767-47BA906119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5" b="10545"/>
          <a:stretch/>
        </p:blipFill>
        <p:spPr>
          <a:xfrm>
            <a:off x="1113694" y="2865155"/>
            <a:ext cx="6213605" cy="34951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665248-8F7A-4B10-9B5B-4B91121F9DD9}"/>
              </a:ext>
            </a:extLst>
          </p:cNvPr>
          <p:cNvSpPr txBox="1"/>
          <p:nvPr/>
        </p:nvSpPr>
        <p:spPr>
          <a:xfrm>
            <a:off x="308344" y="1345102"/>
            <a:ext cx="8346558" cy="123110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Encouraged partnerships between DMREF and EFRI* or MIPS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>
                <a:solidFill>
                  <a:srgbClr val="000000"/>
                </a:solidFill>
              </a:rPr>
              <a:t>Harnessing data related to 2D Materials and Devices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20 Supplements Awarded: $2.5 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843D33-CBFD-4CB1-9AF0-84A4E1BE81C4}"/>
              </a:ext>
            </a:extLst>
          </p:cNvPr>
          <p:cNvSpPr txBox="1"/>
          <p:nvPr/>
        </p:nvSpPr>
        <p:spPr>
          <a:xfrm>
            <a:off x="1019467" y="2391540"/>
            <a:ext cx="6307832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</a:rPr>
              <a:t>See </a:t>
            </a:r>
            <a:r>
              <a:rPr lang="en-US" dirty="0">
                <a:solidFill>
                  <a:srgbClr val="C00000"/>
                </a:solidFill>
              </a:rPr>
              <a:t>Eva Campo </a:t>
            </a:r>
            <a:r>
              <a:rPr lang="en-US" dirty="0">
                <a:solidFill>
                  <a:srgbClr val="000000"/>
                </a:solidFill>
              </a:rPr>
              <a:t>for further details.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68901C-9B12-48A0-9C08-B06F0EE1C35A}"/>
              </a:ext>
            </a:extLst>
          </p:cNvPr>
          <p:cNvSpPr txBox="1"/>
          <p:nvPr/>
        </p:nvSpPr>
        <p:spPr>
          <a:xfrm>
            <a:off x="1823912" y="6464595"/>
            <a:ext cx="7078350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*Emerging Frontiers in Research and Innovation</a:t>
            </a:r>
          </a:p>
        </p:txBody>
      </p:sp>
    </p:spTree>
    <p:extLst>
      <p:ext uri="{BB962C8B-B14F-4D97-AF65-F5344CB8AC3E}">
        <p14:creationId xmlns:p14="http://schemas.microsoft.com/office/powerpoint/2010/main" val="138013159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1923FB2-9323-45D3-BA72-6F8E8726B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52" y="341587"/>
            <a:ext cx="7687950" cy="6831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Supplements: MGI PI Meeting</a:t>
            </a:r>
            <a:br>
              <a:rPr lang="en-US" dirty="0"/>
            </a:br>
            <a:r>
              <a:rPr lang="en-US" sz="3100" dirty="0">
                <a:solidFill>
                  <a:srgbClr val="00B0F0"/>
                </a:solidFill>
              </a:rPr>
              <a:t>U. Maryland: March 26-27, 2018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A67909-F4AC-4F63-A082-BA8FDEC70DE7}"/>
              </a:ext>
            </a:extLst>
          </p:cNvPr>
          <p:cNvSpPr txBox="1"/>
          <p:nvPr/>
        </p:nvSpPr>
        <p:spPr>
          <a:xfrm>
            <a:off x="207956" y="1135943"/>
            <a:ext cx="8346558" cy="42678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Encouraged partnerships between DMREF federal MGI partners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>
                <a:solidFill>
                  <a:srgbClr val="000000"/>
                </a:solidFill>
              </a:rPr>
              <a:t>Objectives:</a:t>
            </a:r>
          </a:p>
          <a:p>
            <a:pPr marL="744538" lvl="2" indent="-285750" algn="l" rtl="0" latinLnBrk="1" hangingPunct="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Advancing along Materials Development Continuum</a:t>
            </a:r>
          </a:p>
          <a:p>
            <a:pPr marL="744538" lvl="2" indent="-285750" algn="l" rtl="0" latinLnBrk="1" hangingPunct="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Harnessing the power of data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25 Supplements Awarded: $2.5 M</a:t>
            </a:r>
          </a:p>
          <a:p>
            <a:pPr marL="744538" lvl="2" indent="-285750" algn="l" rtl="0" latinLnBrk="1" hangingPunct="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DOE Energy Materials Network (6)</a:t>
            </a:r>
          </a:p>
          <a:p>
            <a:pPr marL="744538" lvl="2" indent="-285750" algn="l" rtl="0" latinLnBrk="1" hangingPunct="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National Institute of Standards and Technology (6)</a:t>
            </a:r>
          </a:p>
          <a:p>
            <a:pPr marL="744538" lvl="2" indent="-285750" algn="l" rtl="0" latinLnBrk="1" hangingPunct="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Air Force Research Laboratory (5)</a:t>
            </a:r>
          </a:p>
          <a:p>
            <a:pPr marL="744538" lvl="2" indent="-285750" algn="l" rtl="0" latinLnBrk="1" hangingPunct="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DOE Computational Materials Centers (4)</a:t>
            </a:r>
          </a:p>
          <a:p>
            <a:pPr marL="744538" lvl="2" indent="-285750" algn="l" rtl="0" latinLnBrk="1" hangingPunct="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NSF Grant Opportunities for Academic Liaison with Industry (3)</a:t>
            </a:r>
          </a:p>
          <a:p>
            <a:pPr marL="744538" lvl="2" indent="-285750" algn="l" rtl="0" latinLnBrk="1" hangingPunct="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National Aeronautics and Space Administration (1)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9F10D7-54B6-45CB-B0CE-AD0EA1A5B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28" y="5403996"/>
            <a:ext cx="1217928" cy="12801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578FFF-24E0-4CA3-8971-AB3E1AFCD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857" y="5403996"/>
            <a:ext cx="1021489" cy="12801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DC9A75-F3EC-4156-B823-816871F3E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9747" y="5403996"/>
            <a:ext cx="1021488" cy="12801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639203-6BEC-4D5A-9695-460A32ACBF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3636" y="5403996"/>
            <a:ext cx="1451589" cy="12801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629594-D962-4D89-9EE7-9A33558AC6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3322" y="5403996"/>
            <a:ext cx="2360773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2209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7D8B1-5BCF-4DBD-86A0-81D81D0DF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DMREF Competition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E13813-19E6-4A3C-9A71-E879054CC71A}"/>
              </a:ext>
            </a:extLst>
          </p:cNvPr>
          <p:cNvSpPr txBox="1"/>
          <p:nvPr/>
        </p:nvSpPr>
        <p:spPr>
          <a:xfrm>
            <a:off x="252248" y="1484880"/>
            <a:ext cx="8460828" cy="38882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31775" indent="-231775">
              <a:spcAft>
                <a:spcPts val="800"/>
              </a:spcAft>
            </a:pPr>
            <a:r>
              <a:rPr lang="en-US" dirty="0"/>
              <a:t>1) The submission window is January 14-28, 2019.</a:t>
            </a:r>
          </a:p>
          <a:p>
            <a:pPr marL="231775" indent="-231775">
              <a:spcAft>
                <a:spcPts val="800"/>
              </a:spcAft>
            </a:pPr>
            <a:r>
              <a:rPr lang="en-US" dirty="0"/>
              <a:t>2) Four strategic areas have been prioritized for this competition.</a:t>
            </a:r>
          </a:p>
          <a:p>
            <a:pPr marL="746125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Synthetic Materials Biology</a:t>
            </a:r>
          </a:p>
          <a:p>
            <a:pPr marL="746125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Structural Materials under Extreme Conditions</a:t>
            </a:r>
          </a:p>
          <a:p>
            <a:pPr marL="746125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Recyclable Plastics and Alternative Materials for Sustainable Development</a:t>
            </a:r>
          </a:p>
          <a:p>
            <a:pPr marL="746125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Robotic Materials</a:t>
            </a:r>
          </a:p>
          <a:p>
            <a:pPr marL="231775" indent="-231775">
              <a:spcAft>
                <a:spcPts val="800"/>
              </a:spcAft>
            </a:pPr>
            <a:r>
              <a:rPr lang="en-US" dirty="0"/>
              <a:t>3) All awards will be four years in duration. </a:t>
            </a:r>
          </a:p>
          <a:p>
            <a:pPr marL="231775" indent="-231775">
              <a:spcAft>
                <a:spcPts val="800"/>
              </a:spcAft>
            </a:pPr>
            <a:r>
              <a:rPr lang="en-US" dirty="0"/>
              <a:t>4) Awards are expected to range from $1,000,000 to $1,750,000. </a:t>
            </a:r>
          </a:p>
          <a:p>
            <a:pPr marL="231775" indent="-231775">
              <a:spcAft>
                <a:spcPts val="800"/>
              </a:spcAft>
            </a:pPr>
            <a:r>
              <a:rPr lang="en-US" dirty="0"/>
              <a:t>5) Google credits, ranging from $8,000 to $20,000 will be made available to PIs.</a:t>
            </a:r>
          </a:p>
          <a:p>
            <a:pPr marL="231775" indent="-231775">
              <a:spcAft>
                <a:spcPts val="800"/>
              </a:spcAft>
            </a:pPr>
            <a:r>
              <a:rPr lang="en-US" dirty="0"/>
              <a:t>6) Emphasis has been placed on a comprehensive Data Management Plan.</a:t>
            </a:r>
          </a:p>
        </p:txBody>
      </p:sp>
    </p:spTree>
    <p:extLst>
      <p:ext uri="{BB962C8B-B14F-4D97-AF65-F5344CB8AC3E}">
        <p14:creationId xmlns:p14="http://schemas.microsoft.com/office/powerpoint/2010/main" val="171260317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0769D-E345-4273-99FB-C9A31FCD1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DMREF Review Criteria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A73582-C184-4634-947B-10EF9F6C022F}"/>
              </a:ext>
            </a:extLst>
          </p:cNvPr>
          <p:cNvSpPr txBox="1"/>
          <p:nvPr/>
        </p:nvSpPr>
        <p:spPr>
          <a:xfrm>
            <a:off x="166174" y="1114096"/>
            <a:ext cx="8282152" cy="54784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F0"/>
                </a:solidFill>
              </a:rPr>
              <a:t>Accelerating progress along Materials Development Continuum</a:t>
            </a:r>
          </a:p>
          <a:p>
            <a:pPr marL="746125" lvl="2" indent="-285750">
              <a:buFont typeface="Wingdings" panose="05000000000000000000" pitchFamily="2" charset="2"/>
              <a:buChar char="Ø"/>
            </a:pPr>
            <a:r>
              <a:rPr lang="en-US" sz="1600" dirty="0"/>
              <a:t>How effectively does the proposed work help accelerate materials discovery, understanding, and/or development by building the fundamental knowledge base needed to progress toward designing and making materials with specific, desired functions or properties?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F0"/>
                </a:solidFill>
              </a:rPr>
              <a:t>Effectiveness of iterative feedback loop.</a:t>
            </a:r>
          </a:p>
          <a:p>
            <a:pPr marL="746125" lvl="0" indent="-285750">
              <a:buFont typeface="Wingdings" panose="05000000000000000000" pitchFamily="2" charset="2"/>
              <a:buChar char="Ø"/>
            </a:pPr>
            <a:r>
              <a:rPr lang="en-US" sz="1600" dirty="0"/>
              <a:t>How effectively does the proposed research use collaborative processes with iterative feedback among tasks? The materials synthesis / growth / processing techniques, characterization / testing methodology, theory / mathematics, data science, and computation / simulation aspects of the project must all strongly interact with each other to promote significant advances in each of these components and advance materials design.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F0"/>
                </a:solidFill>
              </a:rPr>
              <a:t>Training in an MGI mindset.</a:t>
            </a:r>
          </a:p>
          <a:p>
            <a:pPr marL="746125" lvl="0" indent="-285750">
              <a:buFont typeface="Wingdings" panose="05000000000000000000" pitchFamily="2" charset="2"/>
              <a:buChar char="Ø"/>
            </a:pPr>
            <a:r>
              <a:rPr lang="en-US" sz="1600" dirty="0"/>
              <a:t>How effectively does the proposed work provide training for the next generation of scientists and engineers, educated in a multidisciplinary, integrated experimental and computational approach to materials research? Has adequate data-related training been provided for students and post-docs, as needed?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F0"/>
                </a:solidFill>
              </a:rPr>
              <a:t>Making digital outputs useful to community.</a:t>
            </a:r>
          </a:p>
          <a:p>
            <a:pPr marL="746125" indent="-285750">
              <a:buFont typeface="Wingdings" panose="05000000000000000000" pitchFamily="2" charset="2"/>
              <a:buChar char="Ø"/>
            </a:pPr>
            <a:r>
              <a:rPr lang="en-US" sz="1600" dirty="0"/>
              <a:t>How effectively does the proposed work and corresponding data management plan provide open access to outputs, including data, software, codes, samples, and publications?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8253499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50A11-F3B3-49D1-B85F-C6A0C7074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Materials Genome Initiative (MGI)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3A4F68-533D-4952-B77B-B955969B0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630" y="2575739"/>
            <a:ext cx="4065046" cy="38494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82837F-A3F2-4BB1-884A-7F53BFB08BAF}"/>
              </a:ext>
            </a:extLst>
          </p:cNvPr>
          <p:cNvSpPr txBox="1"/>
          <p:nvPr/>
        </p:nvSpPr>
        <p:spPr>
          <a:xfrm>
            <a:off x="828750" y="1576783"/>
            <a:ext cx="6984694" cy="830993"/>
          </a:xfrm>
          <a:prstGeom prst="rect">
            <a:avLst/>
          </a:prstGeom>
          <a:noFill/>
          <a:ln w="1905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cs typeface="Times New Roman" panose="02020603050405020304" pitchFamily="18" charset="0"/>
                <a:sym typeface="Helvetica"/>
              </a:rPr>
              <a:t>To help businesses discover,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cs typeface="Times New Roman" panose="02020603050405020304" pitchFamily="18" charset="0"/>
                <a:sym typeface="Helvetica"/>
              </a:rPr>
              <a:t> develop, and deploy new materials twice as fast at a fraction of the cost.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cs typeface="Times New Roman" panose="02020603050405020304" pitchFamily="18" charset="0"/>
              <a:sym typeface="Helvetic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670877-A08A-47AD-86FD-35D05DB669C8}"/>
              </a:ext>
            </a:extLst>
          </p:cNvPr>
          <p:cNvSpPr txBox="1"/>
          <p:nvPr/>
        </p:nvSpPr>
        <p:spPr>
          <a:xfrm>
            <a:off x="2107580" y="978016"/>
            <a:ext cx="4427035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Established June 2011</a:t>
            </a:r>
          </a:p>
        </p:txBody>
      </p:sp>
    </p:spTree>
    <p:extLst>
      <p:ext uri="{BB962C8B-B14F-4D97-AF65-F5344CB8AC3E}">
        <p14:creationId xmlns:p14="http://schemas.microsoft.com/office/powerpoint/2010/main" val="6593931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174" y="258414"/>
            <a:ext cx="8063426" cy="874643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Goals of the MGI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077" y="3229133"/>
            <a:ext cx="2408316" cy="320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87" y="3229133"/>
            <a:ext cx="2484504" cy="3200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2644" y="960400"/>
            <a:ext cx="7730477" cy="19389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174625" indent="-174625" algn="l" rtl="0" latinLnBrk="1" hangingPunct="0">
              <a:buFont typeface="Arial" panose="020B0604020202020204" pitchFamily="34" charset="0"/>
              <a:buChar char="•"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Leading</a:t>
            </a:r>
            <a:r>
              <a:rPr kumimoji="0" lang="en-US" sz="2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 a culture shift in materials research to encourage an integrated team approach.</a:t>
            </a:r>
          </a:p>
          <a:p>
            <a:pPr marL="174625" lvl="2" indent="-174625" algn="l" rtl="0" latinLnBrk="1" hangingPunct="0">
              <a:buFont typeface="Arial" panose="020B0604020202020204" pitchFamily="34" charset="0"/>
              <a:buChar char="•"/>
            </a:pPr>
            <a:r>
              <a:rPr lang="en-US" sz="2000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Integrating experiment, computation, and theory.</a:t>
            </a:r>
          </a:p>
          <a:p>
            <a:pPr marL="174625" lvl="2" indent="-174625" algn="l" rtl="0" latinLnBrk="1" hangingPunct="0">
              <a:buFont typeface="Arial" panose="020B0604020202020204" pitchFamily="34" charset="0"/>
              <a:buChar char="•"/>
            </a:pPr>
            <a:r>
              <a:rPr kumimoji="0" lang="en-US" sz="2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Making digital data accessible and useful.</a:t>
            </a:r>
          </a:p>
          <a:p>
            <a:pPr marL="174625" lvl="2" indent="-174625" algn="l" rtl="0" latinLnBrk="1" hangingPunct="0">
              <a:buFont typeface="Arial" panose="020B0604020202020204" pitchFamily="34" charset="0"/>
              <a:buChar char="•"/>
            </a:pPr>
            <a:r>
              <a:rPr lang="en-US" sz="2000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Creating a world-class materials workforce that is trained for careers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academia or industry.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187" y="2894015"/>
            <a:ext cx="1876472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Whitepaper (2011)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61655" y="2902704"/>
            <a:ext cx="2036772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Strategic Plan (2014)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56057" y="2902704"/>
            <a:ext cx="2333327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5-year 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Highlights (2016)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0479" y="3229133"/>
            <a:ext cx="2585631" cy="32004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070479" y="6491178"/>
            <a:ext cx="231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8018D"/>
                </a:solidFill>
              </a:rPr>
              <a:t>www.mgi.gov</a:t>
            </a:r>
          </a:p>
        </p:txBody>
      </p:sp>
    </p:spTree>
    <p:extLst>
      <p:ext uri="{BB962C8B-B14F-4D97-AF65-F5344CB8AC3E}">
        <p14:creationId xmlns:p14="http://schemas.microsoft.com/office/powerpoint/2010/main" val="262742376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4A7C0-4C49-47D6-9D29-2A0BC4CC0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74" y="0"/>
            <a:ext cx="7443994" cy="1208847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Designing Materials to Revolutionize our Future (DMREF)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24EFB8-19CD-43AC-AFBC-DA25669FE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174" y="2585103"/>
            <a:ext cx="8425672" cy="3402482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800"/>
              </a:spcBef>
            </a:pPr>
            <a:r>
              <a:rPr lang="en-US" sz="2800" dirty="0"/>
              <a:t>June 2011: MGI announced</a:t>
            </a:r>
          </a:p>
          <a:p>
            <a:pPr>
              <a:spcBef>
                <a:spcPts val="800"/>
              </a:spcBef>
            </a:pPr>
            <a:r>
              <a:rPr lang="en-US" sz="2800" dirty="0"/>
              <a:t>2012: DMREF began as a Dear Colleague Letter</a:t>
            </a:r>
          </a:p>
          <a:p>
            <a:pPr lvl="1">
              <a:spcBef>
                <a:spcPts val="800"/>
              </a:spcBef>
            </a:pPr>
            <a:r>
              <a:rPr lang="en-US" sz="2800" dirty="0"/>
              <a:t>3 Divisions: MPS-DMR, ENG-CMMI, ENG-CBET</a:t>
            </a:r>
          </a:p>
          <a:p>
            <a:pPr>
              <a:spcBef>
                <a:spcPts val="800"/>
              </a:spcBef>
            </a:pPr>
            <a:r>
              <a:rPr lang="en-US" sz="2800" dirty="0"/>
              <a:t>2013: Expanded to include 10 Divisions</a:t>
            </a:r>
          </a:p>
          <a:p>
            <a:pPr lvl="1">
              <a:spcBef>
                <a:spcPts val="800"/>
              </a:spcBef>
            </a:pPr>
            <a:r>
              <a:rPr lang="en-US" sz="2800" dirty="0"/>
              <a:t>3 Directorates: MPS, ENG, CISE</a:t>
            </a:r>
          </a:p>
          <a:p>
            <a:pPr>
              <a:spcBef>
                <a:spcPts val="800"/>
              </a:spcBef>
            </a:pPr>
            <a:r>
              <a:rPr lang="en-US" sz="2800" dirty="0"/>
              <a:t>2015: DMREF became official program</a:t>
            </a:r>
          </a:p>
          <a:p>
            <a:pPr>
              <a:spcBef>
                <a:spcPts val="800"/>
              </a:spcBef>
            </a:pPr>
            <a:r>
              <a:rPr lang="en-US" sz="2800" dirty="0"/>
              <a:t>2017: DMREF moves to biennial competition</a:t>
            </a:r>
          </a:p>
          <a:p>
            <a:pPr>
              <a:spcBef>
                <a:spcPts val="800"/>
              </a:spcBef>
            </a:pPr>
            <a:r>
              <a:rPr lang="en-US" sz="2800" dirty="0"/>
              <a:t>2019: DMREF proposals due in January</a:t>
            </a:r>
          </a:p>
          <a:p>
            <a:endParaRPr lang="en-US" sz="280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274635D-D958-446D-82E3-5F7DA38A06A0}"/>
              </a:ext>
            </a:extLst>
          </p:cNvPr>
          <p:cNvSpPr txBox="1">
            <a:spLocks/>
          </p:cNvSpPr>
          <p:nvPr/>
        </p:nvSpPr>
        <p:spPr>
          <a:xfrm>
            <a:off x="261129" y="5987585"/>
            <a:ext cx="8425672" cy="1189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 marL="342900" indent="-3429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Gill Sans MT"/>
                <a:ea typeface="Gill Sans MT"/>
                <a:cs typeface="Gill Sans MT"/>
                <a:sym typeface="Gill Sans MT"/>
              </a:defRPr>
            </a:lvl1pPr>
            <a:lvl2pPr marL="783771" indent="-326571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Gill Sans MT"/>
                <a:ea typeface="Gill Sans MT"/>
                <a:cs typeface="Gill Sans MT"/>
                <a:sym typeface="Gill Sans MT"/>
              </a:defRPr>
            </a:lvl2pPr>
            <a:lvl3pPr marL="1219200" indent="-3048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Gill Sans MT"/>
                <a:ea typeface="Gill Sans MT"/>
                <a:cs typeface="Gill Sans MT"/>
                <a:sym typeface="Gill Sans MT"/>
              </a:defRPr>
            </a:lvl3pPr>
            <a:lvl4pPr marL="1737360" indent="-365760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Gill Sans MT"/>
                <a:ea typeface="Gill Sans MT"/>
                <a:cs typeface="Gill Sans MT"/>
                <a:sym typeface="Gill Sans MT"/>
              </a:defRPr>
            </a:lvl4pPr>
            <a:lvl5pPr marL="2194560" indent="-365760">
              <a:spcBef>
                <a:spcPts val="700"/>
              </a:spcBef>
              <a:buSzPct val="100000"/>
              <a:buFont typeface="Arial"/>
              <a:buChar char="»"/>
              <a:defRPr sz="3200">
                <a:latin typeface="Gill Sans MT"/>
                <a:ea typeface="Gill Sans MT"/>
                <a:cs typeface="Gill Sans MT"/>
                <a:sym typeface="Gill Sans MT"/>
              </a:defRPr>
            </a:lvl5pPr>
            <a:lvl6pPr marL="2651760" indent="-36576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Gill Sans MT"/>
                <a:ea typeface="Gill Sans MT"/>
                <a:cs typeface="Gill Sans MT"/>
                <a:sym typeface="Gill Sans MT"/>
              </a:defRPr>
            </a:lvl6pPr>
            <a:lvl7pPr marL="3108960" indent="-36576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Gill Sans MT"/>
                <a:ea typeface="Gill Sans MT"/>
                <a:cs typeface="Gill Sans MT"/>
                <a:sym typeface="Gill Sans MT"/>
              </a:defRPr>
            </a:lvl7pPr>
            <a:lvl8pPr marL="3566159" indent="-365759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Gill Sans MT"/>
                <a:ea typeface="Gill Sans MT"/>
                <a:cs typeface="Gill Sans MT"/>
                <a:sym typeface="Gill Sans MT"/>
              </a:defRPr>
            </a:lvl8pPr>
            <a:lvl9pPr marL="4023359" indent="-365759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Gill Sans MT"/>
                <a:ea typeface="Gill Sans MT"/>
                <a:cs typeface="Gill Sans MT"/>
                <a:sym typeface="Gill Sans MT"/>
              </a:defRPr>
            </a:lvl9pPr>
          </a:lstStyle>
          <a:p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027A41-6627-4C25-90A2-1F939B0782A3}"/>
              </a:ext>
            </a:extLst>
          </p:cNvPr>
          <p:cNvSpPr txBox="1"/>
          <p:nvPr/>
        </p:nvSpPr>
        <p:spPr>
          <a:xfrm>
            <a:off x="468350" y="1527717"/>
            <a:ext cx="7995425" cy="830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DMREF is the primary program by which NSF participates in the Materials Genome Initiative.</a:t>
            </a:r>
          </a:p>
        </p:txBody>
      </p:sp>
    </p:spTree>
    <p:extLst>
      <p:ext uri="{BB962C8B-B14F-4D97-AF65-F5344CB8AC3E}">
        <p14:creationId xmlns:p14="http://schemas.microsoft.com/office/powerpoint/2010/main" val="345534459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166174" y="259231"/>
            <a:ext cx="8063425" cy="690384"/>
          </a:xfrm>
          <a:prstGeom prst="rect">
            <a:avLst/>
          </a:prstGeom>
        </p:spPr>
        <p:txBody>
          <a:bodyPr>
            <a:noAutofit/>
          </a:bodyPr>
          <a:lstStyle>
            <a:lvl1pPr defTabSz="795527">
              <a:defRPr sz="3393"/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4400" dirty="0">
                <a:solidFill>
                  <a:srgbClr val="0801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DMREF Management Team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6329" y="1230312"/>
            <a:ext cx="986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CISE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4" r="11088"/>
          <a:stretch/>
        </p:blipFill>
        <p:spPr>
          <a:xfrm>
            <a:off x="109948" y="1927395"/>
            <a:ext cx="1143000" cy="1371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9948" y="3356760"/>
            <a:ext cx="1163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Almadena</a:t>
            </a:r>
            <a:endParaRPr lang="en-US" sz="16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2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Chtchelkanova</a:t>
            </a:r>
            <a:endParaRPr lang="en-US" sz="12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6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CCF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80" y="4421905"/>
            <a:ext cx="972737" cy="1371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5080" y="5803091"/>
            <a:ext cx="984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Sylvia Spengler</a:t>
            </a:r>
          </a:p>
          <a:p>
            <a:pPr algn="ctr"/>
            <a:r>
              <a:rPr lang="en-US" sz="16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97382" y="5803091"/>
            <a:ext cx="1157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Marian </a:t>
            </a:r>
            <a:r>
              <a:rPr lang="en-US" sz="16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Bocea</a:t>
            </a:r>
            <a:endParaRPr lang="en-US" sz="16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DMS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461" y="4421905"/>
            <a:ext cx="1103410" cy="1371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322676" y="5803091"/>
            <a:ext cx="1157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Victor Roytburd</a:t>
            </a:r>
          </a:p>
          <a:p>
            <a:pPr algn="ctr"/>
            <a:r>
              <a:rPr lang="en-US" sz="1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DMS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87230" y="3325982"/>
            <a:ext cx="1157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Rajiv Ramnath</a:t>
            </a:r>
          </a:p>
          <a:p>
            <a:pPr algn="ctr"/>
            <a:r>
              <a:rPr lang="en-US" sz="16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OAC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46794" y="5803091"/>
            <a:ext cx="1157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Vipin Chaudhary</a:t>
            </a:r>
          </a:p>
          <a:p>
            <a:pPr algn="ctr"/>
            <a:r>
              <a:rPr lang="en-US" sz="16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OAC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54583" y="1230312"/>
            <a:ext cx="1029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MPS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62488" y="1230312"/>
            <a:ext cx="1000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72604" y="3325982"/>
            <a:ext cx="1157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Alexis Lewis</a:t>
            </a:r>
          </a:p>
          <a:p>
            <a:pPr algn="ctr"/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CMMI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47970" y="5803091"/>
            <a:ext cx="1028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Susan</a:t>
            </a:r>
          </a:p>
          <a:p>
            <a:pPr algn="ctr"/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Muller</a:t>
            </a:r>
          </a:p>
          <a:p>
            <a:pPr algn="ctr"/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CBET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6" r="9048"/>
          <a:stretch/>
        </p:blipFill>
        <p:spPr>
          <a:xfrm>
            <a:off x="6480464" y="1927395"/>
            <a:ext cx="1207008" cy="13716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844154" y="5803091"/>
            <a:ext cx="1157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Dimitris </a:t>
            </a:r>
            <a:r>
              <a:rPr lang="en-US" sz="16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Pavlidis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ECCS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844154" y="3325982"/>
            <a:ext cx="1157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Bob McCabe CBET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7408" y="1927395"/>
            <a:ext cx="1191300" cy="13716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418" y="4421905"/>
            <a:ext cx="1097280" cy="1371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/>
          <a:srcRect r="2296" b="13148"/>
          <a:stretch/>
        </p:blipFill>
        <p:spPr>
          <a:xfrm>
            <a:off x="1392882" y="1927395"/>
            <a:ext cx="1157238" cy="1371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C980DA-E4A3-4F5C-9D5A-DE6C5D1E009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94" y="4421905"/>
            <a:ext cx="1028700" cy="13716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553252A-ED14-478C-BF54-DDF079FBB09E}"/>
              </a:ext>
            </a:extLst>
          </p:cNvPr>
          <p:cNvSpPr txBox="1"/>
          <p:nvPr/>
        </p:nvSpPr>
        <p:spPr>
          <a:xfrm>
            <a:off x="2672088" y="5803091"/>
            <a:ext cx="1157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Pedro Embid</a:t>
            </a:r>
          </a:p>
          <a:p>
            <a:pPr algn="ctr"/>
            <a:r>
              <a:rPr lang="en-US" sz="1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DMS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FFD15B74-7E67-4FE7-B8EE-860D74BC1C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79659" y="4354913"/>
            <a:ext cx="1075418" cy="150558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A62D91B-4469-4336-BEB2-64E3B49EAD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456" y="1927395"/>
            <a:ext cx="1056132" cy="13716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47A4494D-FCD4-4786-BB97-8DCBD24107B8}"/>
              </a:ext>
            </a:extLst>
          </p:cNvPr>
          <p:cNvSpPr txBox="1"/>
          <p:nvPr/>
        </p:nvSpPr>
        <p:spPr>
          <a:xfrm>
            <a:off x="3930332" y="3325982"/>
            <a:ext cx="1157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John Schlueter</a:t>
            </a:r>
          </a:p>
          <a:p>
            <a:pPr algn="ctr"/>
            <a:r>
              <a:rPr lang="en-US" sz="1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DMR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A0F990DC-E986-40B0-AA5F-3C30944B733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6" r="4139"/>
          <a:stretch/>
        </p:blipFill>
        <p:spPr>
          <a:xfrm>
            <a:off x="5133522" y="1927395"/>
            <a:ext cx="1207008" cy="13716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DA1D0758-FE85-4561-BF14-35C3BBB3DDFB}"/>
              </a:ext>
            </a:extLst>
          </p:cNvPr>
          <p:cNvSpPr txBox="1"/>
          <p:nvPr/>
        </p:nvSpPr>
        <p:spPr>
          <a:xfrm>
            <a:off x="5201883" y="3325982"/>
            <a:ext cx="1256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Suk-Wah Tam-Chang</a:t>
            </a:r>
          </a:p>
          <a:p>
            <a:pPr algn="ctr"/>
            <a:r>
              <a:rPr lang="en-US" sz="1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FE5BBA5-F73C-426E-B827-BE8B61146E20}"/>
              </a:ext>
            </a:extLst>
          </p:cNvPr>
          <p:cNvSpPr txBox="1"/>
          <p:nvPr/>
        </p:nvSpPr>
        <p:spPr>
          <a:xfrm>
            <a:off x="2658781" y="3325982"/>
            <a:ext cx="1157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 </a:t>
            </a:r>
          </a:p>
          <a:p>
            <a:pPr algn="ctr"/>
            <a:r>
              <a:rPr lang="en-US" sz="1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Campo</a:t>
            </a:r>
          </a:p>
          <a:p>
            <a:pPr algn="ctr"/>
            <a:r>
              <a:rPr lang="en-US" sz="16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DMR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6149AA9-5494-4073-B920-2F8BD073839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90054" y="1927395"/>
            <a:ext cx="1107468" cy="1371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9085574-3C4C-4DCD-9464-E67467892248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7687" r="26858"/>
          <a:stretch/>
        </p:blipFill>
        <p:spPr>
          <a:xfrm>
            <a:off x="3974501" y="4421905"/>
            <a:ext cx="1109536" cy="13716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945F4BF-1DCE-4879-9E90-378B8E9D82E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2" r="8467"/>
          <a:stretch/>
        </p:blipFill>
        <p:spPr>
          <a:xfrm>
            <a:off x="1387240" y="4421905"/>
            <a:ext cx="1072996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07560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174" y="0"/>
            <a:ext cx="8063426" cy="948267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DMREF Funding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type="body" idx="1"/>
          </p:nvPr>
        </p:nvSpPr>
        <p:spPr>
          <a:xfrm>
            <a:off x="79022" y="836375"/>
            <a:ext cx="3613446" cy="2269066"/>
          </a:xfrm>
        </p:spPr>
        <p:txBody>
          <a:bodyPr>
            <a:noAutofit/>
          </a:bodyPr>
          <a:lstStyle/>
          <a:p>
            <a:pPr marL="228600" indent="-228600">
              <a:spcBef>
                <a:spcPts val="400"/>
              </a:spcBef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FY12: 14 awards, $13.6 M</a:t>
            </a:r>
          </a:p>
          <a:p>
            <a:pPr marL="669471" lvl="1" indent="-228600">
              <a:spcBef>
                <a:spcPts val="400"/>
              </a:spcBef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yr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9 (64%)</a:t>
            </a:r>
          </a:p>
          <a:p>
            <a:pPr marL="228600" indent="-228600">
              <a:spcBef>
                <a:spcPts val="400"/>
              </a:spcBef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FY13: 19 awards, $22.2 M</a:t>
            </a:r>
          </a:p>
          <a:p>
            <a:pPr marL="669471" lvl="1" indent="-228600">
              <a:spcBef>
                <a:spcPts val="400"/>
              </a:spcBef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yr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13 (68%)</a:t>
            </a:r>
          </a:p>
          <a:p>
            <a:pPr marL="228600" indent="-228600">
              <a:spcBef>
                <a:spcPts val="400"/>
              </a:spcBef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FY14: 31 awards, $36.3 M</a:t>
            </a:r>
          </a:p>
          <a:p>
            <a:pPr marL="669471" lvl="1" indent="-228600">
              <a:spcBef>
                <a:spcPts val="400"/>
              </a:spcBef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yr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24 (77%)</a:t>
            </a:r>
          </a:p>
          <a:p>
            <a:pPr marL="228600" indent="-228600">
              <a:spcBef>
                <a:spcPts val="400"/>
              </a:spcBef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FY15: 26 awards, $33.9 M</a:t>
            </a:r>
          </a:p>
          <a:p>
            <a:pPr marL="669471" lvl="1" indent="-228600">
              <a:spcBef>
                <a:spcPts val="400"/>
              </a:spcBef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yr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15 (58%)</a:t>
            </a:r>
          </a:p>
          <a:p>
            <a:pPr marL="228600" indent="-228600">
              <a:spcBef>
                <a:spcPts val="400"/>
              </a:spcBef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FY16: 24 awards, $30.3 M</a:t>
            </a:r>
          </a:p>
          <a:p>
            <a:pPr marL="669471" lvl="1" indent="-228600">
              <a:spcBef>
                <a:spcPts val="400"/>
              </a:spcBef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yr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9 (38%)</a:t>
            </a:r>
          </a:p>
          <a:p>
            <a:pPr marL="228600" indent="-228600">
              <a:spcBef>
                <a:spcPts val="400"/>
              </a:spcBef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FY17: 26 awards, $36.0 M</a:t>
            </a:r>
          </a:p>
          <a:p>
            <a:pPr marL="669471" lvl="1" indent="-228600">
              <a:spcBef>
                <a:spcPts val="400"/>
              </a:spcBef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yr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9 (35%)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31471" y="4290994"/>
            <a:ext cx="1612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*‘Other’ funding from directorates is from GOALI &amp; OMA.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3491" y="4957120"/>
            <a:ext cx="7173229" cy="70788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 rtl="0" latinLnBrk="1" hangingPunct="0"/>
            <a:r>
              <a:rPr lang="en-US" sz="2000" u="sng" dirty="0">
                <a:solidFill>
                  <a:srgbClr val="0801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Cumulative</a:t>
            </a:r>
          </a:p>
          <a:p>
            <a:pPr algn="ctr" rtl="0" latinLnBrk="1" hangingPunct="0"/>
            <a:r>
              <a:rPr lang="en-US" sz="2000" dirty="0">
                <a:solidFill>
                  <a:srgbClr val="0801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140 Projects, $172 M total investment, 532</a:t>
            </a:r>
            <a:r>
              <a:rPr kumimoji="0" lang="en-US" sz="2000" b="0" i="0" u="none" strike="noStrike" cap="none" spc="0" normalizeH="0" dirty="0">
                <a:ln>
                  <a:noFill/>
                </a:ln>
                <a:solidFill>
                  <a:srgbClr val="08018D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 PIs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8018D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BB0A26-71E0-404F-B54C-B405BAA01487}"/>
              </a:ext>
            </a:extLst>
          </p:cNvPr>
          <p:cNvSpPr txBox="1"/>
          <p:nvPr/>
        </p:nvSpPr>
        <p:spPr>
          <a:xfrm>
            <a:off x="753491" y="5711180"/>
            <a:ext cx="7173229" cy="1015659"/>
          </a:xfrm>
          <a:prstGeom prst="rect">
            <a:avLst/>
          </a:prstGeom>
          <a:noFill/>
          <a:ln w="635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sng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FY17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80% of projects received co-funding.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OAC co-funded 8 projects due to significant data component.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257E6F-B674-4A2E-B2EA-D08D39F21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636" y="1221365"/>
            <a:ext cx="5202700" cy="333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8234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6174" y="0"/>
            <a:ext cx="7521166" cy="120884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Accelerating Advancement along the Materials Development Continuum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8972" y="4790895"/>
            <a:ext cx="5643918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Mathematics 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Symbol" panose="05050102010706020507" pitchFamily="18" charset="2"/>
              </a:rPr>
              <a:t></a:t>
            </a:r>
            <a:r>
              <a:rPr kumimoji="0" lang="en-US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Chemistry </a:t>
            </a:r>
            <a:r>
              <a:rPr lang="en-US" dirty="0">
                <a:solidFill>
                  <a:srgbClr val="000000"/>
                </a:solidFill>
                <a:sym typeface="Symbol" panose="05050102010706020507" pitchFamily="18" charset="2"/>
              </a:rPr>
              <a:t></a:t>
            </a:r>
            <a:r>
              <a:rPr kumimoji="0" lang="en-US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Materials </a:t>
            </a:r>
            <a:r>
              <a:rPr lang="en-US" dirty="0">
                <a:solidFill>
                  <a:srgbClr val="000000"/>
                </a:solidFill>
                <a:sym typeface="Symbol" panose="05050102010706020507" pitchFamily="18" charset="2"/>
              </a:rPr>
              <a:t></a:t>
            </a:r>
            <a:r>
              <a:rPr kumimoji="0" lang="en-US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Engineering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73769" y="4466811"/>
            <a:ext cx="2069432" cy="1477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 rtl="0" latinLnBrk="1" hangingPunct="0"/>
            <a:r>
              <a:rPr lang="en-US" dirty="0">
                <a:solidFill>
                  <a:srgbClr val="000000"/>
                </a:solidFill>
              </a:rPr>
              <a:t>Applied funding </a:t>
            </a:r>
          </a:p>
          <a:p>
            <a:pPr algn="ctr" rtl="0" latinLnBrk="1" hangingPunct="0"/>
            <a:r>
              <a:rPr lang="en-US" dirty="0">
                <a:solidFill>
                  <a:srgbClr val="000000"/>
                </a:solidFill>
              </a:rPr>
              <a:t>Industrial Partner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I-corps</a:t>
            </a:r>
            <a:endParaRPr lang="en-US" dirty="0">
              <a:solidFill>
                <a:srgbClr val="000000"/>
              </a:solidFill>
            </a:endParaRP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SBIR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356921" y="4319108"/>
            <a:ext cx="2314439" cy="1477323"/>
          </a:xfrm>
          <a:prstGeom prst="ellipse">
            <a:avLst/>
          </a:prstGeom>
          <a:noFill/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732509" y="5007267"/>
            <a:ext cx="601219" cy="12031"/>
          </a:xfrm>
          <a:prstGeom prst="straightConnector1">
            <a:avLst/>
          </a:prstGeom>
          <a:noFill/>
          <a:ln w="762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FD89CBB-CA5A-4AF4-A236-331F1FC45820}"/>
              </a:ext>
            </a:extLst>
          </p:cNvPr>
          <p:cNvSpPr txBox="1"/>
          <p:nvPr/>
        </p:nvSpPr>
        <p:spPr>
          <a:xfrm>
            <a:off x="166174" y="6022238"/>
            <a:ext cx="8377027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To avoid ‘Valley of Death’, technologies often require seamless partnerships.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3401542-5718-4112-A9F4-037BC715B1E7}"/>
              </a:ext>
            </a:extLst>
          </p:cNvPr>
          <p:cNvGrpSpPr/>
          <p:nvPr/>
        </p:nvGrpSpPr>
        <p:grpSpPr>
          <a:xfrm>
            <a:off x="313013" y="1406175"/>
            <a:ext cx="3899667" cy="2827421"/>
            <a:chOff x="4212680" y="1381510"/>
            <a:chExt cx="3899667" cy="2827421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092D9D5-8F17-4907-8033-5E1E9C35B474}"/>
                </a:ext>
              </a:extLst>
            </p:cNvPr>
            <p:cNvGrpSpPr/>
            <p:nvPr/>
          </p:nvGrpSpPr>
          <p:grpSpPr>
            <a:xfrm>
              <a:off x="4212680" y="1381510"/>
              <a:ext cx="3886200" cy="2827421"/>
              <a:chOff x="5789925" y="1488452"/>
              <a:chExt cx="3886200" cy="2827421"/>
            </a:xfrm>
          </p:grpSpPr>
          <p:pic>
            <p:nvPicPr>
              <p:cNvPr id="33" name="Picture 2">
                <a:extLst>
                  <a:ext uri="{FF2B5EF4-FFF2-40B4-BE49-F238E27FC236}">
                    <a16:creationId xmlns:a16="http://schemas.microsoft.com/office/drawing/2014/main" id="{9A48D0B3-B6F9-43B7-9882-B443033C5D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70" t="4021" r="7697" b="15399"/>
              <a:stretch/>
            </p:blipFill>
            <p:spPr bwMode="auto">
              <a:xfrm>
                <a:off x="5789925" y="1488452"/>
                <a:ext cx="3886200" cy="282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E26839D-8183-4602-BCF0-E06AEEEB25F4}"/>
                  </a:ext>
                </a:extLst>
              </p:cNvPr>
              <p:cNvSpPr txBox="1"/>
              <p:nvPr/>
            </p:nvSpPr>
            <p:spPr>
              <a:xfrm>
                <a:off x="7496486" y="2909259"/>
                <a:ext cx="1842754" cy="620305"/>
              </a:xfrm>
              <a:prstGeom prst="rect">
                <a:avLst/>
              </a:prstGeom>
              <a:solidFill>
                <a:srgbClr val="FEFEFE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endParaRPr>
              </a:p>
            </p:txBody>
          </p:sp>
        </p:grpSp>
        <p:pic>
          <p:nvPicPr>
            <p:cNvPr id="31" name="Picture 3">
              <a:extLst>
                <a:ext uri="{FF2B5EF4-FFF2-40B4-BE49-F238E27FC236}">
                  <a16:creationId xmlns:a16="http://schemas.microsoft.com/office/drawing/2014/main" id="{9BD1AB40-41C3-40DD-B9C5-8E979E63C4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20" t="6085" r="12032" b="47954"/>
            <a:stretch/>
          </p:blipFill>
          <p:spPr bwMode="auto">
            <a:xfrm rot="20923830" flipV="1">
              <a:off x="5497864" y="3504156"/>
              <a:ext cx="2614483" cy="245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DB74221-589E-41E4-95F9-52A367AE66CE}"/>
                </a:ext>
              </a:extLst>
            </p:cNvPr>
            <p:cNvSpPr txBox="1"/>
            <p:nvPr/>
          </p:nvSpPr>
          <p:spPr>
            <a:xfrm rot="20848453">
              <a:off x="5396359" y="3283784"/>
              <a:ext cx="2455155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rPr>
                <a:t>Contemporary path to deployment.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69F4F056-B038-4F9B-8E5E-3F5F6AD9BE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0" t="6085" r="12032" b="47954"/>
          <a:stretch/>
        </p:blipFill>
        <p:spPr bwMode="auto">
          <a:xfrm>
            <a:off x="4717157" y="3445121"/>
            <a:ext cx="3528535" cy="330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BCD770B-9359-4A85-813F-9211801F8DE4}"/>
              </a:ext>
            </a:extLst>
          </p:cNvPr>
          <p:cNvSpPr txBox="1"/>
          <p:nvPr/>
        </p:nvSpPr>
        <p:spPr>
          <a:xfrm rot="16200000">
            <a:off x="4342768" y="2577620"/>
            <a:ext cx="1365674" cy="36932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Discovery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9D6238-C5B5-4751-BAF0-703ED9C01F71}"/>
              </a:ext>
            </a:extLst>
          </p:cNvPr>
          <p:cNvSpPr txBox="1"/>
          <p:nvPr/>
        </p:nvSpPr>
        <p:spPr>
          <a:xfrm rot="16200000">
            <a:off x="4731274" y="2480853"/>
            <a:ext cx="1559208" cy="36932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Development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19D210-C23A-42AE-900D-C06D554746CD}"/>
              </a:ext>
            </a:extLst>
          </p:cNvPr>
          <p:cNvSpPr txBox="1"/>
          <p:nvPr/>
        </p:nvSpPr>
        <p:spPr>
          <a:xfrm rot="16200000">
            <a:off x="5239464" y="2503768"/>
            <a:ext cx="1513375" cy="36932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Optimization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4028385-C1F5-49B4-9516-D30C1378CF88}"/>
              </a:ext>
            </a:extLst>
          </p:cNvPr>
          <p:cNvSpPr txBox="1"/>
          <p:nvPr/>
        </p:nvSpPr>
        <p:spPr>
          <a:xfrm rot="16200000">
            <a:off x="5580960" y="2359991"/>
            <a:ext cx="1800931" cy="36932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System Design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82AA41D-57C2-4336-9D9E-32FC9FA63BE7}"/>
              </a:ext>
            </a:extLst>
          </p:cNvPr>
          <p:cNvSpPr txBox="1"/>
          <p:nvPr/>
        </p:nvSpPr>
        <p:spPr>
          <a:xfrm rot="16200000">
            <a:off x="6283860" y="2577620"/>
            <a:ext cx="1365674" cy="36932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Certification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58887B0-8B18-48A0-B9E2-9B4ECECA6FB5}"/>
              </a:ext>
            </a:extLst>
          </p:cNvPr>
          <p:cNvSpPr txBox="1"/>
          <p:nvPr/>
        </p:nvSpPr>
        <p:spPr>
          <a:xfrm rot="16200000">
            <a:off x="6551502" y="2359990"/>
            <a:ext cx="1800934" cy="36932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Manufacturing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1A34884-4A58-4D32-8459-EA06AD1D0772}"/>
              </a:ext>
            </a:extLst>
          </p:cNvPr>
          <p:cNvSpPr txBox="1"/>
          <p:nvPr/>
        </p:nvSpPr>
        <p:spPr>
          <a:xfrm rot="16200000">
            <a:off x="7180552" y="2503768"/>
            <a:ext cx="1513377" cy="36932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Deployment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BCB3C22-79A0-464C-8FE3-949456981A84}"/>
              </a:ext>
            </a:extLst>
          </p:cNvPr>
          <p:cNvSpPr txBox="1"/>
          <p:nvPr/>
        </p:nvSpPr>
        <p:spPr>
          <a:xfrm>
            <a:off x="4814053" y="3988708"/>
            <a:ext cx="746950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NSF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38F228-EB42-4CD9-ABF1-379F049ACF2B}"/>
              </a:ext>
            </a:extLst>
          </p:cNvPr>
          <p:cNvCxnSpPr/>
          <p:nvPr/>
        </p:nvCxnSpPr>
        <p:spPr>
          <a:xfrm>
            <a:off x="4814055" y="3954252"/>
            <a:ext cx="746948" cy="0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55992429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174" y="0"/>
            <a:ext cx="8063426" cy="1208847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Federal MGI Partners</a:t>
            </a:r>
          </a:p>
        </p:txBody>
      </p:sp>
      <p:pic>
        <p:nvPicPr>
          <p:cNvPr id="8" name="Picture 2" descr="https://www.mgi.gov/sites/default/files/upl_imgs/dod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170" y="1859753"/>
            <a:ext cx="137159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www.mgi.gov/sites/default/files/upl_imgs/us-army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144" y="1859752"/>
            <a:ext cx="103692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www.mgi.gov/sites/default/files/upl_imgs/OMB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229" y="1859752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s://www.mgi.gov/sites/default/files/upl_imgs/ostp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204" y="1859752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s://www.mgi.gov/sites/default/files/upl_imgs/state-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180" y="1859753"/>
            <a:ext cx="137159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s://www.mgi.gov/sites/default/files/upl_imgs/NSF_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74" y="1859752"/>
            <a:ext cx="1364776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https://www.mgi.gov/sites/default/files/upl_imgs/arpa-e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6" y="3653265"/>
            <a:ext cx="1371600" cy="30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https://www.mgi.gov/sites/default/files/upl_imgs/us_doe_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232" y="3613861"/>
            <a:ext cx="1371600" cy="41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Image result for nist logo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30" b="30405"/>
          <a:stretch/>
        </p:blipFill>
        <p:spPr bwMode="auto">
          <a:xfrm>
            <a:off x="3239469" y="3562826"/>
            <a:ext cx="1371600" cy="54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0" descr="https://www.mgi.gov/sites/default/files/upl_imgs/nni-log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705" y="3561384"/>
            <a:ext cx="1371600" cy="55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2" descr="https://www.mgi.gov/sites/default/files/upl_imgs/usgs-logo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41" y="3562245"/>
            <a:ext cx="1371600" cy="54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4" descr="https://www.mgi.gov/sites/default/files/upl_imgs/nnsa_logo-rdc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178" y="3569772"/>
            <a:ext cx="1371600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6" descr="https://www.mgi.gov/sites/default/files/upl_imgs/fda-logo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9" t="16495" r="20565" b="16365"/>
          <a:stretch/>
        </p:blipFill>
        <p:spPr bwMode="auto">
          <a:xfrm>
            <a:off x="320996" y="4627247"/>
            <a:ext cx="1371600" cy="91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8" descr="https://www.mgi.gov/sites/default/files/upl_imgs/NASA_logo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232" y="4538408"/>
            <a:ext cx="1371600" cy="113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0" descr="https://www.mgi.gov/sites/default/files/upl_imgs/USAF_logo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469" y="4541166"/>
            <a:ext cx="1371600" cy="114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2" descr="https://www.mgi.gov/sites/default/files/upl_imgs/darpa_logo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2" t="18286" r="14668" b="21371"/>
          <a:stretch/>
        </p:blipFill>
        <p:spPr bwMode="auto">
          <a:xfrm>
            <a:off x="4695201" y="4671976"/>
            <a:ext cx="1371600" cy="80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4" descr="https://www.mgi.gov/sites/default/files/upl_imgs/nitrd_logo.GIF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204" y="4627246"/>
            <a:ext cx="1371600" cy="100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6" descr="https://www.mgi.gov/sites/default/files/upl_imgs/navy-logo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178" y="4538408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7BEF08-0CB4-4BC1-8DF3-4047719E12BE}"/>
              </a:ext>
            </a:extLst>
          </p:cNvPr>
          <p:cNvSpPr txBox="1"/>
          <p:nvPr/>
        </p:nvSpPr>
        <p:spPr>
          <a:xfrm>
            <a:off x="549796" y="959005"/>
            <a:ext cx="729618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Coordination of MGI-related efforts is critical to success.</a:t>
            </a:r>
          </a:p>
        </p:txBody>
      </p:sp>
    </p:spTree>
    <p:extLst>
      <p:ext uri="{BB962C8B-B14F-4D97-AF65-F5344CB8AC3E}">
        <p14:creationId xmlns:p14="http://schemas.microsoft.com/office/powerpoint/2010/main" val="179032547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MGI PI Meetings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64513" y="1641013"/>
            <a:ext cx="2357140" cy="3767535"/>
            <a:chOff x="1043608" y="1556792"/>
            <a:chExt cx="2357140" cy="3767535"/>
          </a:xfrm>
        </p:grpSpPr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1430" y="2420889"/>
              <a:ext cx="1893991" cy="2520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1043608" y="1556792"/>
              <a:ext cx="235714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Sept. 8-9, 2013</a:t>
              </a:r>
            </a:p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NSF</a:t>
              </a:r>
            </a:p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45 Participants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19162" y="4985773"/>
              <a:ext cx="22815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JOM 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2014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6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66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), 336</a:t>
              </a:r>
            </a:p>
          </p:txBody>
        </p:sp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292" y="2505109"/>
            <a:ext cx="1943960" cy="2520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650292" y="1641013"/>
            <a:ext cx="1943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Jan. 12-13, 2015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NSF &amp; DOE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160 Participants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28217" y="1641013"/>
            <a:ext cx="2114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January 11-12, 2016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NSF, DOE, NIST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 Participants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0697" y="2546250"/>
            <a:ext cx="1895835" cy="252374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043162D-8D45-4EAF-A4E2-A192955D250D}"/>
              </a:ext>
            </a:extLst>
          </p:cNvPr>
          <p:cNvSpPr/>
          <p:nvPr/>
        </p:nvSpPr>
        <p:spPr>
          <a:xfrm>
            <a:off x="7162799" y="2564343"/>
            <a:ext cx="1774371" cy="2461046"/>
          </a:xfrm>
          <a:prstGeom prst="rect">
            <a:avLst/>
          </a:prstGeom>
          <a:solidFill>
            <a:srgbClr val="ECF1F8"/>
          </a:solidFill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BF60F2-098E-4B17-93A5-6296388902F2}"/>
              </a:ext>
            </a:extLst>
          </p:cNvPr>
          <p:cNvSpPr txBox="1"/>
          <p:nvPr/>
        </p:nvSpPr>
        <p:spPr>
          <a:xfrm>
            <a:off x="6996354" y="1641013"/>
            <a:ext cx="21148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March 26-27, 2018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NSF, DOE, NIST, AFRL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270 Participants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622D32-CE61-4AA2-8CEB-171998E3582C}"/>
              </a:ext>
            </a:extLst>
          </p:cNvPr>
          <p:cNvSpPr txBox="1"/>
          <p:nvPr/>
        </p:nvSpPr>
        <p:spPr>
          <a:xfrm>
            <a:off x="7362977" y="3396343"/>
            <a:ext cx="1389137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In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Preparation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EFECCB-84B4-4487-8E65-55D62E6AC051}"/>
              </a:ext>
            </a:extLst>
          </p:cNvPr>
          <p:cNvSpPr/>
          <p:nvPr/>
        </p:nvSpPr>
        <p:spPr>
          <a:xfrm>
            <a:off x="778809" y="5837458"/>
            <a:ext cx="7630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5"/>
              </a:rPr>
              <a:t>https://app.certain.com/profile/form/index.cfm?PKformID=0x2753823abcd</a:t>
            </a:r>
            <a:endParaRPr lang="en-US" dirty="0"/>
          </a:p>
          <a:p>
            <a:pPr algn="ctr"/>
            <a:r>
              <a:rPr lang="en-US" dirty="0"/>
              <a:t>or contact </a:t>
            </a:r>
            <a:r>
              <a:rPr lang="en-US" dirty="0">
                <a:hlinkClick r:id="rId6"/>
              </a:rPr>
              <a:t>Jschluet@nsf.gov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40685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ECF1F8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CF1F8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CF1F8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7452</TotalTime>
  <Words>751</Words>
  <Application>Microsoft Macintosh PowerPoint</Application>
  <PresentationFormat>On-screen Show (4:3)</PresentationFormat>
  <Paragraphs>158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Avenir Black</vt:lpstr>
      <vt:lpstr>Avenir Book</vt:lpstr>
      <vt:lpstr>Avenir Roman</vt:lpstr>
      <vt:lpstr>Calibri</vt:lpstr>
      <vt:lpstr>Calibri Light</vt:lpstr>
      <vt:lpstr>Gill Sans MT</vt:lpstr>
      <vt:lpstr>Helvetica</vt:lpstr>
      <vt:lpstr>Symbol</vt:lpstr>
      <vt:lpstr>Times New Roman</vt:lpstr>
      <vt:lpstr>Wingdings</vt:lpstr>
      <vt:lpstr>Default</vt:lpstr>
      <vt:lpstr>Designing Materials  to Revolutionize and Engineer Our Future (DMREF)</vt:lpstr>
      <vt:lpstr>Materials Genome Initiative (MGI)</vt:lpstr>
      <vt:lpstr>Goals of the MGI</vt:lpstr>
      <vt:lpstr>Designing Materials to Revolutionize our Future (DMREF)</vt:lpstr>
      <vt:lpstr>DMREF Management Team</vt:lpstr>
      <vt:lpstr>DMREF Funding</vt:lpstr>
      <vt:lpstr>Accelerating Advancement along the Materials Development Continuum</vt:lpstr>
      <vt:lpstr>Federal MGI Partners</vt:lpstr>
      <vt:lpstr>MGI PI Meetings</vt:lpstr>
      <vt:lpstr>Supplements: 2D Materials &amp; Devices Penn State: November 13-15, 2017</vt:lpstr>
      <vt:lpstr>Supplements: MGI PI Meeting U. Maryland: March 26-27, 2018</vt:lpstr>
      <vt:lpstr>2019 DMREF Competition</vt:lpstr>
      <vt:lpstr>DMREF Review Criteria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Materials to Revolutionize and Engineer our Future (DMREF): Informational Briefing for Potential PIs</dc:title>
  <dc:creator>nsfuser</dc:creator>
  <cp:lastModifiedBy>Divya Abhat</cp:lastModifiedBy>
  <cp:revision>333</cp:revision>
  <cp:lastPrinted>2018-10-18T11:44:24Z</cp:lastPrinted>
  <dcterms:modified xsi:type="dcterms:W3CDTF">2018-10-22T18:22:08Z</dcterms:modified>
</cp:coreProperties>
</file>