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00"/>
    <a:srgbClr val="0000FF"/>
    <a:srgbClr val="618DC3"/>
    <a:srgbClr val="FFD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406" autoAdjust="0"/>
  </p:normalViewPr>
  <p:slideViewPr>
    <p:cSldViewPr snapToGrid="0">
      <p:cViewPr>
        <p:scale>
          <a:sx n="134" d="100"/>
          <a:sy n="134" d="100"/>
        </p:scale>
        <p:origin x="-504" y="-8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BB0BE-794D-D34A-9511-52B6F2405384}" type="datetimeFigureOut">
              <a:rPr lang="en-US" smtClean="0"/>
              <a:t>8/6/15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5811A-7DF5-424F-8D4A-69DA8358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9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5811A-7DF5-424F-8D4A-69DA83586C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9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5334" y="6622698"/>
            <a:ext cx="9049692" cy="802271"/>
          </a:xfrm>
          <a:prstGeom prst="rect">
            <a:avLst/>
          </a:prstGeom>
        </p:spPr>
        <p:txBody>
          <a:bodyPr wrap="square" lIns="101882" tIns="50941" rIns="101882" bIns="50941">
            <a:spAutoFit/>
          </a:bodyPr>
          <a:lstStyle/>
          <a:p>
            <a:pPr algn="just"/>
            <a:r>
              <a:rPr lang="en-US" sz="1100" dirty="0">
                <a:latin typeface="Arial"/>
                <a:cs typeface="Arial"/>
              </a:rPr>
              <a:t>Kawamoto, K., </a:t>
            </a:r>
            <a:r>
              <a:rPr lang="en-US" sz="1100" dirty="0" err="1">
                <a:latin typeface="Arial"/>
                <a:cs typeface="Arial"/>
              </a:rPr>
              <a:t>Grindy</a:t>
            </a:r>
            <a:r>
              <a:rPr lang="en-US" sz="1100" dirty="0">
                <a:latin typeface="Arial"/>
                <a:cs typeface="Arial"/>
              </a:rPr>
              <a:t>, S. C.; Liu, J.; </a:t>
            </a:r>
            <a:r>
              <a:rPr lang="en-US" sz="1100" dirty="0" err="1">
                <a:latin typeface="Arial"/>
                <a:cs typeface="Arial"/>
              </a:rPr>
              <a:t>Holten</a:t>
            </a:r>
            <a:r>
              <a:rPr lang="en-US" sz="1100" dirty="0">
                <a:latin typeface="Arial"/>
                <a:cs typeface="Arial"/>
              </a:rPr>
              <a:t>-Andersen, N. &amp; Johnson, J. (2015) A dual role for 1,2,4,5-tetrazines in polymer networks: combining Diels-Alder reactions and metal coordination to generate functional </a:t>
            </a:r>
            <a:r>
              <a:rPr lang="en-US" sz="1100" dirty="0" err="1">
                <a:latin typeface="Arial"/>
                <a:cs typeface="Arial"/>
              </a:rPr>
              <a:t>supramolecular</a:t>
            </a:r>
            <a:r>
              <a:rPr lang="en-US" sz="1100" dirty="0">
                <a:latin typeface="Arial"/>
                <a:cs typeface="Arial"/>
              </a:rPr>
              <a:t> gels. ACS Macro Letters, 4, 458–</a:t>
            </a:r>
            <a:r>
              <a:rPr lang="en-US" sz="1100" dirty="0">
                <a:latin typeface="Arial"/>
                <a:cs typeface="Arial"/>
              </a:rPr>
              <a:t>461;</a:t>
            </a:r>
            <a:r>
              <a:rPr lang="en-US" sz="1100" dirty="0">
                <a:latin typeface="Arial"/>
                <a:cs typeface="Arial"/>
              </a:rPr>
              <a:t> </a:t>
            </a:r>
            <a:r>
              <a:rPr lang="en-US" sz="1100" dirty="0" err="1">
                <a:latin typeface="Arial"/>
                <a:cs typeface="Arial"/>
              </a:rPr>
              <a:t>Grindy</a:t>
            </a:r>
            <a:r>
              <a:rPr lang="en-US" sz="1100" dirty="0">
                <a:latin typeface="Arial"/>
                <a:cs typeface="Arial"/>
              </a:rPr>
              <a:t>, S. C., </a:t>
            </a:r>
            <a:r>
              <a:rPr lang="en-US" sz="1100" dirty="0" err="1">
                <a:latin typeface="Arial"/>
                <a:cs typeface="Arial"/>
              </a:rPr>
              <a:t>Learsch</a:t>
            </a:r>
            <a:r>
              <a:rPr lang="en-US" sz="1100" dirty="0">
                <a:latin typeface="Arial"/>
                <a:cs typeface="Arial"/>
              </a:rPr>
              <a:t>, R., </a:t>
            </a:r>
            <a:r>
              <a:rPr lang="en-US" sz="1100" dirty="0" err="1">
                <a:latin typeface="Arial"/>
                <a:cs typeface="Arial"/>
              </a:rPr>
              <a:t>Mozhdehi</a:t>
            </a:r>
            <a:r>
              <a:rPr lang="en-US" sz="1100" dirty="0">
                <a:latin typeface="Arial"/>
                <a:cs typeface="Arial"/>
              </a:rPr>
              <a:t>, D., Cheng, J., Barrett, D. G., Guan, Z., </a:t>
            </a:r>
            <a:r>
              <a:rPr lang="en-US" sz="1100" dirty="0" err="1">
                <a:latin typeface="Arial"/>
                <a:cs typeface="Arial"/>
              </a:rPr>
              <a:t>Messersmith</a:t>
            </a:r>
            <a:r>
              <a:rPr lang="en-US" sz="1100" dirty="0">
                <a:latin typeface="Arial"/>
                <a:cs typeface="Arial"/>
              </a:rPr>
              <a:t>, P. B. &amp; </a:t>
            </a:r>
            <a:r>
              <a:rPr lang="en-US" sz="1100" dirty="0" err="1">
                <a:latin typeface="Arial"/>
                <a:cs typeface="Arial"/>
              </a:rPr>
              <a:t>Holten</a:t>
            </a:r>
            <a:r>
              <a:rPr lang="en-US" sz="1100" dirty="0">
                <a:latin typeface="Arial"/>
                <a:cs typeface="Arial"/>
              </a:rPr>
              <a:t>-Andersen, N. (2015) Disentangling structure from function: controlling hierarchal polymer mechanics with bio-inspired metal-coordination dynamics. Nature Materials </a:t>
            </a:r>
            <a:r>
              <a:rPr lang="en-US" sz="1100" dirty="0">
                <a:latin typeface="Arial"/>
                <a:cs typeface="Arial"/>
              </a:rPr>
              <a:t>(</a:t>
            </a:r>
            <a:r>
              <a:rPr lang="en-US" sz="1100" i="1" dirty="0">
                <a:latin typeface="Arial"/>
                <a:cs typeface="Arial"/>
              </a:rPr>
              <a:t>in revision</a:t>
            </a:r>
            <a:r>
              <a:rPr lang="en-US" sz="1100" dirty="0">
                <a:latin typeface="Arial"/>
                <a:cs typeface="Arial"/>
              </a:rPr>
              <a:t>).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5675" y="560104"/>
            <a:ext cx="9149174" cy="732508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Bio-Inspired Gels show promise as self-healing materials with properties controlled by metal ions, </a:t>
            </a:r>
            <a:r>
              <a:rPr lang="en-US" dirty="0" smtClean="0">
                <a:latin typeface="Arial"/>
                <a:cs typeface="Arial"/>
              </a:rPr>
              <a:t>J. Johnson and N. </a:t>
            </a:r>
            <a:r>
              <a:rPr lang="en-US" dirty="0" err="1" smtClean="0">
                <a:latin typeface="Arial"/>
                <a:cs typeface="Arial"/>
              </a:rPr>
              <a:t>Holten</a:t>
            </a:r>
            <a:r>
              <a:rPr lang="en-US" dirty="0" smtClean="0">
                <a:latin typeface="Arial"/>
                <a:cs typeface="Arial"/>
              </a:rPr>
              <a:t>-Andersen (IRG II)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25507" y="3840995"/>
            <a:ext cx="2158748" cy="23719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1882" tIns="50941" rIns="101882" bIns="50941" rtlCol="0">
            <a:spAutoFit/>
          </a:bodyPr>
          <a:lstStyle/>
          <a:p>
            <a:pPr algn="just"/>
            <a:r>
              <a:rPr lang="en-US" sz="1100" b="1" dirty="0"/>
              <a:t>Figure: </a:t>
            </a:r>
            <a:r>
              <a:rPr lang="en-US" sz="1100" dirty="0"/>
              <a:t>Diagram illustrating a bio-inspired hybrid polymer material design approach. By assembling polymer networks via Diels-Alder covalent crosslink chemistry and coordinate binding onto metals, self-assembly into multi-functional </a:t>
            </a:r>
            <a:r>
              <a:rPr lang="en-US" sz="1100" dirty="0" err="1"/>
              <a:t>nanoscopic</a:t>
            </a:r>
            <a:r>
              <a:rPr lang="en-US" sz="1100" dirty="0"/>
              <a:t> crosslink structures provides unprecedented control over polymer crosslink dynamics orthogonal to network structural mechanics</a:t>
            </a:r>
            <a:r>
              <a:rPr lang="en-US" sz="1100" dirty="0"/>
              <a:t> 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507" y="1394505"/>
            <a:ext cx="9140205" cy="270358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just"/>
            <a:r>
              <a:rPr lang="en-US" sz="1300" dirty="0">
                <a:latin typeface="Arial"/>
                <a:cs typeface="Arial"/>
              </a:rPr>
              <a:t>Nature has evolved numerous mechanisms for the self-healing of damaged tissues and structures.  MIT MRSEC researchers have shown first successes in establishing </a:t>
            </a:r>
            <a:r>
              <a:rPr lang="en-US" sz="1300" dirty="0">
                <a:latin typeface="Arial"/>
                <a:cs typeface="Arial"/>
              </a:rPr>
              <a:t>a new class of </a:t>
            </a:r>
            <a:r>
              <a:rPr lang="en-US" sz="1300" dirty="0">
                <a:latin typeface="Arial"/>
                <a:cs typeface="Arial"/>
              </a:rPr>
              <a:t>smart </a:t>
            </a:r>
            <a:r>
              <a:rPr lang="en-US" sz="1300" dirty="0">
                <a:latin typeface="Arial"/>
                <a:cs typeface="Arial"/>
              </a:rPr>
              <a:t>polymer materials with controllable network junctions by </a:t>
            </a:r>
            <a:r>
              <a:rPr lang="en-US" sz="1300" dirty="0">
                <a:latin typeface="Arial"/>
                <a:cs typeface="Arial"/>
              </a:rPr>
              <a:t>combining </a:t>
            </a:r>
            <a:r>
              <a:rPr lang="en-US" sz="1300" dirty="0">
                <a:latin typeface="Arial"/>
                <a:cs typeface="Arial"/>
              </a:rPr>
              <a:t>Diels-Alder reactions </a:t>
            </a:r>
            <a:r>
              <a:rPr lang="en-US" sz="1300" dirty="0">
                <a:latin typeface="Arial"/>
                <a:cs typeface="Arial"/>
              </a:rPr>
              <a:t>with bio-inspired metal coordinate crosslinking to generate multi-functional polymers </a:t>
            </a:r>
            <a:r>
              <a:rPr lang="en-US" sz="1300" dirty="0">
                <a:latin typeface="Arial"/>
                <a:cs typeface="Arial"/>
              </a:rPr>
              <a:t>capable of self-assembly into and onto </a:t>
            </a:r>
            <a:r>
              <a:rPr lang="en-US" sz="1300" dirty="0" err="1">
                <a:latin typeface="Arial"/>
                <a:cs typeface="Arial"/>
              </a:rPr>
              <a:t>nano</a:t>
            </a:r>
            <a:r>
              <a:rPr lang="en-US" sz="1300" dirty="0">
                <a:latin typeface="Arial"/>
                <a:cs typeface="Arial"/>
              </a:rPr>
              <a:t>-structures with tunable properties (see </a:t>
            </a:r>
            <a:r>
              <a:rPr lang="en-US" sz="1300" dirty="0">
                <a:latin typeface="Arial"/>
                <a:cs typeface="Arial"/>
              </a:rPr>
              <a:t>Figure)</a:t>
            </a:r>
            <a:r>
              <a:rPr lang="en-US" sz="1300" dirty="0">
                <a:latin typeface="Arial"/>
                <a:cs typeface="Arial"/>
              </a:rPr>
              <a:t>. Specifically, by decorating polymer backbones with ligands known to self-assemble </a:t>
            </a:r>
            <a:r>
              <a:rPr lang="en-US" sz="1300" b="1" i="1" dirty="0">
                <a:latin typeface="Arial"/>
                <a:cs typeface="Arial"/>
              </a:rPr>
              <a:t>into </a:t>
            </a:r>
            <a:r>
              <a:rPr lang="en-US" sz="1300" dirty="0">
                <a:latin typeface="Arial"/>
                <a:cs typeface="Arial"/>
              </a:rPr>
              <a:t>well-</a:t>
            </a:r>
            <a:r>
              <a:rPr lang="en-US" sz="1300" dirty="0">
                <a:latin typeface="Arial"/>
                <a:cs typeface="Arial"/>
              </a:rPr>
              <a:t>defined metal</a:t>
            </a:r>
            <a:r>
              <a:rPr lang="en-US" sz="1300" dirty="0">
                <a:latin typeface="Arial"/>
                <a:cs typeface="Arial"/>
              </a:rPr>
              <a:t>-coordinated geometric shapes or with ligands known to bind </a:t>
            </a:r>
            <a:r>
              <a:rPr lang="en-US" sz="1300" b="1" i="1" dirty="0">
                <a:latin typeface="Arial"/>
                <a:cs typeface="Arial"/>
              </a:rPr>
              <a:t>onto </a:t>
            </a:r>
            <a:r>
              <a:rPr lang="en-US" sz="1300" dirty="0">
                <a:latin typeface="Arial"/>
                <a:cs typeface="Arial"/>
              </a:rPr>
              <a:t>metal nanoparticles with tunable adhesive energy, this </a:t>
            </a:r>
            <a:r>
              <a:rPr lang="en-US" sz="1300" dirty="0">
                <a:latin typeface="Arial"/>
                <a:cs typeface="Arial"/>
              </a:rPr>
              <a:t>collaborative research </a:t>
            </a:r>
            <a:r>
              <a:rPr lang="en-US" sz="1300" dirty="0">
                <a:latin typeface="Arial"/>
                <a:cs typeface="Arial"/>
              </a:rPr>
              <a:t>has </a:t>
            </a:r>
            <a:r>
              <a:rPr lang="en-US" sz="1300" dirty="0">
                <a:latin typeface="Arial"/>
                <a:cs typeface="Arial"/>
              </a:rPr>
              <a:t>led </a:t>
            </a:r>
            <a:r>
              <a:rPr lang="en-US" sz="1300" dirty="0">
                <a:latin typeface="Arial"/>
                <a:cs typeface="Arial"/>
              </a:rPr>
              <a:t>to the assembly </a:t>
            </a:r>
            <a:r>
              <a:rPr lang="en-US" sz="1300" dirty="0">
                <a:latin typeface="Arial"/>
                <a:cs typeface="Arial"/>
              </a:rPr>
              <a:t>of materials with kinetically controllable crosslink junctions. With </a:t>
            </a:r>
            <a:r>
              <a:rPr lang="en-US" sz="1300" dirty="0">
                <a:latin typeface="Arial"/>
                <a:cs typeface="Arial"/>
              </a:rPr>
              <a:t>polymer material assembly now directly controlled via network junction kinetics and material mechanics dependent on measurable network junction structural dynamics, </a:t>
            </a:r>
            <a:r>
              <a:rPr lang="en-US" sz="1300" dirty="0">
                <a:latin typeface="Arial"/>
                <a:cs typeface="Arial"/>
              </a:rPr>
              <a:t>this effort has established an </a:t>
            </a:r>
            <a:r>
              <a:rPr lang="en-US" sz="1300" dirty="0">
                <a:latin typeface="Arial"/>
                <a:cs typeface="Arial"/>
              </a:rPr>
              <a:t>ideal platform upon which to explore the function of simple engineered bio-inspired motifs in complex hydrogel </a:t>
            </a:r>
            <a:r>
              <a:rPr lang="en-US" sz="1300" dirty="0">
                <a:latin typeface="Arial"/>
                <a:cs typeface="Arial"/>
              </a:rPr>
              <a:t>properties </a:t>
            </a:r>
            <a:r>
              <a:rPr lang="en-US" sz="1300" dirty="0">
                <a:latin typeface="Arial"/>
                <a:cs typeface="Arial"/>
              </a:rPr>
              <a:t>such as </a:t>
            </a:r>
            <a:r>
              <a:rPr lang="en-US" sz="1300" dirty="0">
                <a:latin typeface="Arial"/>
                <a:cs typeface="Arial"/>
              </a:rPr>
              <a:t>self-healing, </a:t>
            </a:r>
            <a:r>
              <a:rPr lang="en-US" sz="1300" dirty="0">
                <a:latin typeface="Arial"/>
                <a:cs typeface="Arial"/>
              </a:rPr>
              <a:t>controllable energy </a:t>
            </a:r>
            <a:r>
              <a:rPr lang="en-US" sz="1300" dirty="0">
                <a:latin typeface="Arial"/>
                <a:cs typeface="Arial"/>
              </a:rPr>
              <a:t>dissipation and remote-controlled transport.</a:t>
            </a:r>
            <a:endParaRPr lang="en-US" sz="1300" dirty="0">
              <a:latin typeface="Arial"/>
              <a:cs typeface="Arial"/>
            </a:endParaRPr>
          </a:p>
          <a:p>
            <a:pPr algn="just"/>
            <a:r>
              <a:rPr lang="en-US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</a:t>
            </a:r>
            <a:endParaRPr lang="en-US" sz="13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en-US" sz="1300" dirty="0">
              <a:latin typeface="Arial"/>
              <a:cs typeface="Arial"/>
            </a:endParaRPr>
          </a:p>
        </p:txBody>
      </p:sp>
      <p:sp>
        <p:nvSpPr>
          <p:cNvPr id="35" name="TextBox 13"/>
          <p:cNvSpPr txBox="1">
            <a:spLocks noChangeArrowheads="1"/>
          </p:cNvSpPr>
          <p:nvPr/>
        </p:nvSpPr>
        <p:spPr bwMode="auto">
          <a:xfrm>
            <a:off x="949463" y="7525572"/>
            <a:ext cx="8267046" cy="27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i="1" dirty="0">
                <a:solidFill>
                  <a:srgbClr val="000000"/>
                </a:solidFill>
              </a:rPr>
              <a:t>This work was supported </a:t>
            </a:r>
            <a:r>
              <a:rPr lang="en-US" sz="1100" i="1" dirty="0">
                <a:solidFill>
                  <a:srgbClr val="000000"/>
                </a:solidFill>
              </a:rPr>
              <a:t>in part </a:t>
            </a:r>
            <a:r>
              <a:rPr lang="en-US" sz="1100" i="1" dirty="0">
                <a:solidFill>
                  <a:srgbClr val="000000"/>
                </a:solidFill>
              </a:rPr>
              <a:t>by the MRSEC Program of the National Science Foundation under award number </a:t>
            </a:r>
            <a:r>
              <a:rPr lang="en-US" sz="1100" i="1">
                <a:solidFill>
                  <a:srgbClr val="000000"/>
                </a:solidFill>
              </a:rPr>
              <a:t>DMR</a:t>
            </a:r>
            <a:r>
              <a:rPr lang="en-US" sz="1100" i="1">
                <a:solidFill>
                  <a:srgbClr val="000000"/>
                </a:solidFill>
              </a:rPr>
              <a:t>-1419807.</a:t>
            </a:r>
            <a:endParaRPr lang="en-US" sz="1100" i="1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2080571" y="6566797"/>
            <a:ext cx="6692455" cy="34822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Picture 37" descr="CMSE_Logo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36" y="120215"/>
            <a:ext cx="1567003" cy="41714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303901" y="3827583"/>
            <a:ext cx="6994239" cy="2548445"/>
            <a:chOff x="-85630" y="3039280"/>
            <a:chExt cx="7121119" cy="2497061"/>
          </a:xfrm>
        </p:grpSpPr>
        <p:grpSp>
          <p:nvGrpSpPr>
            <p:cNvPr id="11" name="Group 10"/>
            <p:cNvGrpSpPr/>
            <p:nvPr/>
          </p:nvGrpSpPr>
          <p:grpSpPr>
            <a:xfrm>
              <a:off x="-85630" y="3039280"/>
              <a:ext cx="7121119" cy="2497061"/>
              <a:chOff x="0" y="1752600"/>
              <a:chExt cx="8731212" cy="3276599"/>
            </a:xfrm>
          </p:grpSpPr>
          <p:pic>
            <p:nvPicPr>
              <p:cNvPr id="12" name="Picture 11"/>
              <p:cNvPicPr/>
              <p:nvPr/>
            </p:nvPicPr>
            <p:blipFill rotWithShape="1">
              <a:blip r:embed="rId4"/>
              <a:srcRect l="28377"/>
              <a:stretch/>
            </p:blipFill>
            <p:spPr>
              <a:xfrm>
                <a:off x="381000" y="1752600"/>
                <a:ext cx="8350212" cy="3276599"/>
              </a:xfrm>
              <a:prstGeom prst="rect">
                <a:avLst/>
              </a:prstGeom>
            </p:spPr>
          </p:pic>
          <p:sp>
            <p:nvSpPr>
              <p:cNvPr id="13" name="Oval 12"/>
              <p:cNvSpPr/>
              <p:nvPr/>
            </p:nvSpPr>
            <p:spPr>
              <a:xfrm>
                <a:off x="0" y="3124200"/>
                <a:ext cx="685800" cy="6096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15989" y="3438720"/>
              <a:ext cx="1166354" cy="4825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300" b="1" dirty="0"/>
                <a:t>Hybrid Crosslinks</a:t>
              </a:r>
              <a:endParaRPr lang="en-US" sz="13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79046" y="3090000"/>
              <a:ext cx="1774241" cy="28649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300" b="1" dirty="0"/>
                <a:t>Hybrid Gel Networks</a:t>
              </a:r>
              <a:endParaRPr lang="en-US" sz="13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798" y="3042580"/>
              <a:ext cx="1570000" cy="4825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300" b="1" dirty="0"/>
                <a:t>Multi-functional Gel Properties</a:t>
              </a:r>
              <a:endParaRPr lang="en-US" sz="1300" b="1" dirty="0"/>
            </a:p>
          </p:txBody>
        </p:sp>
        <p:sp>
          <p:nvSpPr>
            <p:cNvPr id="10" name="Rectangle 9"/>
            <p:cNvSpPr/>
            <p:nvPr/>
          </p:nvSpPr>
          <p:spPr>
            <a:xfrm rot="19398103">
              <a:off x="4491021" y="4675821"/>
              <a:ext cx="784828" cy="309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 rot="20893181">
              <a:off x="4562877" y="3783428"/>
              <a:ext cx="831917" cy="965705"/>
            </a:xfrm>
            <a:prstGeom prst="parallelogram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02011" y="3834121"/>
              <a:ext cx="1363711" cy="1085656"/>
            </a:xfrm>
            <a:prstGeom prst="rect">
              <a:avLst/>
            </a:prstGeom>
            <a:solidFill>
              <a:schemeClr val="bg1"/>
            </a:solidFill>
            <a:scene3d>
              <a:camera prst="isometricOffAxis2Righ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00FF00"/>
                  </a:solidFill>
                </a:rPr>
                <a:t>Polymer Crosslink Control</a:t>
              </a:r>
              <a:endParaRPr lang="en-US" sz="2200" b="1" dirty="0">
                <a:solidFill>
                  <a:srgbClr val="00FF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330802" y="3600844"/>
              <a:ext cx="1172218" cy="10886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21003" y="3820088"/>
              <a:ext cx="1215060" cy="9228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FF"/>
                  </a:solidFill>
                </a:rPr>
                <a:t>Network Structure Control</a:t>
              </a:r>
              <a:endParaRPr lang="en-US" sz="1800" b="1" dirty="0">
                <a:solidFill>
                  <a:srgbClr val="FF00FF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221020" y="3697796"/>
              <a:ext cx="336736" cy="89799"/>
            </a:xfrm>
            <a:prstGeom prst="straightConnector1">
              <a:avLst/>
            </a:prstGeom>
            <a:ln w="15875">
              <a:solidFill>
                <a:srgbClr val="FF00FF"/>
              </a:solidFill>
              <a:tailEnd type="stealth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425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5297</TotalTime>
  <Words>452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JMoodera</dc:creator>
  <cp:lastModifiedBy>Gina Franzetta</cp:lastModifiedBy>
  <cp:revision>121</cp:revision>
  <cp:lastPrinted>2015-07-28T14:56:49Z</cp:lastPrinted>
  <dcterms:created xsi:type="dcterms:W3CDTF">2006-08-16T00:00:00Z</dcterms:created>
  <dcterms:modified xsi:type="dcterms:W3CDTF">2015-08-06T17:00:02Z</dcterms:modified>
</cp:coreProperties>
</file>