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9" r:id="rId2"/>
    <p:sldMasterId id="2147483697" r:id="rId3"/>
  </p:sldMasterIdLst>
  <p:notesMasterIdLst>
    <p:notesMasterId r:id="rId28"/>
  </p:notesMasterIdLst>
  <p:sldIdLst>
    <p:sldId id="386" r:id="rId4"/>
    <p:sldId id="395" r:id="rId5"/>
    <p:sldId id="287" r:id="rId6"/>
    <p:sldId id="391" r:id="rId7"/>
    <p:sldId id="350" r:id="rId8"/>
    <p:sldId id="377" r:id="rId9"/>
    <p:sldId id="378" r:id="rId10"/>
    <p:sldId id="352" r:id="rId11"/>
    <p:sldId id="393" r:id="rId12"/>
    <p:sldId id="402" r:id="rId13"/>
    <p:sldId id="371" r:id="rId14"/>
    <p:sldId id="414" r:id="rId15"/>
    <p:sldId id="413" r:id="rId16"/>
    <p:sldId id="409" r:id="rId17"/>
    <p:sldId id="398" r:id="rId18"/>
    <p:sldId id="326" r:id="rId19"/>
    <p:sldId id="403" r:id="rId20"/>
    <p:sldId id="410" r:id="rId21"/>
    <p:sldId id="412" r:id="rId22"/>
    <p:sldId id="407" r:id="rId23"/>
    <p:sldId id="406" r:id="rId24"/>
    <p:sldId id="405" r:id="rId25"/>
    <p:sldId id="362" r:id="rId26"/>
    <p:sldId id="385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AFF"/>
    <a:srgbClr val="6600CC"/>
    <a:srgbClr val="A87C24"/>
    <a:srgbClr val="CC9900"/>
    <a:srgbClr val="006600"/>
    <a:srgbClr val="8245DB"/>
    <a:srgbClr val="663300"/>
    <a:srgbClr val="9999FF"/>
    <a:srgbClr val="CCE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132" autoAdjust="0"/>
  </p:normalViewPr>
  <p:slideViewPr>
    <p:cSldViewPr>
      <p:cViewPr>
        <p:scale>
          <a:sx n="139" d="100"/>
          <a:sy n="139" d="100"/>
        </p:scale>
        <p:origin x="-60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M-09-10\mgalvind.$\My%20Documents\DMR%20business\Fleming%20update\Copy%20of%20DMR%20Grantees%20in%20FY%202011%20and%20FY%202012%20by%20Departm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M-09-10\JHICKS.$\DMR%202010%20budget%20by%20category%20with%20facilities%20broken%20out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M-09-10\JHICKS.$\Files%20before%202013\DMR%202010%20budget%20by%20category%20with%20facilities%20broken%20out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nsf.gov\NSF\Divisions\MPSSHARE\Brochure%202013\Actuals%20and%20Constant%20FY%202000%20Dollars%20--%20updated%20for%20DMR%20up%20to%20fy%2015%20reque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M-09-10\PSPYROPO.$\My%20Documents\XLUSER\DMR%20Data\DMR%20Proposal%20Pressure%20FY%201997%20to%202013%20with%20Pre%20Prop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M-09-10\PSPYROPO.$\My%20Documents\XLUSER\DMR%20Data\DMR%20IIA%20Funding%20Rates%20trend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m-10\dmrpub\PROGRAMS\International\Data%20and%20Metrics\MWN%20awards%20from%20EIS%20Jan2014%20with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99CCFF"/>
              </a:solidFill>
              <a:ln>
                <a:solidFill>
                  <a:srgbClr val="99CCFF"/>
                </a:solidFill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6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8"/>
            <c:bubble3D val="0"/>
            <c:spPr>
              <a:solidFill>
                <a:srgbClr val="FF66CC"/>
              </a:solidFill>
            </c:spPr>
          </c:dPt>
          <c:dPt>
            <c:idx val="9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800" baseline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0993955404111522"/>
                  <c:y val="-0.000777728138723974"/>
                </c:manualLayout>
              </c:layout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8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800" baseline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Sheet1!$C$1:$L$1</c:f>
              <c:strCache>
                <c:ptCount val="10"/>
                <c:pt idx="0">
                  <c:v>Physics/Astronomy</c:v>
                </c:pt>
                <c:pt idx="1">
                  <c:v>MSE</c:v>
                </c:pt>
                <c:pt idx="2">
                  <c:v>Chem./Biochem.</c:v>
                </c:pt>
                <c:pt idx="3">
                  <c:v>Chem./Biochem. Eng.</c:v>
                </c:pt>
                <c:pt idx="4">
                  <c:v>Elect./Comp. Eng. &amp; CS</c:v>
                </c:pt>
                <c:pt idx="5">
                  <c:v>Mech./Aero. Eng.</c:v>
                </c:pt>
                <c:pt idx="6">
                  <c:v>Other Math/Sci.</c:v>
                </c:pt>
                <c:pt idx="7">
                  <c:v>Other Eng.</c:v>
                </c:pt>
                <c:pt idx="8">
                  <c:v>Other</c:v>
                </c:pt>
                <c:pt idx="9">
                  <c:v>Unknown</c:v>
                </c:pt>
              </c:strCache>
            </c:strRef>
          </c:cat>
          <c:val>
            <c:numRef>
              <c:f>Sheet1!$C$645:$L$645</c:f>
              <c:numCache>
                <c:formatCode>0%</c:formatCode>
                <c:ptCount val="10"/>
                <c:pt idx="0">
                  <c:v>0.317846287451151</c:v>
                </c:pt>
                <c:pt idx="1">
                  <c:v>0.175423360833695</c:v>
                </c:pt>
                <c:pt idx="2">
                  <c:v>0.156752062527139</c:v>
                </c:pt>
                <c:pt idx="3">
                  <c:v>0.0675206252713852</c:v>
                </c:pt>
                <c:pt idx="4">
                  <c:v>0.0601389491966999</c:v>
                </c:pt>
                <c:pt idx="5">
                  <c:v>0.0460269214068606</c:v>
                </c:pt>
                <c:pt idx="6">
                  <c:v>0.0705601389491967</c:v>
                </c:pt>
                <c:pt idx="7">
                  <c:v>0.05601389491967</c:v>
                </c:pt>
                <c:pt idx="8">
                  <c:v>0.0188884064264003</c:v>
                </c:pt>
                <c:pt idx="9">
                  <c:v>0.0308293530178029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1229760748085"/>
          <c:y val="0.0364985510726457"/>
          <c:w val="0.364947621678725"/>
          <c:h val="0.963501448927354"/>
        </c:manualLayout>
      </c:layout>
      <c:overlay val="0"/>
      <c:txPr>
        <a:bodyPr/>
        <a:lstStyle/>
        <a:p>
          <a:pPr rtl="0">
            <a:defRPr sz="1200" b="1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6600CC"/>
              </a:solidFill>
            </c:spPr>
          </c:dPt>
          <c:dLbls>
            <c:dLbl>
              <c:idx val="0"/>
              <c:layout>
                <c:manualLayout>
                  <c:x val="-0.279764977569475"/>
                  <c:y val="-0.0109799751101998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Individual </a:t>
                    </a:r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and Groups, </a:t>
                    </a:r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142.5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586998732024461"/>
                  <c:y val="-0.000104277505852309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CAREER, </a:t>
                    </a:r>
                    <a:r>
                      <a:rPr lang="en-US" sz="1100" b="1" dirty="0" smtClean="0"/>
                      <a:t>23.8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b="1" dirty="0" err="1" smtClean="0">
                        <a:solidFill>
                          <a:schemeClr val="tx1"/>
                        </a:solidFill>
                      </a:rPr>
                      <a:t>Fac</a:t>
                    </a:r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/</a:t>
                    </a:r>
                    <a:r>
                      <a:rPr lang="en-US" sz="1100" b="1" dirty="0" err="1" smtClean="0">
                        <a:solidFill>
                          <a:schemeClr val="tx1"/>
                        </a:solidFill>
                      </a:rPr>
                      <a:t>Instr</a:t>
                    </a:r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
55.9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187163329183236"/>
                  <c:y val="0.138538903116465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Centers, </a:t>
                    </a:r>
                    <a:r>
                      <a:rPr lang="en-US" sz="1100" b="1" dirty="0" smtClean="0"/>
                      <a:t>49.6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5506728095894"/>
                  <c:y val="0.060922837555307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Nano Ctrs, </a:t>
                    </a:r>
                    <a:r>
                      <a:rPr lang="en-US" sz="1100" b="1" dirty="0" smtClean="0"/>
                      <a:t>4.9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778068320855639"/>
                  <c:y val="-0.030632815949245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39474296793912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Education &amp;  </a:t>
                    </a: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Workforce, </a:t>
                    </a:r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14.0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Sheet2!$S$4:$S$10</c:f>
              <c:strCache>
                <c:ptCount val="7"/>
                <c:pt idx="0">
                  <c:v>Individuals and Groups</c:v>
                </c:pt>
                <c:pt idx="1">
                  <c:v>CAREER</c:v>
                </c:pt>
                <c:pt idx="2">
                  <c:v>Facilities/Instr</c:v>
                </c:pt>
                <c:pt idx="3">
                  <c:v>Centers</c:v>
                </c:pt>
                <c:pt idx="4">
                  <c:v>Nano Ctrs</c:v>
                </c:pt>
                <c:pt idx="5">
                  <c:v>S&amp;T Ctrs</c:v>
                </c:pt>
                <c:pt idx="6">
                  <c:v>Education and Workforce</c:v>
                </c:pt>
              </c:strCache>
            </c:strRef>
          </c:cat>
          <c:val>
            <c:numRef>
              <c:f>Sheet2!$T$4:$T$10</c:f>
              <c:numCache>
                <c:formatCode>General</c:formatCode>
                <c:ptCount val="7"/>
                <c:pt idx="0">
                  <c:v>142.541</c:v>
                </c:pt>
                <c:pt idx="1">
                  <c:v>23.79</c:v>
                </c:pt>
                <c:pt idx="2">
                  <c:v>55.864</c:v>
                </c:pt>
                <c:pt idx="3">
                  <c:v>49.56</c:v>
                </c:pt>
                <c:pt idx="4">
                  <c:v>4.88</c:v>
                </c:pt>
                <c:pt idx="5">
                  <c:v>4.0</c:v>
                </c:pt>
                <c:pt idx="6">
                  <c:v>13.985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83492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A9F7D2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Individuals and Groups, 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137.8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21004033503165"/>
                  <c:y val="-0.16055452627245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/>
                      <a:t>Fac</a:t>
                    </a:r>
                    <a:r>
                      <a:rPr lang="en-US" sz="1400" dirty="0" smtClean="0"/>
                      <a:t>/</a:t>
                    </a:r>
                    <a:r>
                      <a:rPr lang="en-US" sz="1400" dirty="0" err="1" smtClean="0"/>
                      <a:t>Instr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60.5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2088737069631"/>
                  <c:y val="0.135072821779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Centers, </a:t>
                    </a:r>
                    <a:r>
                      <a:rPr lang="en-US" dirty="0" smtClean="0"/>
                      <a:t>48.7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/>
                      <a:t>Nano </a:t>
                    </a:r>
                    <a:r>
                      <a:rPr lang="en-US" sz="1400" dirty="0" err="1"/>
                      <a:t>Ctrs</a:t>
                    </a:r>
                    <a:r>
                      <a:rPr lang="en-US" sz="1400"/>
                      <a:t>, </a:t>
                    </a:r>
                    <a:r>
                      <a:rPr lang="en-US" sz="1400" smtClean="0"/>
                      <a:t>4.9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27662980546549"/>
                  <c:y val="0.00081699346405228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Education and Workforce, </a:t>
                    </a:r>
                    <a:r>
                      <a:rPr lang="en-US" sz="1400" dirty="0" smtClean="0"/>
                      <a:t>11.1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Sheet2!$V$4:$V$10</c:f>
              <c:strCache>
                <c:ptCount val="7"/>
                <c:pt idx="0">
                  <c:v>Individuals and Groups</c:v>
                </c:pt>
                <c:pt idx="1">
                  <c:v>CAREER</c:v>
                </c:pt>
                <c:pt idx="2">
                  <c:v>Facilities/Instr</c:v>
                </c:pt>
                <c:pt idx="3">
                  <c:v>Centers</c:v>
                </c:pt>
                <c:pt idx="4">
                  <c:v>Nano Ctrs</c:v>
                </c:pt>
                <c:pt idx="5">
                  <c:v>S&amp;T Ctrs</c:v>
                </c:pt>
                <c:pt idx="6">
                  <c:v>Education and Workforce</c:v>
                </c:pt>
              </c:strCache>
            </c:strRef>
          </c:cat>
          <c:val>
            <c:numRef>
              <c:f>Sheet2!$W$4:$W$10</c:f>
              <c:numCache>
                <c:formatCode>General</c:formatCode>
                <c:ptCount val="7"/>
                <c:pt idx="0">
                  <c:v>137.83</c:v>
                </c:pt>
                <c:pt idx="1">
                  <c:v>23.8</c:v>
                </c:pt>
                <c:pt idx="2">
                  <c:v>60.456</c:v>
                </c:pt>
                <c:pt idx="3">
                  <c:v>48.705</c:v>
                </c:pt>
                <c:pt idx="4">
                  <c:v>4.882</c:v>
                </c:pt>
                <c:pt idx="5">
                  <c:v>4.0</c:v>
                </c:pt>
                <c:pt idx="6">
                  <c:v>11.067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DMR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553812810932146"/>
          <c:y val="0.0841667286863245"/>
          <c:w val="0.935271931491138"/>
          <c:h val="0.809595284521383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data!$L$31</c:f>
              <c:strCache>
                <c:ptCount val="1"/>
                <c:pt idx="0">
                  <c:v>ARRA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data!$A$36:$A$51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
CP</c:v>
                </c:pt>
                <c:pt idx="15">
                  <c:v>15
Rqst</c:v>
                </c:pt>
              </c:strCache>
            </c:strRef>
          </c:cat>
          <c:val>
            <c:numRef>
              <c:f>data!$L$36:$L$51</c:f>
              <c:numCache>
                <c:formatCode>General</c:formatCode>
                <c:ptCount val="16"/>
                <c:pt idx="9" formatCode="&quot;$&quot;#,##0">
                  <c:v>391.0</c:v>
                </c:pt>
              </c:numCache>
            </c:numRef>
          </c:val>
        </c:ser>
        <c:ser>
          <c:idx val="6"/>
          <c:order val="1"/>
          <c:tx>
            <c:strRef>
              <c:f>data!$M$31</c:f>
              <c:strCache>
                <c:ptCount val="1"/>
              </c:strCache>
            </c:strRef>
          </c:tx>
          <c:invertIfNegative val="0"/>
          <c:cat>
            <c:strRef>
              <c:f>data!$A$36:$A$51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
CP</c:v>
                </c:pt>
                <c:pt idx="15">
                  <c:v>15
Rqst</c:v>
                </c:pt>
              </c:strCache>
            </c:strRef>
          </c:cat>
          <c:val>
            <c:numRef>
              <c:f>data!$M$36:$M$51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117265848"/>
        <c:axId val="-2117260904"/>
      </c:barChart>
      <c:barChart>
        <c:barDir val="col"/>
        <c:grouping val="clustered"/>
        <c:varyColors val="0"/>
        <c:ser>
          <c:idx val="7"/>
          <c:order val="2"/>
          <c:tx>
            <c:strRef>
              <c:f>data!$N$31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data!$A$36:$A$51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
CP</c:v>
                </c:pt>
                <c:pt idx="15">
                  <c:v>15
Rqst</c:v>
                </c:pt>
              </c:strCache>
            </c:strRef>
          </c:cat>
          <c:val>
            <c:numRef>
              <c:f>data!$N$36:$N$51</c:f>
              <c:numCache>
                <c:formatCode>"$"#,##0</c:formatCode>
                <c:ptCount val="16"/>
                <c:pt idx="0">
                  <c:v>190.535</c:v>
                </c:pt>
                <c:pt idx="1">
                  <c:v>209.674</c:v>
                </c:pt>
                <c:pt idx="2">
                  <c:v>219.37</c:v>
                </c:pt>
                <c:pt idx="3">
                  <c:v>241.39</c:v>
                </c:pt>
                <c:pt idx="4">
                  <c:v>250.65</c:v>
                </c:pt>
                <c:pt idx="5">
                  <c:v>240.09</c:v>
                </c:pt>
                <c:pt idx="6">
                  <c:v>242.59</c:v>
                </c:pt>
                <c:pt idx="7">
                  <c:v>257.27</c:v>
                </c:pt>
                <c:pt idx="8">
                  <c:v>262.55</c:v>
                </c:pt>
                <c:pt idx="9">
                  <c:v>282.52</c:v>
                </c:pt>
                <c:pt idx="10">
                  <c:v>302.67</c:v>
                </c:pt>
                <c:pt idx="11">
                  <c:v>294.91</c:v>
                </c:pt>
                <c:pt idx="12">
                  <c:v>294.3999999999999</c:v>
                </c:pt>
                <c:pt idx="13">
                  <c:v>291.0899999999999</c:v>
                </c:pt>
                <c:pt idx="14">
                  <c:v>298.01</c:v>
                </c:pt>
                <c:pt idx="15">
                  <c:v>298.99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17252312"/>
        <c:axId val="-2117255208"/>
      </c:barChart>
      <c:lineChart>
        <c:grouping val="standard"/>
        <c:varyColors val="0"/>
        <c:ser>
          <c:idx val="8"/>
          <c:order val="3"/>
          <c:tx>
            <c:strRef>
              <c:f>data!$O$31</c:f>
              <c:strCache>
                <c:ptCount val="1"/>
                <c:pt idx="0">
                  <c:v>Constant FY 2000 Dollars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data!$A$36:$A$51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
CP</c:v>
                </c:pt>
                <c:pt idx="15">
                  <c:v>15
Rqst</c:v>
                </c:pt>
              </c:strCache>
            </c:strRef>
          </c:cat>
          <c:val>
            <c:numRef>
              <c:f>data!$O$36:$O$51</c:f>
              <c:numCache>
                <c:formatCode>"$"#,##0</c:formatCode>
                <c:ptCount val="16"/>
                <c:pt idx="0">
                  <c:v>190.535</c:v>
                </c:pt>
                <c:pt idx="1">
                  <c:v>204.723643096836</c:v>
                </c:pt>
                <c:pt idx="2">
                  <c:v>210.8053066761028</c:v>
                </c:pt>
                <c:pt idx="3">
                  <c:v>227.6162418981481</c:v>
                </c:pt>
                <c:pt idx="4">
                  <c:v>230.635368195166</c:v>
                </c:pt>
                <c:pt idx="5">
                  <c:v>214.1933015768725</c:v>
                </c:pt>
                <c:pt idx="6">
                  <c:v>209.6066104571005</c:v>
                </c:pt>
                <c:pt idx="7">
                  <c:v>216.4372872779843</c:v>
                </c:pt>
                <c:pt idx="8">
                  <c:v>216.409839133954</c:v>
                </c:pt>
                <c:pt idx="9">
                  <c:v>230.169044</c:v>
                </c:pt>
                <c:pt idx="10">
                  <c:v>244.3776930702885</c:v>
                </c:pt>
                <c:pt idx="11">
                  <c:v>233.6281378840918</c:v>
                </c:pt>
                <c:pt idx="12">
                  <c:v>229.2122324159022</c:v>
                </c:pt>
                <c:pt idx="13">
                  <c:v>223.264002071173</c:v>
                </c:pt>
                <c:pt idx="14">
                  <c:v>225.2005815787032</c:v>
                </c:pt>
                <c:pt idx="15">
                  <c:v>222.1294482947292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265848"/>
        <c:axId val="-2117260904"/>
      </c:lineChart>
      <c:catAx>
        <c:axId val="-2117265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7260904"/>
        <c:crosses val="autoZero"/>
        <c:auto val="1"/>
        <c:lblAlgn val="ctr"/>
        <c:lblOffset val="100"/>
        <c:noMultiLvlLbl val="0"/>
      </c:catAx>
      <c:valAx>
        <c:axId val="-2117260904"/>
        <c:scaling>
          <c:orientation val="minMax"/>
        </c:scaling>
        <c:delete val="0"/>
        <c:axPos val="l"/>
        <c:majorGridlines>
          <c:spPr>
            <a:ln>
              <a:solidFill>
                <a:prstClr val="black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0.00628189949801689"/>
              <c:y val="0.0137280760509851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crossAx val="-2117265848"/>
        <c:crosses val="autoZero"/>
        <c:crossBetween val="between"/>
      </c:valAx>
      <c:valAx>
        <c:axId val="-2117255208"/>
        <c:scaling>
          <c:orientation val="minMax"/>
          <c:max val="350.0"/>
        </c:scaling>
        <c:delete val="1"/>
        <c:axPos val="r"/>
        <c:numFmt formatCode="&quot;$&quot;#,##0" sourceLinked="1"/>
        <c:majorTickMark val="out"/>
        <c:minorTickMark val="none"/>
        <c:tickLblPos val="none"/>
        <c:crossAx val="-2117252312"/>
        <c:crosses val="max"/>
        <c:crossBetween val="between"/>
      </c:valAx>
      <c:catAx>
        <c:axId val="-2117252312"/>
        <c:scaling>
          <c:orientation val="minMax"/>
        </c:scaling>
        <c:delete val="1"/>
        <c:axPos val="b"/>
        <c:majorTickMark val="out"/>
        <c:minorTickMark val="none"/>
        <c:tickLblPos val="none"/>
        <c:crossAx val="-211725520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0725528276793819"/>
          <c:y val="0.0825656167979003"/>
          <c:w val="0.892304243219599"/>
          <c:h val="0.11264654418197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Proposal Pressure in DMR</a:t>
            </a:r>
          </a:p>
          <a:p>
            <a:pPr>
              <a:defRPr sz="1800"/>
            </a:pPr>
            <a:r>
              <a:rPr lang="en-US" sz="1800"/>
              <a:t>All Competing Proposals </a:t>
            </a:r>
            <a:r>
              <a:rPr lang="en-US" sz="1800" u="sng"/>
              <a:t>PLUS</a:t>
            </a:r>
            <a:r>
              <a:rPr lang="en-US" sz="1800"/>
              <a:t> Preliminary Propposals</a:t>
            </a:r>
          </a:p>
        </c:rich>
      </c:tx>
      <c:layout>
        <c:manualLayout>
          <c:xMode val="edge"/>
          <c:yMode val="edge"/>
          <c:x val="0.21733791258277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81002566986819"/>
          <c:y val="0.106914477296728"/>
          <c:w val="0.931899743301318"/>
          <c:h val="0.8451445157857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Sheet2!$N$1</c:f>
              <c:strCache>
                <c:ptCount val="1"/>
                <c:pt idx="0">
                  <c:v>Full Proposals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Sheet2!$M$2:$M$18</c:f>
              <c:numCache>
                <c:formatCode>@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Sheet2!$N$2:$N$18</c:f>
              <c:numCache>
                <c:formatCode>General</c:formatCode>
                <c:ptCount val="17"/>
                <c:pt idx="0">
                  <c:v>1226.0</c:v>
                </c:pt>
                <c:pt idx="1">
                  <c:v>1106.0</c:v>
                </c:pt>
                <c:pt idx="2">
                  <c:v>1160.0</c:v>
                </c:pt>
                <c:pt idx="3">
                  <c:v>1236.0</c:v>
                </c:pt>
                <c:pt idx="4">
                  <c:v>1353.0</c:v>
                </c:pt>
                <c:pt idx="5">
                  <c:v>1375.0</c:v>
                </c:pt>
                <c:pt idx="6">
                  <c:v>1590.0</c:v>
                </c:pt>
                <c:pt idx="7">
                  <c:v>1619.0</c:v>
                </c:pt>
                <c:pt idx="8">
                  <c:v>1657.0</c:v>
                </c:pt>
                <c:pt idx="9">
                  <c:v>1684.0</c:v>
                </c:pt>
                <c:pt idx="10">
                  <c:v>1596.0</c:v>
                </c:pt>
                <c:pt idx="11">
                  <c:v>1918.0</c:v>
                </c:pt>
                <c:pt idx="12">
                  <c:v>1856.0</c:v>
                </c:pt>
                <c:pt idx="13">
                  <c:v>1948.0</c:v>
                </c:pt>
                <c:pt idx="14">
                  <c:v>2029.0</c:v>
                </c:pt>
                <c:pt idx="15">
                  <c:v>1923.0</c:v>
                </c:pt>
                <c:pt idx="16">
                  <c:v>2123.0</c:v>
                </c:pt>
              </c:numCache>
            </c:numRef>
          </c:val>
        </c:ser>
        <c:ser>
          <c:idx val="1"/>
          <c:order val="1"/>
          <c:tx>
            <c:strRef>
              <c:f>Sheet2!$O$1</c:f>
              <c:strCache>
                <c:ptCount val="1"/>
                <c:pt idx="0">
                  <c:v>Preliminary Proposals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Sheet2!$M$2:$M$18</c:f>
              <c:numCache>
                <c:formatCode>@</c:formatCode>
                <c:ptCount val="17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</c:numCache>
            </c:numRef>
          </c:cat>
          <c:val>
            <c:numRef>
              <c:f>Sheet2!$O$2:$O$18</c:f>
              <c:numCache>
                <c:formatCode>General</c:formatCode>
                <c:ptCount val="17"/>
                <c:pt idx="2">
                  <c:v>46.0</c:v>
                </c:pt>
                <c:pt idx="3">
                  <c:v>61.0</c:v>
                </c:pt>
                <c:pt idx="5">
                  <c:v>80.0</c:v>
                </c:pt>
                <c:pt idx="7">
                  <c:v>48.0</c:v>
                </c:pt>
                <c:pt idx="8">
                  <c:v>90.0</c:v>
                </c:pt>
                <c:pt idx="11">
                  <c:v>188.0</c:v>
                </c:pt>
                <c:pt idx="12">
                  <c:v>32.0</c:v>
                </c:pt>
                <c:pt idx="13">
                  <c:v>35.0</c:v>
                </c:pt>
                <c:pt idx="14">
                  <c:v>137.0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117173496"/>
        <c:axId val="-2117170408"/>
      </c:barChart>
      <c:catAx>
        <c:axId val="-211717349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7170408"/>
        <c:crosses val="autoZero"/>
        <c:auto val="1"/>
        <c:lblAlgn val="ctr"/>
        <c:lblOffset val="100"/>
        <c:noMultiLvlLbl val="0"/>
      </c:catAx>
      <c:valAx>
        <c:axId val="-21171704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2117173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1057311122981"/>
          <c:y val="0.141962853545515"/>
          <c:w val="0.262892444295527"/>
          <c:h val="0.098815303401863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Funding Rate Trends</a:t>
            </a:r>
          </a:p>
          <a:p>
            <a:pPr>
              <a:defRPr/>
            </a:pPr>
            <a:r>
              <a:rPr lang="en-US"/>
              <a:t>DMR IIA Programs</a:t>
            </a:r>
          </a:p>
        </c:rich>
      </c:tx>
      <c:layout>
        <c:manualLayout>
          <c:xMode val="edge"/>
          <c:yMode val="edge"/>
          <c:x val="0.403929234938244"/>
          <c:y val="0.05387205387205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4187111709014"/>
          <c:y val="0.0287103758494835"/>
          <c:w val="0.93133124481542"/>
          <c:h val="0.81813823272091"/>
        </c:manualLayout>
      </c:layout>
      <c:lineChart>
        <c:grouping val="standard"/>
        <c:varyColors val="0"/>
        <c:ser>
          <c:idx val="0"/>
          <c:order val="0"/>
          <c:tx>
            <c:strRef>
              <c:f>Sheet1!$M$3</c:f>
              <c:strCache>
                <c:ptCount val="1"/>
                <c:pt idx="0">
                  <c:v>BIOM</c:v>
                </c:pt>
              </c:strCache>
            </c:strRef>
          </c:tx>
          <c:spPr>
            <a:ln>
              <a:solidFill>
                <a:srgbClr val="9999FF"/>
              </a:solidFill>
            </a:ln>
          </c:spPr>
          <c:marker>
            <c:spPr>
              <a:solidFill>
                <a:srgbClr val="9999FF"/>
              </a:solidFill>
              <a:ln>
                <a:solidFill>
                  <a:srgbClr val="9999FF"/>
                </a:solidFill>
              </a:ln>
            </c:spPr>
          </c:marker>
          <c:cat>
            <c:numRef>
              <c:f>Sheet1!$L$4:$L$19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Sheet1!$M$4:$M$19</c:f>
              <c:numCache>
                <c:formatCode>General</c:formatCode>
                <c:ptCount val="16"/>
                <c:pt idx="9" formatCode="0%">
                  <c:v>0.196319018404908</c:v>
                </c:pt>
                <c:pt idx="10" formatCode="0%">
                  <c:v>0.165644171779141</c:v>
                </c:pt>
                <c:pt idx="11" formatCode="0%">
                  <c:v>0.267015706806283</c:v>
                </c:pt>
                <c:pt idx="12" formatCode="0%">
                  <c:v>0.192139737991266</c:v>
                </c:pt>
                <c:pt idx="13" formatCode="0%">
                  <c:v>0.133603238866397</c:v>
                </c:pt>
                <c:pt idx="14" formatCode="0%">
                  <c:v>0.179245283018868</c:v>
                </c:pt>
                <c:pt idx="15" formatCode="0%">
                  <c:v>0.133550488599349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Sheet1!$N$3</c:f>
              <c:strCache>
                <c:ptCount val="1"/>
                <c:pt idx="0">
                  <c:v>CER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numRef>
              <c:f>Sheet1!$L$4:$L$19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Sheet1!$N$4:$N$19</c:f>
              <c:numCache>
                <c:formatCode>0%</c:formatCode>
                <c:ptCount val="16"/>
                <c:pt idx="0">
                  <c:v>0.207317073170732</c:v>
                </c:pt>
                <c:pt idx="1">
                  <c:v>0.196078431372549</c:v>
                </c:pt>
                <c:pt idx="2">
                  <c:v>0.178947368421053</c:v>
                </c:pt>
                <c:pt idx="3">
                  <c:v>0.287671232876712</c:v>
                </c:pt>
                <c:pt idx="4">
                  <c:v>0.233644859813084</c:v>
                </c:pt>
                <c:pt idx="5">
                  <c:v>0.149484536082474</c:v>
                </c:pt>
                <c:pt idx="6">
                  <c:v>0.171641791044776</c:v>
                </c:pt>
                <c:pt idx="7">
                  <c:v>0.241666666666667</c:v>
                </c:pt>
                <c:pt idx="8">
                  <c:v>0.214285714285714</c:v>
                </c:pt>
                <c:pt idx="9">
                  <c:v>0.272727272727273</c:v>
                </c:pt>
                <c:pt idx="10">
                  <c:v>0.268817204301075</c:v>
                </c:pt>
                <c:pt idx="11">
                  <c:v>0.353982300884956</c:v>
                </c:pt>
                <c:pt idx="12">
                  <c:v>0.327272727272727</c:v>
                </c:pt>
                <c:pt idx="13">
                  <c:v>0.224806201550388</c:v>
                </c:pt>
                <c:pt idx="14">
                  <c:v>0.246153846153846</c:v>
                </c:pt>
                <c:pt idx="15">
                  <c:v>0.238938053097345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Sheet1!$O$3</c:f>
              <c:strCache>
                <c:ptCount val="1"/>
                <c:pt idx="0">
                  <c:v>CMMT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Sheet1!$L$4:$L$19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Sheet1!$O$4:$O$19</c:f>
              <c:numCache>
                <c:formatCode>0%</c:formatCode>
                <c:ptCount val="16"/>
                <c:pt idx="0">
                  <c:v>0.387755102040816</c:v>
                </c:pt>
                <c:pt idx="1">
                  <c:v>0.45578231292517</c:v>
                </c:pt>
                <c:pt idx="2">
                  <c:v>0.496644295302013</c:v>
                </c:pt>
                <c:pt idx="3">
                  <c:v>0.381818181818182</c:v>
                </c:pt>
                <c:pt idx="4">
                  <c:v>0.390625</c:v>
                </c:pt>
                <c:pt idx="5">
                  <c:v>0.443037974683544</c:v>
                </c:pt>
                <c:pt idx="6">
                  <c:v>0.263473053892216</c:v>
                </c:pt>
                <c:pt idx="7">
                  <c:v>0.25748502994012</c:v>
                </c:pt>
                <c:pt idx="8">
                  <c:v>0.232365145228216</c:v>
                </c:pt>
                <c:pt idx="9">
                  <c:v>0.222826086956522</c:v>
                </c:pt>
                <c:pt idx="10">
                  <c:v>0.222591362126246</c:v>
                </c:pt>
                <c:pt idx="11">
                  <c:v>0.308880308880309</c:v>
                </c:pt>
                <c:pt idx="12">
                  <c:v>0.285714285714286</c:v>
                </c:pt>
                <c:pt idx="13">
                  <c:v>0.276785714285714</c:v>
                </c:pt>
                <c:pt idx="14">
                  <c:v>0.32512315270936</c:v>
                </c:pt>
                <c:pt idx="15">
                  <c:v>0.210762331838565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Sheet1!$P$3</c:f>
              <c:strCache>
                <c:ptCount val="1"/>
                <c:pt idx="0">
                  <c:v>CMP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Sheet1!$L$4:$L$19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Sheet1!$P$4:$P$19</c:f>
              <c:numCache>
                <c:formatCode>0%</c:formatCode>
                <c:ptCount val="16"/>
                <c:pt idx="0">
                  <c:v>0.190045248868778</c:v>
                </c:pt>
                <c:pt idx="1">
                  <c:v>0.315018315018315</c:v>
                </c:pt>
                <c:pt idx="2">
                  <c:v>0.382022471910112</c:v>
                </c:pt>
                <c:pt idx="3">
                  <c:v>0.333333333333333</c:v>
                </c:pt>
                <c:pt idx="4">
                  <c:v>0.304526748971193</c:v>
                </c:pt>
                <c:pt idx="5">
                  <c:v>0.372262773722628</c:v>
                </c:pt>
                <c:pt idx="6">
                  <c:v>0.315789473684211</c:v>
                </c:pt>
                <c:pt idx="7">
                  <c:v>0.258064516129032</c:v>
                </c:pt>
                <c:pt idx="8">
                  <c:v>0.284172661870504</c:v>
                </c:pt>
                <c:pt idx="9">
                  <c:v>0.287272727272727</c:v>
                </c:pt>
                <c:pt idx="10">
                  <c:v>0.290441176470588</c:v>
                </c:pt>
                <c:pt idx="11">
                  <c:v>0.368627450980392</c:v>
                </c:pt>
                <c:pt idx="12">
                  <c:v>0.341666666666667</c:v>
                </c:pt>
                <c:pt idx="13">
                  <c:v>0.2882096069869</c:v>
                </c:pt>
                <c:pt idx="14">
                  <c:v>0.288702928870293</c:v>
                </c:pt>
                <c:pt idx="15">
                  <c:v>0.265765765765766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Sheet1!$Q$3</c:f>
              <c:strCache>
                <c:ptCount val="1"/>
                <c:pt idx="0">
                  <c:v>EPM</c:v>
                </c:pt>
              </c:strCache>
            </c:strRef>
          </c:tx>
          <c:spPr>
            <a:ln>
              <a:solidFill>
                <a:srgbClr val="A87C24"/>
              </a:solidFill>
            </a:ln>
          </c:spPr>
          <c:marker>
            <c:spPr>
              <a:solidFill>
                <a:srgbClr val="A87C24"/>
              </a:solidFill>
              <a:ln>
                <a:solidFill>
                  <a:srgbClr val="A87C24"/>
                </a:solidFill>
              </a:ln>
            </c:spPr>
          </c:marker>
          <c:cat>
            <c:numRef>
              <c:f>Sheet1!$L$4:$L$19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Sheet1!$Q$4:$Q$19</c:f>
              <c:numCache>
                <c:formatCode>0%</c:formatCode>
                <c:ptCount val="16"/>
                <c:pt idx="0">
                  <c:v>0.213592233009709</c:v>
                </c:pt>
                <c:pt idx="1">
                  <c:v>0.31304347826087</c:v>
                </c:pt>
                <c:pt idx="2">
                  <c:v>0.272</c:v>
                </c:pt>
                <c:pt idx="3">
                  <c:v>0.248</c:v>
                </c:pt>
                <c:pt idx="4">
                  <c:v>0.220689655172414</c:v>
                </c:pt>
                <c:pt idx="5">
                  <c:v>0.268421052631579</c:v>
                </c:pt>
                <c:pt idx="6">
                  <c:v>0.168674698795181</c:v>
                </c:pt>
                <c:pt idx="7">
                  <c:v>0.157068062827225</c:v>
                </c:pt>
                <c:pt idx="8">
                  <c:v>0.17032967032967</c:v>
                </c:pt>
                <c:pt idx="9">
                  <c:v>0.17741935483871</c:v>
                </c:pt>
                <c:pt idx="10">
                  <c:v>0.173076923076923</c:v>
                </c:pt>
                <c:pt idx="11">
                  <c:v>0.313186813186813</c:v>
                </c:pt>
                <c:pt idx="12">
                  <c:v>0.259459459459459</c:v>
                </c:pt>
                <c:pt idx="13">
                  <c:v>0.183406113537118</c:v>
                </c:pt>
                <c:pt idx="14">
                  <c:v>0.271276595744681</c:v>
                </c:pt>
                <c:pt idx="15">
                  <c:v>0.196261682242991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Sheet1!$R$3</c:f>
              <c:strCache>
                <c:ptCount val="1"/>
                <c:pt idx="0">
                  <c:v>MMN</c:v>
                </c:pt>
              </c:strCache>
            </c:strRef>
          </c:tx>
          <c:cat>
            <c:numRef>
              <c:f>Sheet1!$L$4:$L$19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Sheet1!$R$4:$R$19</c:f>
              <c:numCache>
                <c:formatCode>0%</c:formatCode>
                <c:ptCount val="16"/>
                <c:pt idx="0">
                  <c:v>0.240506329113924</c:v>
                </c:pt>
                <c:pt idx="1">
                  <c:v>0.469135802469136</c:v>
                </c:pt>
                <c:pt idx="2">
                  <c:v>0.315789473684211</c:v>
                </c:pt>
                <c:pt idx="3">
                  <c:v>0.313253012048193</c:v>
                </c:pt>
                <c:pt idx="4">
                  <c:v>0.21875</c:v>
                </c:pt>
                <c:pt idx="5">
                  <c:v>0.294117647058824</c:v>
                </c:pt>
                <c:pt idx="6">
                  <c:v>0.263157894736842</c:v>
                </c:pt>
                <c:pt idx="7">
                  <c:v>0.237410071942446</c:v>
                </c:pt>
                <c:pt idx="8">
                  <c:v>0.240601503759398</c:v>
                </c:pt>
                <c:pt idx="9">
                  <c:v>0.297709923664122</c:v>
                </c:pt>
                <c:pt idx="10">
                  <c:v>0.300813008130081</c:v>
                </c:pt>
                <c:pt idx="11">
                  <c:v>0.391666666666667</c:v>
                </c:pt>
                <c:pt idx="12">
                  <c:v>0.284552845528455</c:v>
                </c:pt>
                <c:pt idx="13">
                  <c:v>0.241935483870968</c:v>
                </c:pt>
                <c:pt idx="14">
                  <c:v>0.234234234234234</c:v>
                </c:pt>
                <c:pt idx="15">
                  <c:v>0.266666666666667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Sheet1!$S$3</c:f>
              <c:strCache>
                <c:ptCount val="1"/>
                <c:pt idx="0">
                  <c:v>POL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Sheet1!$L$4:$L$19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Sheet1!$S$4:$S$19</c:f>
              <c:numCache>
                <c:formatCode>0%</c:formatCode>
                <c:ptCount val="16"/>
                <c:pt idx="0">
                  <c:v>0.378048780487805</c:v>
                </c:pt>
                <c:pt idx="1">
                  <c:v>0.457142857142857</c:v>
                </c:pt>
                <c:pt idx="2">
                  <c:v>0.5</c:v>
                </c:pt>
                <c:pt idx="3">
                  <c:v>0.3125</c:v>
                </c:pt>
                <c:pt idx="4">
                  <c:v>0.324074074074074</c:v>
                </c:pt>
                <c:pt idx="5">
                  <c:v>0.396825396825397</c:v>
                </c:pt>
                <c:pt idx="6">
                  <c:v>0.330434782608696</c:v>
                </c:pt>
                <c:pt idx="7">
                  <c:v>0.276923076923077</c:v>
                </c:pt>
                <c:pt idx="8">
                  <c:v>0.323076923076923</c:v>
                </c:pt>
                <c:pt idx="9">
                  <c:v>0.379310344827586</c:v>
                </c:pt>
                <c:pt idx="10">
                  <c:v>0.311926605504587</c:v>
                </c:pt>
                <c:pt idx="11">
                  <c:v>0.404411764705882</c:v>
                </c:pt>
                <c:pt idx="12">
                  <c:v>0.432203389830509</c:v>
                </c:pt>
                <c:pt idx="13">
                  <c:v>0.193798449612403</c:v>
                </c:pt>
                <c:pt idx="14">
                  <c:v>0.242424242424242</c:v>
                </c:pt>
                <c:pt idx="15">
                  <c:v>0.181818181818182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Sheet1!$T$3</c:f>
              <c:strCache>
                <c:ptCount val="1"/>
                <c:pt idx="0">
                  <c:v>SSMC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pPr>
              <a:solidFill>
                <a:srgbClr val="660066"/>
              </a:solidFill>
              <a:ln>
                <a:solidFill>
                  <a:srgbClr val="6600CC"/>
                </a:solidFill>
              </a:ln>
            </c:spPr>
          </c:marker>
          <c:cat>
            <c:numRef>
              <c:f>Sheet1!$L$4:$L$19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Sheet1!$T$4:$T$19</c:f>
              <c:numCache>
                <c:formatCode>0%</c:formatCode>
                <c:ptCount val="16"/>
                <c:pt idx="0">
                  <c:v>0.30952380952381</c:v>
                </c:pt>
                <c:pt idx="1">
                  <c:v>0.461538461538462</c:v>
                </c:pt>
                <c:pt idx="2">
                  <c:v>0.404761904761905</c:v>
                </c:pt>
                <c:pt idx="3">
                  <c:v>0.411111111111111</c:v>
                </c:pt>
                <c:pt idx="4">
                  <c:v>0.273504273504274</c:v>
                </c:pt>
                <c:pt idx="5">
                  <c:v>0.427272727272727</c:v>
                </c:pt>
                <c:pt idx="6">
                  <c:v>0.165289256198347</c:v>
                </c:pt>
                <c:pt idx="7">
                  <c:v>0.278195488721804</c:v>
                </c:pt>
                <c:pt idx="8">
                  <c:v>0.26241134751773</c:v>
                </c:pt>
                <c:pt idx="9">
                  <c:v>0.269230769230769</c:v>
                </c:pt>
                <c:pt idx="10">
                  <c:v>0.282442748091603</c:v>
                </c:pt>
                <c:pt idx="11">
                  <c:v>0.253012048192771</c:v>
                </c:pt>
                <c:pt idx="12">
                  <c:v>0.216867469879518</c:v>
                </c:pt>
                <c:pt idx="13">
                  <c:v>0.186046511627907</c:v>
                </c:pt>
                <c:pt idx="14">
                  <c:v>0.2</c:v>
                </c:pt>
                <c:pt idx="15">
                  <c:v>0.190751445086705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668200"/>
        <c:axId val="-2117672968"/>
      </c:lineChart>
      <c:catAx>
        <c:axId val="-211766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17672968"/>
        <c:crosses val="autoZero"/>
        <c:auto val="1"/>
        <c:lblAlgn val="ctr"/>
        <c:lblOffset val="100"/>
        <c:noMultiLvlLbl val="0"/>
      </c:catAx>
      <c:valAx>
        <c:axId val="-21176729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-2117668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1471651102365"/>
          <c:y val="0.0144593794462561"/>
          <c:w val="0.100921447759355"/>
          <c:h val="0.3704076990376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'MWN plus NonMWN with Figures'!$B$2</c:f>
              <c:strCache>
                <c:ptCount val="1"/>
                <c:pt idx="0">
                  <c:v>Total MWN Awards</c:v>
                </c:pt>
              </c:strCache>
            </c:strRef>
          </c:tx>
          <c:invertIfNegative val="0"/>
          <c:cat>
            <c:strRef>
              <c:f>'MWN plus NonMWN with Figures'!$A$3:$A$16</c:f>
              <c:strCache>
                <c:ptCount val="14"/>
                <c:pt idx="0">
                  <c:v>Germany</c:v>
                </c:pt>
                <c:pt idx="1">
                  <c:v>France</c:v>
                </c:pt>
                <c:pt idx="2">
                  <c:v>UK</c:v>
                </c:pt>
                <c:pt idx="3">
                  <c:v>Japan</c:v>
                </c:pt>
                <c:pt idx="4">
                  <c:v>Italy</c:v>
                </c:pt>
                <c:pt idx="5">
                  <c:v>China</c:v>
                </c:pt>
                <c:pt idx="6">
                  <c:v>Spain</c:v>
                </c:pt>
                <c:pt idx="7">
                  <c:v>Switzerland</c:v>
                </c:pt>
                <c:pt idx="8">
                  <c:v>Netherlands</c:v>
                </c:pt>
                <c:pt idx="9">
                  <c:v>Australia</c:v>
                </c:pt>
                <c:pt idx="10">
                  <c:v>Brazil</c:v>
                </c:pt>
                <c:pt idx="11">
                  <c:v>Canada</c:v>
                </c:pt>
                <c:pt idx="12">
                  <c:v>Austria</c:v>
                </c:pt>
                <c:pt idx="13">
                  <c:v>South Korea</c:v>
                </c:pt>
              </c:strCache>
            </c:strRef>
          </c:cat>
          <c:val>
            <c:numRef>
              <c:f>'MWN plus NonMWN with Figures'!$B$3:$B$16</c:f>
            </c:numRef>
          </c:val>
        </c:ser>
        <c:ser>
          <c:idx val="1"/>
          <c:order val="1"/>
          <c:tx>
            <c:strRef>
              <c:f>'MWN plus NonMWN with Figures'!$C$2</c:f>
              <c:strCache>
                <c:ptCount val="1"/>
                <c:pt idx="0">
                  <c:v>DMR Non-MWN Awds</c:v>
                </c:pt>
              </c:strCache>
            </c:strRef>
          </c:tx>
          <c:invertIfNegative val="0"/>
          <c:cat>
            <c:strRef>
              <c:f>'MWN plus NonMWN with Figures'!$A$3:$A$16</c:f>
              <c:strCache>
                <c:ptCount val="14"/>
                <c:pt idx="0">
                  <c:v>Germany</c:v>
                </c:pt>
                <c:pt idx="1">
                  <c:v>France</c:v>
                </c:pt>
                <c:pt idx="2">
                  <c:v>UK</c:v>
                </c:pt>
                <c:pt idx="3">
                  <c:v>Japan</c:v>
                </c:pt>
                <c:pt idx="4">
                  <c:v>Italy</c:v>
                </c:pt>
                <c:pt idx="5">
                  <c:v>China</c:v>
                </c:pt>
                <c:pt idx="6">
                  <c:v>Spain</c:v>
                </c:pt>
                <c:pt idx="7">
                  <c:v>Switzerland</c:v>
                </c:pt>
                <c:pt idx="8">
                  <c:v>Netherlands</c:v>
                </c:pt>
                <c:pt idx="9">
                  <c:v>Australia</c:v>
                </c:pt>
                <c:pt idx="10">
                  <c:v>Brazil</c:v>
                </c:pt>
                <c:pt idx="11">
                  <c:v>Canada</c:v>
                </c:pt>
                <c:pt idx="12">
                  <c:v>Austria</c:v>
                </c:pt>
                <c:pt idx="13">
                  <c:v>South Korea</c:v>
                </c:pt>
              </c:strCache>
            </c:strRef>
          </c:cat>
          <c:val>
            <c:numRef>
              <c:f>'MWN plus NonMWN with Figures'!$C$3:$C$16</c:f>
            </c:numRef>
          </c:val>
        </c:ser>
        <c:ser>
          <c:idx val="2"/>
          <c:order val="2"/>
          <c:tx>
            <c:strRef>
              <c:f>'MWN plus NonMWN with Figures'!$D$2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'MWN plus NonMWN with Figures'!$A$3:$A$16</c:f>
              <c:strCache>
                <c:ptCount val="14"/>
                <c:pt idx="0">
                  <c:v>Germany</c:v>
                </c:pt>
                <c:pt idx="1">
                  <c:v>France</c:v>
                </c:pt>
                <c:pt idx="2">
                  <c:v>UK</c:v>
                </c:pt>
                <c:pt idx="3">
                  <c:v>Japan</c:v>
                </c:pt>
                <c:pt idx="4">
                  <c:v>Italy</c:v>
                </c:pt>
                <c:pt idx="5">
                  <c:v>China</c:v>
                </c:pt>
                <c:pt idx="6">
                  <c:v>Spain</c:v>
                </c:pt>
                <c:pt idx="7">
                  <c:v>Switzerland</c:v>
                </c:pt>
                <c:pt idx="8">
                  <c:v>Netherlands</c:v>
                </c:pt>
                <c:pt idx="9">
                  <c:v>Australia</c:v>
                </c:pt>
                <c:pt idx="10">
                  <c:v>Brazil</c:v>
                </c:pt>
                <c:pt idx="11">
                  <c:v>Canada</c:v>
                </c:pt>
                <c:pt idx="12">
                  <c:v>Austria</c:v>
                </c:pt>
                <c:pt idx="13">
                  <c:v>South Korea</c:v>
                </c:pt>
              </c:strCache>
            </c:strRef>
          </c:cat>
          <c:val>
            <c:numRef>
              <c:f>'MWN plus NonMWN with Figures'!$D$3:$D$16</c:f>
              <c:numCache>
                <c:formatCode>General</c:formatCode>
                <c:ptCount val="14"/>
                <c:pt idx="0">
                  <c:v>332.0</c:v>
                </c:pt>
                <c:pt idx="1">
                  <c:v>209.0</c:v>
                </c:pt>
                <c:pt idx="2">
                  <c:v>194.0</c:v>
                </c:pt>
                <c:pt idx="3">
                  <c:v>131.0</c:v>
                </c:pt>
                <c:pt idx="4">
                  <c:v>131.0</c:v>
                </c:pt>
                <c:pt idx="5">
                  <c:v>111.0</c:v>
                </c:pt>
                <c:pt idx="6">
                  <c:v>66.0</c:v>
                </c:pt>
                <c:pt idx="7">
                  <c:v>58.0</c:v>
                </c:pt>
                <c:pt idx="8">
                  <c:v>53.0</c:v>
                </c:pt>
                <c:pt idx="9">
                  <c:v>49.0</c:v>
                </c:pt>
                <c:pt idx="10">
                  <c:v>43.0</c:v>
                </c:pt>
                <c:pt idx="11">
                  <c:v>37.0</c:v>
                </c:pt>
                <c:pt idx="12">
                  <c:v>32.0</c:v>
                </c:pt>
                <c:pt idx="13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17729784"/>
        <c:axId val="-2117747384"/>
      </c:barChart>
      <c:catAx>
        <c:axId val="-21177297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117747384"/>
        <c:crosses val="autoZero"/>
        <c:auto val="1"/>
        <c:lblAlgn val="ctr"/>
        <c:lblOffset val="100"/>
        <c:noMultiLvlLbl val="0"/>
      </c:catAx>
      <c:valAx>
        <c:axId val="-2117747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17729784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accent2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0.28674</cdr:x>
      <cdr:y>0.12951</cdr:y>
    </cdr:from>
    <cdr:to>
      <cdr:x>0.37276</cdr:x>
      <cdr:y>0.14813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524000" y="530066"/>
          <a:ext cx="457200" cy="7620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0.47536</cdr:x>
      <cdr:y>0.07447</cdr:y>
    </cdr:from>
    <cdr:to>
      <cdr:x>0.60215</cdr:x>
      <cdr:y>0.12951</cdr:y>
    </cdr:to>
    <cdr:cxnSp macro="">
      <cdr:nvCxnSpPr>
        <cdr:cNvPr id="5" name="Straight Connector 4"/>
        <cdr:cNvCxnSpPr/>
      </cdr:nvCxnSpPr>
      <cdr:spPr bwMode="auto">
        <a:xfrm xmlns:a="http://schemas.openxmlformats.org/drawingml/2006/main" flipH="1">
          <a:off x="2526522" y="304800"/>
          <a:ext cx="673878" cy="225266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0.47059</cdr:x>
      <cdr:y>0.07843</cdr:y>
    </cdr:from>
    <cdr:to>
      <cdr:x>0.67647</cdr:x>
      <cdr:y>0.11765</cdr:y>
    </cdr:to>
    <cdr:cxnSp macro="">
      <cdr:nvCxnSpPr>
        <cdr:cNvPr id="4" name="Straight Connector 3"/>
        <cdr:cNvCxnSpPr/>
      </cdr:nvCxnSpPr>
      <cdr:spPr bwMode="auto">
        <a:xfrm xmlns:a="http://schemas.openxmlformats.org/drawingml/2006/main" flipV="1">
          <a:off x="2438400" y="304800"/>
          <a:ext cx="1066800" cy="15240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583FD-8602-4720-975B-00FFBE61FC5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3576-4932-425C-BF5A-1BC85A2C9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5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5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7136"/>
            <a:ext cx="5608320" cy="4848939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7A786-14B6-42F2-9E26-B6448415BC1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9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4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5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2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2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E7A31-F087-4772-AFE3-B7EFA2E320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7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576-4932-425C-BF5A-1BC85A2C9F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CE204805-0A7B-4151-B772-81B8437C6DD0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81200"/>
            <a:ext cx="75438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D64ABE03-EC5E-4ABA-9C7B-FF68818822E0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200" b="1" dirty="0">
              <a:solidFill>
                <a:srgbClr val="3333CC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BA26473-B0DA-4434-9A39-D3A06694C33D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6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200" b="1" dirty="0">
              <a:solidFill>
                <a:srgbClr val="3333CC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7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6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E81C7C3-FA7C-48AA-AC5D-A424DE4A4613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4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0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1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2D039C1B-B78D-4ECF-920B-5C116AE3EFFF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96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03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1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8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22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9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1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674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FF3638E7-8C7D-4895-9A34-F79A61747AA8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F7BEEBD-8CE2-41A2-A214-F72E42C96278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EC006EDF-1B79-417A-B104-E75F1E6C6BC9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AC95254-191E-49E8-A0ED-A40B17229F01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6F381208-0D6A-4F61-A2AE-A13A517FA527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06F30223-9A80-41F6-A34A-9E0436F9A5B6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37840" y="6197600"/>
            <a:ext cx="3733800" cy="4572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200" b="1" dirty="0">
              <a:solidFill>
                <a:srgbClr val="3333CC"/>
              </a:solidFill>
              <a:latin typeface="Gill Sans"/>
              <a:cs typeface="Gill Sans"/>
            </a:endParaRPr>
          </a:p>
        </p:txBody>
      </p:sp>
      <p:pic>
        <p:nvPicPr>
          <p:cNvPr id="10242" name="Picture 2" descr="http://www.nsf.gov/images/logos/nsf1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6" y="0"/>
            <a:ext cx="1050944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4" r:id="rId13"/>
    <p:sldLayoutId id="2147483695" r:id="rId14"/>
    <p:sldLayoutId id="2147483677" r:id="rId15"/>
    <p:sldLayoutId id="2147483651" r:id="rId16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3E97-118C-4C8A-85CD-E87E023FDA1F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1B08-9D8F-4D92-A422-2EBA3BE41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7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127EF-81B7-44A4-B555-94828147DCFE}" type="datetimeFigureOut">
              <a:rPr lang="en-US" smtClean="0"/>
              <a:t>10/16/14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E8428-1D50-4A7E-A33E-0A44EFC1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7543800" cy="990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Division of Material Research (DMR)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Mary Galvin, Division Director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854098" cy="4862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00" y="6324600"/>
            <a:ext cx="437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From Project Summary of FY 13  Awards</a:t>
            </a:r>
          </a:p>
        </p:txBody>
      </p:sp>
    </p:spTree>
    <p:extLst>
      <p:ext uri="{BB962C8B-B14F-4D97-AF65-F5344CB8AC3E}">
        <p14:creationId xmlns:p14="http://schemas.microsoft.com/office/powerpoint/2010/main" val="58591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7913" y="304800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+mj-lt"/>
              </a:rPr>
              <a:t>International Awards in DMR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+mj-lt"/>
              </a:rPr>
              <a:t>2005-2013</a:t>
            </a:r>
          </a:p>
          <a:p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410200"/>
            <a:ext cx="660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One third of DMR portfolio has an international component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We are reviewing our international strategy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+mj-lt"/>
              </a:rPr>
              <a:t>Watch for Dear Colleague Letter &amp;  survey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138343"/>
              </p:ext>
            </p:extLst>
          </p:nvPr>
        </p:nvGraphicFramePr>
        <p:xfrm>
          <a:off x="834163" y="1447800"/>
          <a:ext cx="7471637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02055" y="6405112"/>
            <a:ext cx="1905000" cy="457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AC95254-191E-49E8-A0ED-A40B17229F01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10</a:t>
            </a:fld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48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New STC: CIQM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Center for Integrated Quantum Materials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543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Harvard, MIT and Howard</a:t>
            </a:r>
          </a:p>
          <a:p>
            <a:pPr marL="0" indent="0" algn="ctr">
              <a:buNone/>
            </a:pPr>
            <a:r>
              <a:rPr lang="en-US" sz="2400" dirty="0" smtClean="0"/>
              <a:t>PI: Robert </a:t>
            </a:r>
            <a:r>
              <a:rPr lang="en-US" sz="2400" dirty="0" err="1" smtClean="0"/>
              <a:t>Westervelt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76" y="2057400"/>
            <a:ext cx="6750170" cy="469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9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990599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accent2">
                    <a:lumMod val="75000"/>
                  </a:schemeClr>
                </a:solidFill>
              </a:rPr>
              <a:t>Nation’s Multidisciplinary User Facilities</a:t>
            </a:r>
            <a:endParaRPr lang="en-U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15400" cy="5791200"/>
          </a:xfrm>
        </p:spPr>
        <p:txBody>
          <a:bodyPr>
            <a:normAutofit/>
          </a:bodyPr>
          <a:lstStyle/>
          <a:p>
            <a:pPr algn="l"/>
            <a:r>
              <a:rPr lang="en-US" sz="2000" b="1" u="sng" dirty="0" smtClean="0">
                <a:solidFill>
                  <a:schemeClr val="tx1"/>
                </a:solidFill>
              </a:rPr>
              <a:t>Stewardship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Provides high cost and unique experimental capabilities to the DMR community.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Cornell High Energy Synchrotron Source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National High Magnetic Field Laboratory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u="sng" dirty="0" smtClean="0">
                <a:solidFill>
                  <a:schemeClr val="tx1"/>
                </a:solidFill>
              </a:rPr>
              <a:t>Partnership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/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artners with others to provide resources to the DMR community.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With NIST: The Center For High Resolution Neutron Scattering (CHRNS) at the NIST Center for Neutron Research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With DOE: The Intermediate Energy X-Ray (IEX) beamline 29-ID currently under construction at the Advanced Photon Source.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With NSF/</a:t>
            </a:r>
            <a:r>
              <a:rPr lang="en-US" sz="2000" dirty="0" err="1" smtClean="0">
                <a:solidFill>
                  <a:schemeClr val="tx1"/>
                </a:solidFill>
              </a:rPr>
              <a:t>Chem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ChemMatCARS</a:t>
            </a:r>
            <a:r>
              <a:rPr lang="en-US" sz="2000" dirty="0" smtClean="0">
                <a:solidFill>
                  <a:schemeClr val="tx1"/>
                </a:solidFill>
              </a:rPr>
              <a:t> Beamline at the Advanced Photon Source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With NSF/ENG: National Nanotechnology Infrastructure Network (NNIN)</a:t>
            </a:r>
          </a:p>
          <a:p>
            <a:pPr lvl="1" algn="l">
              <a:buFont typeface="Arial" pitchFamily="34" charset="0"/>
              <a:buChar char="•"/>
            </a:pPr>
            <a:endParaRPr lang="en-US" sz="19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/>
              <a:t>POs </a:t>
            </a:r>
            <a:r>
              <a:rPr lang="en-US" sz="2400" b="1" dirty="0" smtClean="0">
                <a:solidFill>
                  <a:srgbClr val="3333CC"/>
                </a:solidFill>
              </a:rPr>
              <a:t>Thomas </a:t>
            </a:r>
            <a:r>
              <a:rPr lang="en-US" sz="2400" b="1" dirty="0" err="1" smtClean="0">
                <a:solidFill>
                  <a:srgbClr val="3333CC"/>
                </a:solidFill>
              </a:rPr>
              <a:t>Rieker</a:t>
            </a:r>
            <a:r>
              <a:rPr lang="en-US" sz="2400" b="1" dirty="0" smtClean="0">
                <a:solidFill>
                  <a:srgbClr val="3333CC"/>
                </a:solidFill>
              </a:rPr>
              <a:t>, Tess </a:t>
            </a:r>
            <a:r>
              <a:rPr lang="en-US" sz="2400" b="1" dirty="0" err="1" smtClean="0">
                <a:solidFill>
                  <a:srgbClr val="3333CC"/>
                </a:solidFill>
              </a:rPr>
              <a:t>Guebre</a:t>
            </a:r>
            <a:r>
              <a:rPr lang="en-US" sz="2400" b="1" dirty="0" smtClean="0">
                <a:solidFill>
                  <a:srgbClr val="3333CC"/>
                </a:solidFill>
              </a:rPr>
              <a:t>, Sean Jones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</a:endParaRPr>
          </a:p>
          <a:p>
            <a:pPr algn="l"/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48913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DMR is Seeking Advice from the </a:t>
            </a:r>
            <a:br>
              <a:rPr lang="en-US" sz="3200" b="1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MPS-AC on Facilities and Instrumentation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7724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Sub-Committee Co-chairs: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A0A0A"/>
                </a:solidFill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Cherry Murray, Harvard and George Crabtree, Argonne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A0A0A"/>
                </a:solidFill>
                <a:cs typeface="Arial" panose="020B0604020202020204" pitchFamily="34" charset="0"/>
              </a:rPr>
              <a:t>Report: </a:t>
            </a:r>
            <a:r>
              <a:rPr lang="en-US" sz="24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approved August2014</a:t>
            </a:r>
            <a:endParaRPr lang="en-US" sz="2400" b="1" dirty="0">
              <a:solidFill>
                <a:srgbClr val="0A0A0A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A0A0A"/>
                </a:solidFill>
                <a:cs typeface="Arial" panose="020B0604020202020204" pitchFamily="34" charset="0"/>
              </a:rPr>
              <a:t>Charge to the Panel: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  <a:cs typeface="Arial" panose="020B0604020202020204" pitchFamily="34" charset="0"/>
              </a:rPr>
              <a:t>Advice on how to invest DMR’s facilities budget to accelerate materials science and condensed matter physics as rapidly as possible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cs typeface="Arial" panose="020B0604020202020204" pitchFamily="34" charset="0"/>
              </a:rPr>
              <a:t>Do not restrict recommendations to large facilities – balance of large, mid-scale or center size facilities should be included.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cs typeface="Arial" panose="020B0604020202020204" pitchFamily="34" charset="0"/>
              </a:rPr>
              <a:t>Not individual instrumentation acquisition, which is handled through Major Research Instrumentation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cs typeface="Arial" panose="020B0604020202020204" pitchFamily="34" charset="0"/>
              </a:rPr>
              <a:t>In determining critical need consider whether needs are met by what is currently available through other sources and agencies, nationally and internationally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2"/>
                </a:solidFill>
              </a:rPr>
              <a:t>http://www.nsf.gov/mps/advisory/mpsac_other_reports/</a:t>
            </a:r>
            <a:r>
              <a:rPr lang="en-US" sz="2000" b="1" dirty="0" err="1">
                <a:solidFill>
                  <a:schemeClr val="accent2"/>
                </a:solidFill>
              </a:rPr>
              <a:t>materials_instrumentation-</a:t>
            </a:r>
            <a:r>
              <a:rPr lang="en-US" sz="2000" b="1" dirty="0" err="1" smtClean="0">
                <a:solidFill>
                  <a:schemeClr val="accent2"/>
                </a:solidFill>
              </a:rPr>
              <a:t>final_from_subcommittee.pdf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 smtClean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E81C7C3-FA7C-48AA-AC5D-A424DE4A4613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13</a:t>
            </a:fld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54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333CC"/>
                </a:solidFill>
              </a:rPr>
              <a:t>MPSAC Report -Closing the Loop: Materials Instrumentation</a:t>
            </a:r>
            <a:endParaRPr lang="en-US" sz="2800" b="1" dirty="0">
              <a:solidFill>
                <a:srgbClr val="33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6939745" cy="6171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812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talk by Charles </a:t>
            </a:r>
            <a:r>
              <a:rPr lang="en-US" dirty="0" err="1" smtClean="0"/>
              <a:t>Ahn</a:t>
            </a:r>
            <a:r>
              <a:rPr lang="en-US" dirty="0" smtClean="0"/>
              <a:t> – needs for</a:t>
            </a:r>
          </a:p>
          <a:p>
            <a:r>
              <a:rPr lang="en-US" dirty="0" smtClean="0"/>
              <a:t>Hard Materials</a:t>
            </a:r>
          </a:p>
          <a:p>
            <a:endParaRPr lang="en-US" dirty="0"/>
          </a:p>
          <a:p>
            <a:r>
              <a:rPr lang="en-US" dirty="0" smtClean="0"/>
              <a:t>US Nobel prizes in hard materials –</a:t>
            </a:r>
          </a:p>
          <a:p>
            <a:r>
              <a:rPr lang="en-US" dirty="0" smtClean="0"/>
              <a:t>Other than theory they come from Bell or IBM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2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599" y="76200"/>
            <a:ext cx="6417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+mj-lt"/>
              </a:rPr>
              <a:t>DMR Midscale:</a:t>
            </a:r>
          </a:p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+mj-lt"/>
              </a:rPr>
              <a:t>Materials Innovation Platforms</a:t>
            </a:r>
            <a:endParaRPr lang="en-US" sz="3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4572000" cy="53245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MidSize</a:t>
            </a:r>
            <a:r>
              <a:rPr lang="en-US" sz="2000" dirty="0"/>
              <a:t> Facilities (2006), COV (2011), and Materials 2022 (2012) recommended we consider platforms to enhance Materials-related infrastructure in the U.S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</a:rPr>
              <a:t>FY15 Request (+$8 million)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</a:rPr>
              <a:t>M</a:t>
            </a:r>
            <a:r>
              <a:rPr lang="en-US" sz="2000" dirty="0" smtClean="0">
                <a:solidFill>
                  <a:schemeClr val="dk1"/>
                </a:solidFill>
              </a:rPr>
              <a:t>id-scale </a:t>
            </a:r>
            <a:r>
              <a:rPr lang="en-US" sz="2000" dirty="0">
                <a:solidFill>
                  <a:schemeClr val="dk1"/>
                </a:solidFill>
              </a:rPr>
              <a:t>user facilities focused on a science topic, not an instrumentation type, and are likely to combine synthesis, characterization, theory and computation in line </a:t>
            </a:r>
            <a:r>
              <a:rPr lang="en-US" sz="2000" dirty="0" smtClean="0">
                <a:solidFill>
                  <a:schemeClr val="dk1"/>
                </a:solidFill>
              </a:rPr>
              <a:t>with MGI/DMREF</a:t>
            </a:r>
            <a:endParaRPr lang="en-US" sz="2000" dirty="0">
              <a:solidFill>
                <a:schemeClr val="dk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Include instrument </a:t>
            </a:r>
            <a:r>
              <a:rPr lang="en-US" sz="2000" dirty="0">
                <a:solidFill>
                  <a:schemeClr val="dk1"/>
                </a:solidFill>
              </a:rPr>
              <a:t>development and cross-disciplinary training of users and </a:t>
            </a:r>
            <a:r>
              <a:rPr lang="en-US" sz="2000" dirty="0" smtClean="0">
                <a:solidFill>
                  <a:schemeClr val="dk1"/>
                </a:solidFill>
              </a:rPr>
              <a:t>students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Support for technical staff</a:t>
            </a:r>
            <a:endParaRPr lang="en-US" sz="2000" dirty="0">
              <a:solidFill>
                <a:schemeClr val="dk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dk1"/>
                </a:solidFill>
              </a:rPr>
              <a:t>S</a:t>
            </a:r>
            <a:r>
              <a:rPr lang="en-US" sz="2000" dirty="0" smtClean="0">
                <a:solidFill>
                  <a:schemeClr val="dk1"/>
                </a:solidFill>
              </a:rPr>
              <a:t>pecifics </a:t>
            </a:r>
            <a:r>
              <a:rPr lang="en-US" sz="2000" dirty="0">
                <a:solidFill>
                  <a:schemeClr val="dk1"/>
                </a:solidFill>
              </a:rPr>
              <a:t>will be informed by the MPSAC report and future workshops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  <a:endParaRPr lang="en-US" sz="2000" dirty="0">
              <a:solidFill>
                <a:schemeClr val="dk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1701209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744233"/>
            <a:ext cx="1807533" cy="2526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76" y="4038600"/>
            <a:ext cx="1644933" cy="24874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28509"/>
            <a:ext cx="1905000" cy="457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BAC95254-191E-49E8-A0ED-A40B17229F01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15</a:t>
            </a:fld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5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75438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NSF Initiatives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t>Feb 14, 2013</a:t>
            </a:r>
            <a:endParaRPr lang="en-US" b="1">
              <a:solidFill>
                <a:srgbClr val="3333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80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727" y="1346030"/>
            <a:ext cx="72390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Response to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Materials Genome Initiative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556" y="1905000"/>
            <a:ext cx="857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06400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Build the fundamental knowledge base needed to progress towards designing and making a material with a specific and desired function or property from first principles</a:t>
            </a:r>
          </a:p>
          <a:p>
            <a:pPr marL="465138" indent="-406400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Arial" pitchFamily="34" charset="0"/>
              </a:rPr>
              <a:t>A</a:t>
            </a:r>
            <a:r>
              <a:rPr lang="en-US" sz="2000" dirty="0" smtClean="0">
                <a:latin typeface="+mn-lt"/>
                <a:cs typeface="Arial" pitchFamily="34" charset="0"/>
              </a:rPr>
              <a:t>ccelerate </a:t>
            </a:r>
            <a:r>
              <a:rPr lang="en-US" sz="2000" dirty="0">
                <a:latin typeface="+mn-lt"/>
                <a:cs typeface="Arial" pitchFamily="34" charset="0"/>
              </a:rPr>
              <a:t>materials discovery and development. </a:t>
            </a:r>
          </a:p>
          <a:p>
            <a:pPr marL="465138" indent="-406400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cs typeface="Arial" pitchFamily="34" charset="0"/>
              </a:rPr>
              <a:t>Experiments </a:t>
            </a:r>
            <a:r>
              <a:rPr lang="en-US" sz="2000" dirty="0">
                <a:latin typeface="+mn-lt"/>
                <a:cs typeface="Arial" pitchFamily="34" charset="0"/>
              </a:rPr>
              <a:t>must drive theory/simulation and theory/simulation must drive experiments:  through a </a:t>
            </a:r>
            <a:r>
              <a:rPr lang="en-US" sz="2000" u="sng" dirty="0">
                <a:solidFill>
                  <a:srgbClr val="FF0000"/>
                </a:solidFill>
                <a:latin typeface="+mn-lt"/>
                <a:cs typeface="Arial" pitchFamily="34" charset="0"/>
              </a:rPr>
              <a:t>Collaborative and Iterative process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4883" y="152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3600" b="1" dirty="0">
                <a:solidFill>
                  <a:schemeClr val="accent6"/>
                </a:solidFill>
                <a:latin typeface="+mn-lt"/>
              </a:rPr>
              <a:t>esigning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3600" b="1" dirty="0">
                <a:solidFill>
                  <a:schemeClr val="accent6"/>
                </a:solidFill>
                <a:latin typeface="+mn-lt"/>
              </a:rPr>
              <a:t>aterials to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sz="3600" b="1" dirty="0">
                <a:solidFill>
                  <a:schemeClr val="accent6"/>
                </a:solidFill>
                <a:latin typeface="+mn-lt"/>
              </a:rPr>
              <a:t>evolutionize and 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3600" b="1" dirty="0">
                <a:solidFill>
                  <a:schemeClr val="accent6"/>
                </a:solidFill>
                <a:latin typeface="+mn-lt"/>
              </a:rPr>
              <a:t>ngineer the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uture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(DMREF)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191000"/>
            <a:ext cx="4560469" cy="2504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578" y="4289180"/>
            <a:ext cx="3702913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6 Divisions:  DMR, CHE, Math, 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ENG,and</a:t>
            </a:r>
            <a:r>
              <a:rPr lang="en-US" dirty="0" smtClean="0"/>
              <a:t> </a:t>
            </a:r>
            <a:r>
              <a:rPr lang="en-US" dirty="0"/>
              <a:t>Computer Science </a:t>
            </a:r>
          </a:p>
          <a:p>
            <a:r>
              <a:rPr lang="en-US" dirty="0"/>
              <a:t>John Schlueter – Program Officer</a:t>
            </a:r>
          </a:p>
          <a:p>
            <a:endParaRPr lang="en-US" dirty="0"/>
          </a:p>
          <a:p>
            <a:r>
              <a:rPr lang="en-US" dirty="0"/>
              <a:t>FY12:  $13.6M</a:t>
            </a:r>
          </a:p>
          <a:p>
            <a:r>
              <a:rPr lang="en-US" dirty="0"/>
              <a:t>FY13:  $22.2M</a:t>
            </a:r>
          </a:p>
          <a:p>
            <a:r>
              <a:rPr lang="en-US" dirty="0"/>
              <a:t>FY14:  $30.0M</a:t>
            </a:r>
          </a:p>
          <a:p>
            <a:r>
              <a:rPr lang="en-US" dirty="0"/>
              <a:t>FY15R: $22 </a:t>
            </a:r>
            <a:r>
              <a:rPr lang="en-US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5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914400"/>
            <a:ext cx="7772400" cy="665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06400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Must include  - </a:t>
            </a:r>
            <a:r>
              <a:rPr lang="en-US" dirty="0" smtClean="0"/>
              <a:t>Materials </a:t>
            </a:r>
            <a:r>
              <a:rPr lang="en-US" dirty="0"/>
              <a:t>synthesis/growth/processing, materials characterization/testing, and theory/data/computation/simulation components of the </a:t>
            </a:r>
            <a:r>
              <a:rPr lang="en-US" dirty="0" smtClean="0"/>
              <a:t>research.</a:t>
            </a:r>
            <a:endParaRPr lang="en-US" dirty="0">
              <a:cs typeface="Arial" pitchFamily="34" charset="0"/>
            </a:endParaRPr>
          </a:p>
          <a:p>
            <a:pPr marL="465138" indent="-40640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sz="1800" i="0" dirty="0" smtClean="0">
                <a:cs typeface="Arial" pitchFamily="34" charset="0"/>
              </a:rPr>
              <a:t>Must </a:t>
            </a:r>
            <a:r>
              <a:rPr lang="en-US" sz="1800" i="0" dirty="0">
                <a:cs typeface="Arial" pitchFamily="34" charset="0"/>
              </a:rPr>
              <a:t>go beyond simple collaborations. </a:t>
            </a:r>
            <a:r>
              <a:rPr lang="en-US" dirty="0" smtClean="0">
                <a:cs typeface="Arial" pitchFamily="34" charset="0"/>
              </a:rPr>
              <a:t>– iterative feedback loop</a:t>
            </a:r>
            <a:r>
              <a:rPr lang="en-US" sz="1800" i="0" dirty="0" smtClean="0">
                <a:cs typeface="Arial" pitchFamily="34" charset="0"/>
              </a:rPr>
              <a:t> between all components.</a:t>
            </a:r>
          </a:p>
          <a:p>
            <a:pPr marL="465138" indent="-40640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Want to see advances in all components of the project.</a:t>
            </a:r>
            <a:r>
              <a:rPr lang="en-US" sz="1800" i="0" dirty="0" smtClean="0">
                <a:cs typeface="Arial" pitchFamily="34" charset="0"/>
              </a:rPr>
              <a:t> </a:t>
            </a:r>
            <a:endParaRPr lang="en-US" sz="1800" i="0" dirty="0">
              <a:cs typeface="Arial" pitchFamily="34" charset="0"/>
            </a:endParaRPr>
          </a:p>
          <a:p>
            <a:pPr marL="465138" indent="-40640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sz="1800" i="0" dirty="0" smtClean="0">
                <a:cs typeface="Arial" pitchFamily="34" charset="0"/>
              </a:rPr>
              <a:t>Address open </a:t>
            </a:r>
            <a:r>
              <a:rPr lang="en-US" sz="1800" i="0" dirty="0">
                <a:cs typeface="Arial" pitchFamily="34" charset="0"/>
              </a:rPr>
              <a:t>access to algorithms and data. </a:t>
            </a:r>
            <a:endParaRPr lang="en-US" sz="1800" i="0" dirty="0" smtClean="0">
              <a:cs typeface="Arial" pitchFamily="34" charset="0"/>
            </a:endParaRPr>
          </a:p>
          <a:p>
            <a:pPr marL="465138" indent="-40640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Accelerate materials discovery (DMR) and development</a:t>
            </a:r>
            <a:endParaRPr lang="en-US" sz="1800" i="0" dirty="0">
              <a:cs typeface="Arial" pitchFamily="34" charset="0"/>
            </a:endParaRPr>
          </a:p>
          <a:p>
            <a:pPr marL="465138" indent="-40640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sz="1800" b="1" i="0" dirty="0" smtClean="0">
                <a:solidFill>
                  <a:srgbClr val="C00000"/>
                </a:solidFill>
                <a:cs typeface="Arial" pitchFamily="34" charset="0"/>
              </a:rPr>
              <a:t>Most successful go </a:t>
            </a:r>
            <a:r>
              <a:rPr lang="en-US" sz="1800" b="1" i="0" dirty="0">
                <a:solidFill>
                  <a:srgbClr val="C00000"/>
                </a:solidFill>
                <a:cs typeface="Arial" pitchFamily="34" charset="0"/>
              </a:rPr>
              <a:t>beyond:</a:t>
            </a:r>
          </a:p>
          <a:p>
            <a:pPr marL="865188" lvl="1" indent="-28575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en-US" sz="1800" i="0" dirty="0">
                <a:cs typeface="Arial" pitchFamily="34" charset="0"/>
              </a:rPr>
              <a:t>Simply including theoretical and computational research.</a:t>
            </a:r>
          </a:p>
          <a:p>
            <a:pPr marL="865188" lvl="1" indent="-28575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en-US" sz="1800" i="0" dirty="0">
                <a:cs typeface="Arial" pitchFamily="34" charset="0"/>
              </a:rPr>
              <a:t>Simply comparing theory/simulation and experiment.</a:t>
            </a:r>
          </a:p>
          <a:p>
            <a:pPr marL="865188" lvl="1" indent="-28575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en-US" sz="1800" i="0" dirty="0">
                <a:cs typeface="Arial" pitchFamily="34" charset="0"/>
              </a:rPr>
              <a:t>Collaborations already funded in </a:t>
            </a:r>
            <a:r>
              <a:rPr lang="en-US" sz="1800" i="0" dirty="0" smtClean="0">
                <a:cs typeface="Arial" pitchFamily="34" charset="0"/>
              </a:rPr>
              <a:t>DMR and NSF.</a:t>
            </a:r>
          </a:p>
          <a:p>
            <a:pPr marL="865188" lvl="1" indent="-28575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endParaRPr lang="en-US" dirty="0">
              <a:cs typeface="Arial" pitchFamily="34" charset="0"/>
            </a:endParaRPr>
          </a:p>
          <a:p>
            <a:pPr marL="407988" indent="-285750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cs typeface="Arial" pitchFamily="34" charset="0"/>
              </a:rPr>
              <a:t>A</a:t>
            </a:r>
            <a:r>
              <a:rPr lang="en-US" dirty="0" smtClean="0">
                <a:cs typeface="Arial" pitchFamily="34" charset="0"/>
              </a:rPr>
              <a:t>wards </a:t>
            </a:r>
            <a:r>
              <a:rPr lang="en-US" dirty="0">
                <a:cs typeface="Arial" pitchFamily="34" charset="0"/>
              </a:rPr>
              <a:t>have been to research groups. (Award size has gone to $1.45M over 4 years</a:t>
            </a:r>
            <a:r>
              <a:rPr lang="en-US" dirty="0" smtClean="0">
                <a:cs typeface="Arial" pitchFamily="34" charset="0"/>
              </a:rPr>
              <a:t>)</a:t>
            </a:r>
            <a:endParaRPr lang="en-US" dirty="0">
              <a:cs typeface="Arial" pitchFamily="34" charset="0"/>
            </a:endParaRPr>
          </a:p>
          <a:p>
            <a:pPr marL="407988" indent="-285750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en-US" i="0" dirty="0" smtClean="0">
                <a:cs typeface="Arial" pitchFamily="34" charset="0"/>
              </a:rPr>
              <a:t>New solicitation for FY15 – proposals due Jan 5 – Jan 29</a:t>
            </a:r>
          </a:p>
          <a:p>
            <a:pPr marL="865188" lvl="1" indent="-285750" algn="l" eaLnBrk="1" hangingPunct="1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endParaRPr lang="en-US" dirty="0">
              <a:cs typeface="Arial" pitchFamily="34" charset="0"/>
            </a:endParaRPr>
          </a:p>
          <a:p>
            <a:pPr marL="122238">
              <a:lnSpc>
                <a:spcPct val="110000"/>
              </a:lnSpc>
              <a:spcAft>
                <a:spcPct val="30000"/>
              </a:spcAft>
              <a:buClr>
                <a:srgbClr val="CC0000"/>
              </a:buClr>
              <a:buSzPct val="120000"/>
            </a:pPr>
            <a:r>
              <a:rPr lang="en-US" i="0" dirty="0">
                <a:cs typeface="Arial" pitchFamily="34" charset="0"/>
              </a:rPr>
              <a:t>	</a:t>
            </a:r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685800" y="228600"/>
            <a:ext cx="8534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200" b="1" i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DMREF  </a:t>
            </a:r>
            <a:r>
              <a:rPr lang="en-US" sz="3200" b="1" i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PROPOSALS</a:t>
            </a:r>
          </a:p>
        </p:txBody>
      </p:sp>
    </p:spTree>
    <p:extLst>
      <p:ext uri="{BB962C8B-B14F-4D97-AF65-F5344CB8AC3E}">
        <p14:creationId xmlns:p14="http://schemas.microsoft.com/office/powerpoint/2010/main" val="1276100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543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tainable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hemistry, </a:t>
            </a: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ngineering and 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aterials (</a:t>
            </a:r>
            <a:r>
              <a:rPr lang="en-US" sz="3200" b="1" dirty="0" err="1" smtClean="0">
                <a:solidFill>
                  <a:srgbClr val="FF0000"/>
                </a:solidFill>
              </a:rPr>
              <a:t>SusChEM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6248400" cy="4458563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Fundamental </a:t>
            </a:r>
            <a:r>
              <a:rPr lang="en-US" sz="1800" dirty="0"/>
              <a:t>research </a:t>
            </a:r>
            <a:r>
              <a:rPr lang="en-US" sz="1800" dirty="0" smtClean="0"/>
              <a:t>topics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</a:t>
            </a:r>
            <a:r>
              <a:rPr lang="en-US" sz="1800" dirty="0" smtClean="0"/>
              <a:t>eplacement </a:t>
            </a:r>
            <a:r>
              <a:rPr lang="en-US" sz="1800" dirty="0"/>
              <a:t>of rare, expensive, and/or toxic chemicals/materials with earth-abundant, inexpensive, and benign </a:t>
            </a:r>
            <a:r>
              <a:rPr lang="en-US" sz="1800" dirty="0" smtClean="0"/>
              <a:t>chemicals/materials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</a:t>
            </a:r>
            <a:r>
              <a:rPr lang="en-US" sz="1800" dirty="0" smtClean="0"/>
              <a:t>ecycling </a:t>
            </a:r>
            <a:r>
              <a:rPr lang="en-US" sz="1800" dirty="0"/>
              <a:t>of chemicals/materials that cannot be </a:t>
            </a:r>
            <a:r>
              <a:rPr lang="en-US" sz="1800" dirty="0" smtClean="0"/>
              <a:t>replaced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</a:t>
            </a:r>
            <a:r>
              <a:rPr lang="en-US" sz="1800" dirty="0" smtClean="0"/>
              <a:t>evelopment </a:t>
            </a:r>
            <a:r>
              <a:rPr lang="en-US" sz="1800" dirty="0"/>
              <a:t>of non-petroleum-based sources of important raw </a:t>
            </a:r>
            <a:r>
              <a:rPr lang="en-US" sz="1800" dirty="0" smtClean="0"/>
              <a:t>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u="sng" dirty="0" smtClean="0"/>
              <a:t>Chemicals/materials </a:t>
            </a:r>
            <a:r>
              <a:rPr lang="en-US" sz="1800" u="sng" dirty="0"/>
              <a:t>for food and/or water </a:t>
            </a:r>
            <a:r>
              <a:rPr lang="en-US" sz="1800" u="sng" dirty="0" smtClean="0"/>
              <a:t>sustainability;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u="sng" dirty="0"/>
              <a:t>E</a:t>
            </a:r>
            <a:r>
              <a:rPr lang="en-US" sz="1800" dirty="0" smtClean="0"/>
              <a:t>limination </a:t>
            </a:r>
            <a:r>
              <a:rPr lang="en-US" sz="1800" dirty="0"/>
              <a:t>of waste products and enhancement in efficiencies of chemical reactions and </a:t>
            </a:r>
            <a:r>
              <a:rPr lang="en-US" sz="1800" dirty="0" smtClean="0"/>
              <a:t>processes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</a:t>
            </a:r>
            <a:r>
              <a:rPr lang="en-US" sz="1800" dirty="0" smtClean="0"/>
              <a:t>iscovery </a:t>
            </a:r>
            <a:r>
              <a:rPr lang="en-US" sz="1800" dirty="0"/>
              <a:t>of new separation science that will facilitate recycling and production of valuable </a:t>
            </a:r>
            <a:r>
              <a:rPr lang="en-US" sz="1800" dirty="0" smtClean="0"/>
              <a:t>chemicals/materials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</a:t>
            </a:r>
            <a:r>
              <a:rPr lang="en-US" sz="1800" dirty="0" smtClean="0"/>
              <a:t>evelopment </a:t>
            </a:r>
            <a:r>
              <a:rPr lang="en-US" sz="1800" dirty="0"/>
              <a:t>and characterization of low-cost, sustainable and scalable-manufactured materials with improved properties.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2667000"/>
            <a:ext cx="244763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3 Directorates: </a:t>
            </a:r>
          </a:p>
          <a:p>
            <a:r>
              <a:rPr lang="en-US" dirty="0" smtClean="0">
                <a:latin typeface="+mj-lt"/>
              </a:rPr>
              <a:t>MPS - DMR, CHE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ENG – CBET, CMMI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GEO - EAR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Andy Lovinger,</a:t>
            </a:r>
          </a:p>
          <a:p>
            <a:r>
              <a:rPr lang="en-US" dirty="0">
                <a:latin typeface="+mj-lt"/>
              </a:rPr>
              <a:t>Program Officer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FY13</a:t>
            </a:r>
            <a:r>
              <a:rPr lang="en-US" dirty="0">
                <a:latin typeface="+mj-lt"/>
              </a:rPr>
              <a:t>:  $</a:t>
            </a:r>
            <a:r>
              <a:rPr lang="en-US" dirty="0" smtClean="0">
                <a:latin typeface="+mj-lt"/>
              </a:rPr>
              <a:t>24M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FY14:  </a:t>
            </a:r>
            <a:r>
              <a:rPr lang="en-US" dirty="0" smtClean="0">
                <a:latin typeface="+mj-lt"/>
              </a:rPr>
              <a:t>$23M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FY15R: </a:t>
            </a:r>
            <a:r>
              <a:rPr lang="en-US" dirty="0" smtClean="0">
                <a:latin typeface="+mj-lt"/>
              </a:rPr>
              <a:t>$23M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2073" y="6400800"/>
            <a:ext cx="1905000" cy="457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E81C7C3-FA7C-48AA-AC5D-A424DE4A4613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19</a:t>
            </a:fld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84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SusChEM</a:t>
            </a:r>
            <a:r>
              <a:rPr lang="en-US" sz="2000" dirty="0"/>
              <a:t> proposals are expected to take a systems-based approach to understanding, predicting and facilitating advances towards global sustainability.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5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964635"/>
              </p:ext>
            </p:extLst>
          </p:nvPr>
        </p:nvGraphicFramePr>
        <p:xfrm>
          <a:off x="4485822" y="2108848"/>
          <a:ext cx="4658178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838200"/>
            <a:ext cx="41132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Individual Investigator Awards </a:t>
            </a:r>
            <a:r>
              <a:rPr lang="en-US" sz="2000" dirty="0" smtClean="0"/>
              <a:t>Programs – CMP, CMMT, SSMC, BMAT, POL, CER, MMN, EPM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Centers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Materials Research Science &amp; Eng. Centers, Partnerships for Research &amp; Education in Materials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Nano Centers &amp; NNIN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Science &amp; </a:t>
            </a:r>
            <a:r>
              <a:rPr lang="en-US" sz="2000" dirty="0"/>
              <a:t>T</a:t>
            </a:r>
            <a:r>
              <a:rPr lang="en-US" sz="2000" dirty="0" smtClean="0"/>
              <a:t>echnology Centers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Facilities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National High Magnetic Field Laboratory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Cornell High Energy Synchrotron Source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Center for High Resolution Neutron Scattering - NIST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8133" y="139175"/>
            <a:ext cx="7543800" cy="859367"/>
          </a:xfrm>
        </p:spPr>
        <p:txBody>
          <a:bodyPr/>
          <a:lstStyle/>
          <a:p>
            <a:r>
              <a:rPr lang="en-US" dirty="0" smtClean="0"/>
              <a:t>DMR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7097" y="1579167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 Distribution by Academic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97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754" y="260546"/>
            <a:ext cx="8382000" cy="1661993"/>
          </a:xfrm>
        </p:spPr>
        <p:txBody>
          <a:bodyPr wrap="square" lIns="91440" tIns="0" rIns="91440" bIns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Research at the Interface of Biological, </a:t>
            </a:r>
            <a:br>
              <a:rPr lang="en-US" sz="3600" b="1" dirty="0" smtClean="0">
                <a:solidFill>
                  <a:schemeClr val="accent6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Mathematical, &amp; Physical Sciences (</a:t>
            </a:r>
            <a:r>
              <a:rPr lang="en-US" sz="3600" b="1" dirty="0" err="1" smtClean="0">
                <a:solidFill>
                  <a:schemeClr val="accent6"/>
                </a:solidFill>
                <a:latin typeface="+mn-lt"/>
              </a:rPr>
              <a:t>BioMaPS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)</a:t>
            </a:r>
            <a:endParaRPr lang="en-US"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59484"/>
            <a:ext cx="4953000" cy="4235006"/>
          </a:xfrm>
        </p:spPr>
        <p:txBody>
          <a:bodyPr lIns="91440" tIns="0" rIns="91440" bIns="0">
            <a:spAutoFit/>
          </a:bodyPr>
          <a:lstStyle/>
          <a:p>
            <a:r>
              <a:rPr lang="en-US" dirty="0" smtClean="0"/>
              <a:t>BRAIN</a:t>
            </a:r>
          </a:p>
          <a:p>
            <a:r>
              <a:rPr lang="en-US" dirty="0" smtClean="0"/>
              <a:t>Adaptive network models </a:t>
            </a:r>
          </a:p>
          <a:p>
            <a:r>
              <a:rPr lang="en-US" dirty="0" smtClean="0"/>
              <a:t>Biological </a:t>
            </a:r>
            <a:r>
              <a:rPr lang="en-US" dirty="0"/>
              <a:t>design strategy </a:t>
            </a:r>
            <a:r>
              <a:rPr lang="en-US" dirty="0" smtClean="0"/>
              <a:t>for </a:t>
            </a:r>
            <a:r>
              <a:rPr lang="en-US" dirty="0"/>
              <a:t>better composite </a:t>
            </a:r>
            <a:r>
              <a:rPr lang="en-US" dirty="0" smtClean="0"/>
              <a:t>materials</a:t>
            </a:r>
            <a:endParaRPr lang="en-US" dirty="0"/>
          </a:p>
          <a:p>
            <a:r>
              <a:rPr lang="en-US" dirty="0" smtClean="0"/>
              <a:t>Computational, Mathematical and Statistical modeling</a:t>
            </a:r>
            <a:endParaRPr lang="en-US" sz="2800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3429000"/>
            <a:ext cx="2667000" cy="817245"/>
          </a:xfrm>
          <a:prstGeom prst="wedgeRoundRect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>
            <a:spAutoFit/>
          </a:bodyPr>
          <a:lstStyle/>
          <a:p>
            <a:pPr algn="ctr"/>
            <a:r>
              <a:rPr lang="en-US" sz="2400" dirty="0" smtClean="0"/>
              <a:t>DMR: $2.9M in FY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1129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7820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0982" y="1371600"/>
            <a:ext cx="1905000" cy="231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82" y="990600"/>
            <a:ext cx="75438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I-Corps: Testing the Commercial Validity of NSF-funded Research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6096000" cy="29355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Team Based: Entrepreneurial Lead, PI and Mentor </a:t>
            </a:r>
          </a:p>
          <a:p>
            <a:r>
              <a:rPr lang="en-US" sz="1800" dirty="0" smtClean="0"/>
              <a:t>$50K to “Get out of lab”</a:t>
            </a:r>
          </a:p>
          <a:p>
            <a:r>
              <a:rPr lang="en-US" sz="1800" dirty="0" smtClean="0"/>
              <a:t>3-Month Curriculum</a:t>
            </a:r>
          </a:p>
          <a:p>
            <a:r>
              <a:rPr lang="en-US" sz="1800" dirty="0" smtClean="0"/>
              <a:t>Goal – get a business plan</a:t>
            </a:r>
          </a:p>
          <a:p>
            <a:r>
              <a:rPr lang="en-US" sz="1800" dirty="0" smtClean="0"/>
              <a:t>Program Outcomes</a:t>
            </a:r>
          </a:p>
          <a:p>
            <a:pPr lvl="1"/>
            <a:r>
              <a:rPr lang="en-US" sz="1800" dirty="0" smtClean="0"/>
              <a:t>Functioning network of Mentors/Advisors</a:t>
            </a:r>
          </a:p>
          <a:p>
            <a:pPr lvl="1"/>
            <a:r>
              <a:rPr lang="en-US" sz="1800" dirty="0" smtClean="0"/>
              <a:t>Scientist and Engineers trained as Entrepreneurs</a:t>
            </a:r>
          </a:p>
          <a:p>
            <a:pPr lvl="1"/>
            <a:r>
              <a:rPr lang="en-US" sz="1800" dirty="0" smtClean="0"/>
              <a:t>Increased impact of NSF-funded research</a:t>
            </a:r>
          </a:p>
          <a:p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689768"/>
            <a:ext cx="2590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Credit:  ©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 </a:t>
            </a:r>
            <a:r>
              <a:rPr lang="en-U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JupiterImages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Corp.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208736"/>
            <a:ext cx="7545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GOALI: Increasing Collaboration between Academia and Industry</a:t>
            </a:r>
            <a:endParaRPr lang="en-US" sz="2000" b="1" kern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616388"/>
            <a:ext cx="8686800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defRPr/>
            </a:pPr>
            <a:r>
              <a:rPr lang="en-US" kern="0" dirty="0">
                <a:latin typeface="+mj-lt"/>
                <a:cs typeface="Arial" pitchFamily="34" charset="0"/>
              </a:rPr>
              <a:t>Grant Opportunities for Academic Liaison with Industry (GOALI)   NSF 12-513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j-lt"/>
                <a:cs typeface="Arial" pitchFamily="34" charset="0"/>
              </a:rPr>
              <a:t>Promotes university-industry </a:t>
            </a:r>
            <a:r>
              <a:rPr lang="en-US" kern="0" dirty="0" smtClean="0">
                <a:latin typeface="+mj-lt"/>
                <a:cs typeface="Arial" pitchFamily="34" charset="0"/>
              </a:rPr>
              <a:t>partnerships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j-lt"/>
                <a:cs typeface="Arial" pitchFamily="34" charset="0"/>
              </a:rPr>
              <a:t>Excellent educational benefits for students and postdoctoral fellows</a:t>
            </a:r>
            <a:endParaRPr lang="en-US" kern="0" dirty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j-lt"/>
                <a:cs typeface="Arial" pitchFamily="34" charset="0"/>
              </a:rPr>
              <a:t>Funds available support an eclectic mix of industry-university linkages, incl. </a:t>
            </a:r>
            <a:r>
              <a:rPr lang="en-US" kern="0" dirty="0" smtClean="0">
                <a:latin typeface="+mj-lt"/>
                <a:cs typeface="Arial" pitchFamily="34" charset="0"/>
              </a:rPr>
              <a:t>fellowship/traineeships</a:t>
            </a:r>
            <a:endParaRPr lang="en-US" kern="0" dirty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j-lt"/>
                <a:cs typeface="Arial" pitchFamily="34" charset="0"/>
              </a:rPr>
              <a:t>Requires Intellectual Property Agreement</a:t>
            </a:r>
            <a:endParaRPr lang="en-US" kern="0" dirty="0"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28600"/>
            <a:ext cx="7501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Some NSF Programs with Innovation Emphasis</a:t>
            </a:r>
            <a:endParaRPr lang="en-US" sz="2800" b="1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3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754326"/>
          </a:xfr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yber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nfrastructure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ramework for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21</a:t>
            </a:r>
            <a:r>
              <a:rPr lang="en-US" sz="3600" b="1" baseline="30000" dirty="0" smtClean="0">
                <a:solidFill>
                  <a:schemeClr val="accent6"/>
                </a:solidFill>
                <a:latin typeface="+mn-lt"/>
              </a:rPr>
              <a:t>st</a:t>
            </a:r>
            <a:r>
              <a:rPr lang="en-US" sz="3600" b="1" dirty="0" smtClean="0">
                <a:solidFill>
                  <a:schemeClr val="accent6"/>
                </a:solidFill>
                <a:latin typeface="+mn-lt"/>
              </a:rPr>
              <a:t> Century Science and Engineering (CIF21)</a:t>
            </a:r>
            <a:endParaRPr lang="en-US" sz="36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1965870"/>
            <a:ext cx="6553200" cy="4573560"/>
          </a:xfrm>
        </p:spPr>
        <p:txBody>
          <a:bodyPr>
            <a:spAutoFit/>
          </a:bodyPr>
          <a:lstStyle/>
          <a:p>
            <a:r>
              <a:rPr lang="en-US" sz="2800" dirty="0" smtClean="0"/>
              <a:t>Cyberinfrastructure to transform research, innovation, and education</a:t>
            </a:r>
          </a:p>
          <a:p>
            <a:r>
              <a:rPr lang="en-US" sz="2800" dirty="0" smtClean="0"/>
              <a:t>Major components</a:t>
            </a:r>
          </a:p>
          <a:p>
            <a:pPr lvl="1"/>
            <a:r>
              <a:rPr lang="en-US" sz="2400" dirty="0" smtClean="0"/>
              <a:t>Computational and Data-enabled Science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(CDS&amp;E)</a:t>
            </a:r>
          </a:p>
          <a:p>
            <a:pPr lvl="1"/>
            <a:r>
              <a:rPr lang="en-US" sz="2400" dirty="0" smtClean="0"/>
              <a:t>Core Technologies, Tools, Algorithms</a:t>
            </a:r>
          </a:p>
          <a:p>
            <a:pPr lvl="1"/>
            <a:r>
              <a:rPr lang="en-US" sz="2400" dirty="0" smtClean="0"/>
              <a:t>Big Data Projects</a:t>
            </a:r>
          </a:p>
          <a:p>
            <a:pPr lvl="1"/>
            <a:r>
              <a:rPr lang="en-US" sz="2400" dirty="0" smtClean="0"/>
              <a:t>Workforce Development</a:t>
            </a:r>
          </a:p>
          <a:p>
            <a:pPr lvl="1"/>
            <a:r>
              <a:rPr lang="en-US" sz="2400" dirty="0" smtClean="0"/>
              <a:t>Partnerships: internal/external</a:t>
            </a:r>
            <a:endParaRPr lang="en-US" sz="2400" dirty="0"/>
          </a:p>
          <a:p>
            <a:pPr lvl="1"/>
            <a:r>
              <a:rPr lang="en-US" sz="2400" dirty="0" smtClean="0"/>
              <a:t>Software Institutes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364" y="3962401"/>
            <a:ext cx="274843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600200"/>
            <a:ext cx="1828800" cy="224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ular Callout 8"/>
          <p:cNvSpPr/>
          <p:nvPr/>
        </p:nvSpPr>
        <p:spPr>
          <a:xfrm>
            <a:off x="6300192" y="4149080"/>
            <a:ext cx="2667000" cy="1676400"/>
          </a:xfrm>
          <a:prstGeom prst="wedgeRoundRectCallou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DMR: $3.6M in FY 2014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386945"/>
            <a:ext cx="1905000" cy="457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fld id="{4E81C7C3-FA7C-48AA-AC5D-A424DE4A4613}" type="slidenum">
              <a:rPr lang="en-US" b="1" smtClean="0">
                <a:solidFill>
                  <a:srgbClr val="3333CC"/>
                </a:solidFill>
                <a:ea typeface="+mn-ea"/>
                <a:cs typeface="+mn-cs"/>
              </a:rPr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t>22</a:t>
            </a:fld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51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Software Infrastructure for Sustained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Innovation (SI)</a:t>
            </a:r>
            <a:r>
              <a:rPr kumimoji="0" lang="en-US" sz="3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36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0664" y="1275303"/>
            <a:ext cx="77724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Expected to generate and nurture the interdisciplinary processes required to support the entire software lifecycle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Envisions partnerships among academia, government labs, and industry, including international entities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Programs: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arenBoth"/>
              <a:tabLst/>
              <a:defRPr/>
            </a:pPr>
            <a:r>
              <a:rPr lang="en-US" sz="2000" kern="0" dirty="0" smtClean="0">
                <a:latin typeface="+mj-lt"/>
                <a:cs typeface="Arial" pitchFamily="34" charset="0"/>
              </a:rPr>
              <a:t>Scientific Software Elements (SSE) – small groups that create and deploy robust software elements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arenBoth"/>
              <a:tabLst/>
              <a:defRPr/>
            </a:pPr>
            <a:r>
              <a:rPr lang="en-US" sz="2000" kern="0" dirty="0" smtClean="0">
                <a:latin typeface="+mj-lt"/>
                <a:cs typeface="Arial" pitchFamily="34" charset="0"/>
              </a:rPr>
              <a:t>Scientific Software Integration (SSI) – larger, interdisciplinary teams to develop and apply common software infrastructure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SSE and SSI (NSF 13-525) – DMR focus on DMREF and </a:t>
            </a:r>
            <a:r>
              <a:rPr lang="en-US" sz="2000" kern="0" dirty="0" err="1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SusChEM</a:t>
            </a:r>
            <a:r>
              <a:rPr lang="en-US" sz="2000" kern="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, deadline First Monday in Feb each year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dirty="0" smtClean="0">
              <a:latin typeface="+mj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+mj-lt"/>
                <a:cs typeface="Arial" pitchFamily="34" charset="0"/>
              </a:rPr>
              <a:t>(3) Scientific Software Innovation Institutes (S2I2) – establish long-term hubs of excellence in software infrastructure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NSF 13-511 – DMR focus on Materials Genome Initiative</a:t>
            </a:r>
            <a:endParaRPr lang="en-US" sz="2000" kern="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6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0"/>
            <a:ext cx="7543800" cy="1143000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60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7244"/>
            <a:ext cx="471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DMR Budget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324600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These charts do not include Foundation-wide programs such as IGERT, MRI and GRF.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838200"/>
            <a:ext cx="7924800" cy="5824954"/>
            <a:chOff x="914400" y="838200"/>
            <a:chExt cx="7924800" cy="5824954"/>
          </a:xfrm>
        </p:grpSpPr>
        <p:sp>
          <p:nvSpPr>
            <p:cNvPr id="14" name="TextBox 13"/>
            <p:cNvSpPr txBox="1"/>
            <p:nvPr/>
          </p:nvSpPr>
          <p:spPr>
            <a:xfrm>
              <a:off x="990600" y="6324600"/>
              <a:ext cx="784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These charts do not include Foundation-wide programs such as IGERT, MRI and GRF.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4400" y="838200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FY12:  $295M</a:t>
              </a:r>
              <a:endPara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133350"/>
              </p:ext>
            </p:extLst>
          </p:nvPr>
        </p:nvGraphicFramePr>
        <p:xfrm>
          <a:off x="-152400" y="1371600"/>
          <a:ext cx="441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44394"/>
              </p:ext>
            </p:extLst>
          </p:nvPr>
        </p:nvGraphicFramePr>
        <p:xfrm>
          <a:off x="3962400" y="1295400"/>
          <a:ext cx="5181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1981200" y="5181600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56.3%</a:t>
            </a:r>
            <a:r>
              <a:rPr lang="en-US" sz="2000" dirty="0">
                <a:latin typeface="+mn-lt"/>
              </a:rPr>
              <a:t>   to 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55.6%</a:t>
            </a:r>
            <a:r>
              <a:rPr lang="en-US" sz="2000" dirty="0">
                <a:latin typeface="+mn-lt"/>
              </a:rPr>
              <a:t> -Individual Investigators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18.9%   </a:t>
            </a:r>
            <a:r>
              <a:rPr lang="en-US" sz="2000" dirty="0">
                <a:latin typeface="+mn-lt"/>
              </a:rPr>
              <a:t>to 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20.8%</a:t>
            </a:r>
            <a:r>
              <a:rPr lang="en-US" sz="2000" dirty="0">
                <a:latin typeface="+mn-lt"/>
              </a:rPr>
              <a:t> - Facilities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19.8 %</a:t>
            </a:r>
            <a:r>
              <a:rPr lang="en-US" sz="2000" dirty="0">
                <a:latin typeface="+mn-lt"/>
              </a:rPr>
              <a:t>  to 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19.8 %</a:t>
            </a:r>
            <a:r>
              <a:rPr lang="en-US" sz="2000" dirty="0">
                <a:latin typeface="+mn-lt"/>
              </a:rPr>
              <a:t> - Centers MRSEC, Nano, </a:t>
            </a:r>
            <a:r>
              <a:rPr lang="en-US" sz="2000" dirty="0" smtClean="0">
                <a:latin typeface="+mn-lt"/>
              </a:rPr>
              <a:t>STC</a:t>
            </a:r>
          </a:p>
          <a:p>
            <a:r>
              <a:rPr lang="en-US" sz="2000" b="1" dirty="0">
                <a:latin typeface="+mn-lt"/>
              </a:rPr>
              <a:t>Going forward budget decreases may not be taken exclusively from new awards.</a:t>
            </a:r>
          </a:p>
          <a:p>
            <a:pPr lvl="1"/>
            <a:endParaRPr lang="en-US" sz="2000" dirty="0"/>
          </a:p>
          <a:p>
            <a:endParaRPr lang="en-US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685800"/>
            <a:ext cx="26714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FY13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$291 M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8580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DMR Budget – Constant Dollars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66921"/>
              </p:ext>
            </p:extLst>
          </p:nvPr>
        </p:nvGraphicFramePr>
        <p:xfrm>
          <a:off x="990600" y="990600"/>
          <a:ext cx="7772400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27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 Pressure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4580"/>
              </p:ext>
            </p:extLst>
          </p:nvPr>
        </p:nvGraphicFramePr>
        <p:xfrm>
          <a:off x="457201" y="10668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209800" y="5662986"/>
            <a:ext cx="5410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Between 2000 to </a:t>
            </a:r>
            <a:r>
              <a:rPr lang="en-US" sz="2400" dirty="0" smtClean="0"/>
              <a:t>2013</a:t>
            </a:r>
            <a:endParaRPr lang="en-US" sz="2400" dirty="0"/>
          </a:p>
          <a:p>
            <a:pPr algn="ctr"/>
            <a:r>
              <a:rPr lang="en-US" sz="2400" dirty="0" smtClean="0"/>
              <a:t>64 % </a:t>
            </a:r>
            <a:r>
              <a:rPr lang="en-US" sz="2400" dirty="0"/>
              <a:t>increase in proposals </a:t>
            </a:r>
          </a:p>
          <a:p>
            <a:pPr algn="ctr"/>
            <a:r>
              <a:rPr lang="en-US" sz="2400" dirty="0" smtClean="0"/>
              <a:t>17% </a:t>
            </a:r>
            <a:r>
              <a:rPr lang="en-US" sz="2400" dirty="0"/>
              <a:t>increase in constant dollars</a:t>
            </a:r>
          </a:p>
        </p:txBody>
      </p:sp>
    </p:spTree>
    <p:extLst>
      <p:ext uri="{BB962C8B-B14F-4D97-AF65-F5344CB8AC3E}">
        <p14:creationId xmlns:p14="http://schemas.microsoft.com/office/powerpoint/2010/main" val="156072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543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Material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R:\My Documents\Program Analysis\13\Biomaterials 13 Fo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2594028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R:\My Documents\Program Analysis\13\Ceramics 13 Fo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83" y="685800"/>
            <a:ext cx="2577766" cy="22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:\My Documents\Program Analysis\13\Electronic_Photonic 13 Fo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594028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R:\My Documents\Program Analysis\13\MMN 13 Foa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5" y="3927231"/>
            <a:ext cx="2595703" cy="22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464" y="3007753"/>
            <a:ext cx="2594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BMAT</a:t>
            </a:r>
          </a:p>
          <a:p>
            <a:pPr algn="ctr"/>
            <a:r>
              <a:rPr lang="en-US" dirty="0" smtClean="0"/>
              <a:t>Joseph </a:t>
            </a:r>
            <a:r>
              <a:rPr lang="en-US" dirty="0" err="1" smtClean="0"/>
              <a:t>Akarra</a:t>
            </a:r>
            <a:endParaRPr lang="en-US" dirty="0" smtClean="0"/>
          </a:p>
          <a:p>
            <a:pPr algn="ctr"/>
            <a:r>
              <a:rPr lang="en-US" dirty="0" err="1" smtClean="0"/>
              <a:t>Aleksandr</a:t>
            </a:r>
            <a:r>
              <a:rPr lang="en-US" dirty="0" smtClean="0"/>
              <a:t> L </a:t>
            </a:r>
            <a:r>
              <a:rPr lang="en-US" dirty="0" err="1" smtClean="0"/>
              <a:t>Simonian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5525" y="6199457"/>
            <a:ext cx="259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MMN</a:t>
            </a:r>
          </a:p>
          <a:p>
            <a:pPr algn="ctr"/>
            <a:r>
              <a:rPr lang="en-US" dirty="0" smtClean="0"/>
              <a:t>Gary </a:t>
            </a:r>
            <a:r>
              <a:rPr lang="en-US" dirty="0" err="1" smtClean="0"/>
              <a:t>Shiflet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984" y="2976324"/>
            <a:ext cx="2577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CER</a:t>
            </a:r>
          </a:p>
          <a:p>
            <a:pPr algn="ctr"/>
            <a:r>
              <a:rPr lang="en-US" dirty="0" smtClean="0"/>
              <a:t>Lynnette </a:t>
            </a:r>
            <a:r>
              <a:rPr lang="en-US" dirty="0"/>
              <a:t>Madsen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4267200"/>
            <a:ext cx="2548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EPM</a:t>
            </a:r>
          </a:p>
          <a:p>
            <a:pPr algn="ctr"/>
            <a:r>
              <a:rPr lang="en-US" dirty="0" smtClean="0"/>
              <a:t>Charles </a:t>
            </a:r>
            <a:r>
              <a:rPr lang="en-US" dirty="0"/>
              <a:t>Ying</a:t>
            </a:r>
          </a:p>
          <a:p>
            <a:pPr algn="ctr"/>
            <a:r>
              <a:rPr lang="en-US" dirty="0"/>
              <a:t>Haiyan Wang</a:t>
            </a:r>
          </a:p>
        </p:txBody>
      </p:sp>
      <p:pic>
        <p:nvPicPr>
          <p:cNvPr id="12295" name="Picture 7" descr="R:\My Documents\Program Analysis\13\Polymers 13 Fo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58" y="3733800"/>
            <a:ext cx="2589341" cy="22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59358" y="6029318"/>
            <a:ext cx="2569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POL</a:t>
            </a:r>
          </a:p>
          <a:p>
            <a:pPr algn="ctr"/>
            <a:r>
              <a:rPr lang="en-US" dirty="0" smtClean="0"/>
              <a:t>Andrew </a:t>
            </a:r>
            <a:r>
              <a:rPr lang="en-US" dirty="0"/>
              <a:t>Lovinger</a:t>
            </a:r>
          </a:p>
        </p:txBody>
      </p:sp>
    </p:spTree>
    <p:extLst>
      <p:ext uri="{BB962C8B-B14F-4D97-AF65-F5344CB8AC3E}">
        <p14:creationId xmlns:p14="http://schemas.microsoft.com/office/powerpoint/2010/main" val="165682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544"/>
            <a:ext cx="6314193" cy="685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Discipline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842519"/>
            <a:ext cx="3909645" cy="3327432"/>
            <a:chOff x="1295400" y="914400"/>
            <a:chExt cx="3909645" cy="3327432"/>
          </a:xfrm>
        </p:grpSpPr>
        <p:pic>
          <p:nvPicPr>
            <p:cNvPr id="14339" name="Picture 3" descr="R:\My Documents\Program Analysis\Feb 20 circles and maps FY13\CMP 13 bubb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914400"/>
              <a:ext cx="3909645" cy="214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295400" y="3041503"/>
              <a:ext cx="390964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CMP</a:t>
              </a:r>
            </a:p>
            <a:p>
              <a:pPr algn="ctr"/>
              <a:r>
                <a:rPr lang="en-US" dirty="0" smtClean="0"/>
                <a:t>Tomasz A </a:t>
              </a:r>
              <a:r>
                <a:rPr lang="en-US" dirty="0" err="1" smtClean="0"/>
                <a:t>Durakiewicz</a:t>
              </a:r>
              <a:endParaRPr lang="en-US" dirty="0" smtClean="0"/>
            </a:p>
            <a:p>
              <a:pPr algn="ctr"/>
              <a:r>
                <a:rPr lang="en-US" dirty="0" smtClean="0"/>
                <a:t>Paul </a:t>
              </a:r>
              <a:r>
                <a:rPr lang="en-US" dirty="0"/>
                <a:t>Sokol</a:t>
              </a:r>
            </a:p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31957" y="1608427"/>
            <a:ext cx="3260613" cy="3475751"/>
            <a:chOff x="5860350" y="516883"/>
            <a:chExt cx="3260613" cy="3475751"/>
          </a:xfrm>
        </p:grpSpPr>
        <p:pic>
          <p:nvPicPr>
            <p:cNvPr id="5" name="Picture 6" descr="R:\My Documents\Program Analysis\13\SSMC 13 Foa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350" y="516883"/>
              <a:ext cx="3232220" cy="2829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88743" y="3346303"/>
              <a:ext cx="3232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SSMC</a:t>
              </a:r>
            </a:p>
            <a:p>
              <a:pPr algn="ctr"/>
              <a:r>
                <a:rPr lang="en-US" dirty="0" smtClean="0"/>
                <a:t>Michael </a:t>
              </a:r>
              <a:r>
                <a:rPr lang="en-US" dirty="0"/>
                <a:t>Scott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4343400"/>
            <a:ext cx="5854995" cy="2150460"/>
            <a:chOff x="304800" y="4343400"/>
            <a:chExt cx="5854995" cy="2150460"/>
          </a:xfrm>
        </p:grpSpPr>
        <p:pic>
          <p:nvPicPr>
            <p:cNvPr id="14338" name="Picture 2" descr="R:\My Documents\Program Analysis\Feb 20 circles and maps FY13\CMMT 13 bubb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43400"/>
              <a:ext cx="3915507" cy="215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207902" y="4997302"/>
              <a:ext cx="1951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CMMT</a:t>
              </a:r>
            </a:p>
            <a:p>
              <a:r>
                <a:rPr lang="en-US" dirty="0" smtClean="0"/>
                <a:t>Daryl Hess</a:t>
              </a:r>
            </a:p>
            <a:p>
              <a:r>
                <a:rPr lang="en-US" dirty="0" smtClean="0"/>
                <a:t>Serdar </a:t>
              </a:r>
              <a:r>
                <a:rPr lang="en-US" dirty="0"/>
                <a:t>Ogut</a:t>
              </a:r>
            </a:p>
            <a:p>
              <a:r>
                <a:rPr lang="en-US" dirty="0"/>
                <a:t>Andrey </a:t>
              </a:r>
              <a:r>
                <a:rPr lang="en-US" dirty="0" err="1" smtClean="0"/>
                <a:t>Dobrynin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3728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8304"/>
            <a:ext cx="7543800" cy="609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FF"/>
                </a:solidFill>
              </a:rPr>
              <a:t>Funding Rate by Program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solidFill>
                <a:srgbClr val="3333CC"/>
              </a:solidFill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3392"/>
              </p:ext>
            </p:extLst>
          </p:nvPr>
        </p:nvGraphicFramePr>
        <p:xfrm>
          <a:off x="685800" y="1066800"/>
          <a:ext cx="8291945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012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543800" cy="1143000"/>
          </a:xfrm>
        </p:spPr>
        <p:txBody>
          <a:bodyPr/>
          <a:lstStyle/>
          <a:p>
            <a:pPr marL="0" indent="0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Program Changes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990600"/>
            <a:ext cx="8153400" cy="1475349"/>
          </a:xfrm>
        </p:spPr>
        <p:txBody>
          <a:bodyPr/>
          <a:lstStyle/>
          <a:p>
            <a:r>
              <a:rPr lang="en-US" sz="2800" dirty="0" smtClean="0"/>
              <a:t>CDMR is now under the CMMT umbrella</a:t>
            </a:r>
          </a:p>
          <a:p>
            <a:r>
              <a:rPr lang="en-US" sz="2800" dirty="0" smtClean="0"/>
              <a:t>International: </a:t>
            </a:r>
          </a:p>
          <a:p>
            <a:pPr lvl="1"/>
            <a:r>
              <a:rPr lang="en-US" dirty="0" smtClean="0"/>
              <a:t>IMI ended in FY13</a:t>
            </a:r>
          </a:p>
          <a:p>
            <a:pPr lvl="1"/>
            <a:r>
              <a:rPr lang="en-US" dirty="0" smtClean="0"/>
              <a:t>MWN was suspended in FY14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Evaluating strategy for FY15 and beyond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MRSECs base funding to $56M –awards larger &amp; MRSECs &gt; 2 IRGs the number of centers may decrease</a:t>
            </a:r>
          </a:p>
          <a:p>
            <a:r>
              <a:rPr lang="en-US" sz="2800" dirty="0">
                <a:solidFill>
                  <a:srgbClr val="0000FF"/>
                </a:solidFill>
              </a:rPr>
              <a:t>Liquid He – looking at ways to assist the community given the scarcity and increasing He costs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FY15 plan mid-scale facility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19264"/>
      </p:ext>
    </p:extLst>
  </p:cSld>
  <p:clrMapOvr>
    <a:masterClrMapping/>
  </p:clrMapOvr>
</p:sld>
</file>

<file path=ppt/theme/theme1.xml><?xml version="1.0" encoding="utf-8"?>
<a:theme xmlns:a="http://schemas.openxmlformats.org/drawingml/2006/main" name="COV 2011 v1">
  <a:themeElements>
    <a:clrScheme name="nsf-mt-std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sf-mt-st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sf-mt-st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f-mt-st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f-mt-st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and Engineering for Zero Waste final</Template>
  <TotalTime>4527</TotalTime>
  <Words>1472</Words>
  <Application>Microsoft Macintosh PowerPoint</Application>
  <PresentationFormat>On-screen Show (4:3)</PresentationFormat>
  <Paragraphs>249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COV 2011 v1</vt:lpstr>
      <vt:lpstr>1_Custom Design</vt:lpstr>
      <vt:lpstr>Custom Design</vt:lpstr>
      <vt:lpstr>Division of Material Research (DMR) Mary Galvin, Division Director</vt:lpstr>
      <vt:lpstr>DMR</vt:lpstr>
      <vt:lpstr>PowerPoint Presentation</vt:lpstr>
      <vt:lpstr>DMR Budget – Constant Dollars</vt:lpstr>
      <vt:lpstr>Proposal Pressure</vt:lpstr>
      <vt:lpstr>Material</vt:lpstr>
      <vt:lpstr>Discipline</vt:lpstr>
      <vt:lpstr>Funding Rate by Program</vt:lpstr>
      <vt:lpstr>Program Changes</vt:lpstr>
      <vt:lpstr>PowerPoint Presentation</vt:lpstr>
      <vt:lpstr>New STC: CIQM Center for Integrated Quantum Materials </vt:lpstr>
      <vt:lpstr>Nation’s Multidisciplinary User Facilities</vt:lpstr>
      <vt:lpstr>DMR is Seeking Advice from the  MPS-AC on Facilities and Instrumentation </vt:lpstr>
      <vt:lpstr>MPSAC Report -Closing the Loop: Materials Instrumentation</vt:lpstr>
      <vt:lpstr>PowerPoint Presentation</vt:lpstr>
      <vt:lpstr>NSF Initiatives</vt:lpstr>
      <vt:lpstr>     </vt:lpstr>
      <vt:lpstr>PowerPoint Presentation</vt:lpstr>
      <vt:lpstr>Sustainable Chemistry, Engineering and Materials (SusChEM)</vt:lpstr>
      <vt:lpstr>Research at the Interface of Biological,  Mathematical, &amp; Physical Sciences (BioMaPS)</vt:lpstr>
      <vt:lpstr>I-Corps: Testing the Commercial Validity of NSF-funded Research</vt:lpstr>
      <vt:lpstr>Cyber Infrastructure Framework for 21st Century Science and Engineering (CIF21)</vt:lpstr>
      <vt:lpstr>PowerPoint Presentation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NSF</dc:creator>
  <cp:lastModifiedBy>Irina Zaks</cp:lastModifiedBy>
  <cp:revision>251</cp:revision>
  <cp:lastPrinted>2014-02-19T18:58:28Z</cp:lastPrinted>
  <dcterms:created xsi:type="dcterms:W3CDTF">2013-02-05T18:29:17Z</dcterms:created>
  <dcterms:modified xsi:type="dcterms:W3CDTF">2014-10-17T01:28:58Z</dcterms:modified>
</cp:coreProperties>
</file>