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09" r:id="rId2"/>
    <p:sldMasterId id="2147483697" r:id="rId3"/>
  </p:sldMasterIdLst>
  <p:notesMasterIdLst>
    <p:notesMasterId r:id="rId33"/>
  </p:notesMasterIdLst>
  <p:sldIdLst>
    <p:sldId id="574" r:id="rId4"/>
    <p:sldId id="793" r:id="rId5"/>
    <p:sldId id="532" r:id="rId6"/>
    <p:sldId id="533" r:id="rId7"/>
    <p:sldId id="750" r:id="rId8"/>
    <p:sldId id="788" r:id="rId9"/>
    <p:sldId id="796" r:id="rId10"/>
    <p:sldId id="797" r:id="rId11"/>
    <p:sldId id="798" r:id="rId12"/>
    <p:sldId id="799" r:id="rId13"/>
    <p:sldId id="801" r:id="rId14"/>
    <p:sldId id="802" r:id="rId15"/>
    <p:sldId id="803" r:id="rId16"/>
    <p:sldId id="804" r:id="rId17"/>
    <p:sldId id="805" r:id="rId18"/>
    <p:sldId id="806" r:id="rId19"/>
    <p:sldId id="807" r:id="rId20"/>
    <p:sldId id="808" r:id="rId21"/>
    <p:sldId id="809" r:id="rId22"/>
    <p:sldId id="810" r:id="rId23"/>
    <p:sldId id="813" r:id="rId24"/>
    <p:sldId id="814" r:id="rId25"/>
    <p:sldId id="815" r:id="rId26"/>
    <p:sldId id="816" r:id="rId27"/>
    <p:sldId id="817" r:id="rId28"/>
    <p:sldId id="819" r:id="rId29"/>
    <p:sldId id="820" r:id="rId30"/>
    <p:sldId id="822" r:id="rId31"/>
    <p:sldId id="823"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FFFF00"/>
    <a:srgbClr val="FFFF66"/>
    <a:srgbClr val="00CC99"/>
    <a:srgbClr val="CC3399"/>
    <a:srgbClr val="CCECFF"/>
    <a:srgbClr val="FF99FF"/>
    <a:srgbClr val="FF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8203" autoAdjust="0"/>
  </p:normalViewPr>
  <p:slideViewPr>
    <p:cSldViewPr>
      <p:cViewPr>
        <p:scale>
          <a:sx n="130" d="100"/>
          <a:sy n="130" d="100"/>
        </p:scale>
        <p:origin x="-200" y="216"/>
      </p:cViewPr>
      <p:guideLst>
        <p:guide orient="horz" pos="2160"/>
        <p:guide pos="2880"/>
      </p:guideLst>
    </p:cSldViewPr>
  </p:slideViewPr>
  <p:outlineViewPr>
    <p:cViewPr>
      <p:scale>
        <a:sx n="33" d="100"/>
        <a:sy n="33" d="100"/>
      </p:scale>
      <p:origin x="0" y="32168"/>
    </p:cViewPr>
  </p:outlineViewPr>
  <p:notesTextViewPr>
    <p:cViewPr>
      <p:scale>
        <a:sx n="1" d="1"/>
        <a:sy n="1" d="1"/>
      </p:scale>
      <p:origin x="0" y="0"/>
    </p:cViewPr>
  </p:notesTextViewPr>
  <p:sorterViewPr>
    <p:cViewPr>
      <p:scale>
        <a:sx n="70" d="100"/>
        <a:sy n="70" d="100"/>
      </p:scale>
      <p:origin x="0" y="1949"/>
    </p:cViewPr>
  </p:sorterViewPr>
  <p:notesViewPr>
    <p:cSldViewPr>
      <p:cViewPr varScale="1">
        <p:scale>
          <a:sx n="63" d="100"/>
          <a:sy n="63" d="100"/>
        </p:scale>
        <p:origin x="-308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LM-09-10\mgalvind.$\My%20Documents\DMR%20business\Fleming%20update\Copy%20of%20DMR%20Grantees%20in%20FY%202011%20and%20FY%202012%20by%20Depart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LM-09-10\mgalvind.$\My%20Documents\DMR%20business\Fleming%20update\Copy%20of%20DMR%20Grantees%20in%20FY%202011%20and%20FY%202012%20by%20Departmen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LM-10\JHICKS.$\DMR%202010%20budget%20with%20facilities%20broken%20out.xlsx" TargetMode="External"/><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LM-09-10\JHICKS.$\Files%20before%202013\DMR%202010%20budget%20by%20category%20with%20facilities%20broken%20out.xlsx" TargetMode="External"/><Relationship Id="rId2"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oleObject" Target="file:///\\CLM-09-10\JHICKS.$\DMR%202010%20budget%20by%20category%20with%20facilities%20broken%20out.xlsx" TargetMode="External"/><Relationship Id="rId2"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 Id="rId3"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718077719276687"/>
          <c:y val="0.235692765516986"/>
          <c:w val="0.243506914576854"/>
          <c:h val="0.53800414032753"/>
        </c:manualLayout>
      </c:layout>
      <c:overlay val="0"/>
      <c:txPr>
        <a:bodyPr/>
        <a:lstStyle/>
        <a:p>
          <a:pPr rtl="0">
            <a:defRPr sz="14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lumMod val="75000"/>
                </a:schemeClr>
              </a:solidFill>
              <a:ln>
                <a:solidFill>
                  <a:schemeClr val="accent2">
                    <a:lumMod val="75000"/>
                  </a:schemeClr>
                </a:solidFill>
              </a:ln>
            </c:spPr>
          </c:dPt>
          <c:dPt>
            <c:idx val="1"/>
            <c:bubble3D val="0"/>
            <c:spPr>
              <a:solidFill>
                <a:srgbClr val="C00000"/>
              </a:solidFill>
            </c:spPr>
          </c:dPt>
          <c:dPt>
            <c:idx val="2"/>
            <c:bubble3D val="0"/>
            <c:spPr>
              <a:solidFill>
                <a:srgbClr val="7030A0"/>
              </a:solidFill>
            </c:spPr>
          </c:dPt>
          <c:dPt>
            <c:idx val="3"/>
            <c:bubble3D val="0"/>
            <c:spPr>
              <a:solidFill>
                <a:srgbClr val="00B050"/>
              </a:solidFill>
            </c:spPr>
          </c:dPt>
          <c:dPt>
            <c:idx val="4"/>
            <c:bubble3D val="0"/>
            <c:spPr>
              <a:solidFill>
                <a:srgbClr val="99CCFF"/>
              </a:solidFill>
              <a:ln>
                <a:solidFill>
                  <a:srgbClr val="99CCFF"/>
                </a:solidFill>
              </a:ln>
            </c:spPr>
          </c:dPt>
          <c:dPt>
            <c:idx val="5"/>
            <c:bubble3D val="0"/>
            <c:spPr>
              <a:solidFill>
                <a:srgbClr val="FFFF00"/>
              </a:solidFill>
              <a:ln>
                <a:solidFill>
                  <a:srgbClr val="FFFF00"/>
                </a:solidFill>
              </a:ln>
            </c:spPr>
          </c:dPt>
          <c:dPt>
            <c:idx val="6"/>
            <c:bubble3D val="0"/>
            <c:spPr>
              <a:solidFill>
                <a:srgbClr val="FFC000"/>
              </a:solidFill>
              <a:ln>
                <a:solidFill>
                  <a:srgbClr val="FFC000"/>
                </a:solidFill>
              </a:ln>
            </c:spPr>
          </c:dPt>
          <c:dPt>
            <c:idx val="8"/>
            <c:bubble3D val="0"/>
            <c:spPr>
              <a:solidFill>
                <a:srgbClr val="FF66CC"/>
              </a:solidFill>
            </c:spPr>
          </c:dPt>
          <c:dPt>
            <c:idx val="9"/>
            <c:bubble3D val="0"/>
            <c:spPr>
              <a:solidFill>
                <a:schemeClr val="accent1">
                  <a:lumMod val="50000"/>
                </a:schemeClr>
              </a:solidFill>
            </c:spPr>
          </c:dPt>
          <c:dLbls>
            <c:dLbl>
              <c:idx val="4"/>
              <c:spPr/>
              <c:txPr>
                <a:bodyPr/>
                <a:lstStyle/>
                <a:p>
                  <a:pPr>
                    <a:defRPr sz="1800" baseline="0">
                      <a:solidFill>
                        <a:schemeClr val="tx1"/>
                      </a:solidFill>
                    </a:defRPr>
                  </a:pPr>
                  <a:endParaRPr lang="en-US"/>
                </a:p>
              </c:txPr>
              <c:showLegendKey val="0"/>
              <c:showVal val="1"/>
              <c:showCatName val="0"/>
              <c:showSerName val="0"/>
              <c:showPercent val="0"/>
              <c:showBubbleSize val="0"/>
            </c:dLbl>
            <c:dLbl>
              <c:idx val="5"/>
              <c:spPr/>
              <c:txPr>
                <a:bodyPr/>
                <a:lstStyle/>
                <a:p>
                  <a:pPr>
                    <a:defRPr sz="1800" baseline="0">
                      <a:solidFill>
                        <a:schemeClr val="tx1"/>
                      </a:solidFill>
                    </a:defRPr>
                  </a:pPr>
                  <a:endParaRPr lang="en-US"/>
                </a:p>
              </c:txPr>
              <c:showLegendKey val="0"/>
              <c:showVal val="1"/>
              <c:showCatName val="0"/>
              <c:showSerName val="0"/>
              <c:showPercent val="0"/>
              <c:showBubbleSize val="0"/>
            </c:dLbl>
            <c:dLbl>
              <c:idx val="6"/>
              <c:spPr/>
              <c:txPr>
                <a:bodyPr/>
                <a:lstStyle/>
                <a:p>
                  <a:pPr>
                    <a:defRPr sz="1800" baseline="0">
                      <a:solidFill>
                        <a:schemeClr val="tx1"/>
                      </a:solidFill>
                    </a:defRPr>
                  </a:pPr>
                  <a:endParaRPr lang="en-US"/>
                </a:p>
              </c:txPr>
              <c:showLegendKey val="0"/>
              <c:showVal val="1"/>
              <c:showCatName val="0"/>
              <c:showSerName val="0"/>
              <c:showPercent val="0"/>
              <c:showBubbleSize val="0"/>
            </c:dLbl>
            <c:dLbl>
              <c:idx val="8"/>
              <c:spPr/>
              <c:txPr>
                <a:bodyPr/>
                <a:lstStyle/>
                <a:p>
                  <a:pPr>
                    <a:defRPr sz="1800" baseline="0">
                      <a:solidFill>
                        <a:schemeClr val="tx1"/>
                      </a:solidFill>
                    </a:defRPr>
                  </a:pPr>
                  <a:endParaRPr lang="en-US"/>
                </a:p>
              </c:txPr>
              <c:showLegendKey val="0"/>
              <c:showVal val="1"/>
              <c:showCatName val="0"/>
              <c:showSerName val="0"/>
              <c:showPercent val="0"/>
              <c:showBubbleSize val="0"/>
            </c:dLbl>
            <c:txPr>
              <a:bodyPr/>
              <a:lstStyle/>
              <a:p>
                <a:pPr>
                  <a:defRPr sz="1800" baseline="0">
                    <a:solidFill>
                      <a:schemeClr val="bg1"/>
                    </a:solidFill>
                  </a:defRPr>
                </a:pPr>
                <a:endParaRPr lang="en-US"/>
              </a:p>
            </c:txPr>
            <c:showLegendKey val="0"/>
            <c:showVal val="1"/>
            <c:showCatName val="0"/>
            <c:showSerName val="0"/>
            <c:showPercent val="0"/>
            <c:showBubbleSize val="0"/>
            <c:showLeaderLines val="1"/>
          </c:dLbls>
          <c:cat>
            <c:strRef>
              <c:f>Sheet1!$C$1:$L$1</c:f>
              <c:strCache>
                <c:ptCount val="10"/>
                <c:pt idx="0">
                  <c:v>Physics/Astronomy</c:v>
                </c:pt>
                <c:pt idx="1">
                  <c:v>MSE</c:v>
                </c:pt>
                <c:pt idx="2">
                  <c:v>Chem./Biochem.</c:v>
                </c:pt>
                <c:pt idx="3">
                  <c:v>Chem./Biochem. Eng.</c:v>
                </c:pt>
                <c:pt idx="4">
                  <c:v>Elect./Comp. Eng. &amp; CS</c:v>
                </c:pt>
                <c:pt idx="5">
                  <c:v>Mech./Aero. Eng.</c:v>
                </c:pt>
                <c:pt idx="6">
                  <c:v>Other Math/Sci.</c:v>
                </c:pt>
                <c:pt idx="7">
                  <c:v>Other Eng.</c:v>
                </c:pt>
                <c:pt idx="8">
                  <c:v>Other</c:v>
                </c:pt>
                <c:pt idx="9">
                  <c:v>Unknown</c:v>
                </c:pt>
              </c:strCache>
            </c:strRef>
          </c:cat>
          <c:val>
            <c:numRef>
              <c:f>Sheet1!$C$645:$L$645</c:f>
              <c:numCache>
                <c:formatCode>0%</c:formatCode>
                <c:ptCount val="10"/>
                <c:pt idx="0">
                  <c:v>0.317846287451151</c:v>
                </c:pt>
                <c:pt idx="1">
                  <c:v>0.175423360833695</c:v>
                </c:pt>
                <c:pt idx="2">
                  <c:v>0.156752062527139</c:v>
                </c:pt>
                <c:pt idx="3">
                  <c:v>0.0675206252713852</c:v>
                </c:pt>
                <c:pt idx="4">
                  <c:v>0.0601389491966999</c:v>
                </c:pt>
                <c:pt idx="5">
                  <c:v>0.0460269214068606</c:v>
                </c:pt>
                <c:pt idx="6">
                  <c:v>0.0705601389491967</c:v>
                </c:pt>
                <c:pt idx="7">
                  <c:v>0.05601389491967</c:v>
                </c:pt>
                <c:pt idx="8">
                  <c:v>0.0188884064264003</c:v>
                </c:pt>
                <c:pt idx="9">
                  <c:v>0.0308293530178029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7230090776309"/>
          <c:y val="0.107973482965795"/>
          <c:w val="0.243506914576854"/>
          <c:h val="0.749232311050273"/>
        </c:manualLayout>
      </c:layout>
      <c:overlay val="0"/>
      <c:txPr>
        <a:bodyPr/>
        <a:lstStyle/>
        <a:p>
          <a:pPr rtl="0">
            <a:defRPr sz="140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76534730004736"/>
          <c:y val="0.0289693925245646"/>
          <c:w val="0.859751156741748"/>
          <c:h val="0.861022465613641"/>
        </c:manualLayout>
      </c:layout>
      <c:barChart>
        <c:barDir val="col"/>
        <c:grouping val="clustered"/>
        <c:varyColors val="0"/>
        <c:ser>
          <c:idx val="0"/>
          <c:order val="0"/>
          <c:tx>
            <c:strRef>
              <c:f>Sheet1!$B$1</c:f>
              <c:strCache>
                <c:ptCount val="1"/>
                <c:pt idx="0">
                  <c:v>ARRA</c:v>
                </c:pt>
              </c:strCache>
            </c:strRef>
          </c:tx>
          <c:spPr>
            <a:solidFill>
              <a:srgbClr val="FF3333"/>
            </a:solidFill>
          </c:spPr>
          <c:invertIfNegative val="0"/>
          <c:cat>
            <c:strRef>
              <c:f>Sheet1!$A$2:$A$12</c:f>
              <c:strCache>
                <c:ptCount val="11"/>
                <c:pt idx="0">
                  <c:v>05</c:v>
                </c:pt>
                <c:pt idx="1">
                  <c:v>06</c:v>
                </c:pt>
                <c:pt idx="2">
                  <c:v>07</c:v>
                </c:pt>
                <c:pt idx="3">
                  <c:v>08</c:v>
                </c:pt>
                <c:pt idx="4">
                  <c:v>09</c:v>
                </c:pt>
                <c:pt idx="5">
                  <c:v>10</c:v>
                </c:pt>
                <c:pt idx="6">
                  <c:v>11</c:v>
                </c:pt>
                <c:pt idx="7">
                  <c:v>12</c:v>
                </c:pt>
                <c:pt idx="8">
                  <c:v>13</c:v>
                </c:pt>
                <c:pt idx="9">
                  <c:v>14</c:v>
                </c:pt>
                <c:pt idx="10">
                  <c:v>15
Est</c:v>
                </c:pt>
              </c:strCache>
            </c:strRef>
          </c:cat>
          <c:val>
            <c:numRef>
              <c:f>Sheet1!$B$2:$B$12</c:f>
              <c:numCache>
                <c:formatCode>General</c:formatCode>
                <c:ptCount val="11"/>
                <c:pt idx="4" formatCode="&quot;$&quot;#,##0">
                  <c:v>391.0</c:v>
                </c:pt>
              </c:numCache>
            </c:numRef>
          </c:val>
        </c:ser>
        <c:ser>
          <c:idx val="1"/>
          <c:order val="1"/>
          <c:tx>
            <c:strRef>
              <c:f>Sheet1!$C$1</c:f>
              <c:strCache>
                <c:ptCount val="1"/>
                <c:pt idx="0">
                  <c:v>Actual Budget</c:v>
                </c:pt>
              </c:strCache>
            </c:strRef>
          </c:tx>
          <c:spPr>
            <a:solidFill>
              <a:schemeClr val="accent1"/>
            </a:solidFill>
          </c:spPr>
          <c:invertIfNegative val="0"/>
          <c:cat>
            <c:strRef>
              <c:f>Sheet1!$A$2:$A$12</c:f>
              <c:strCache>
                <c:ptCount val="11"/>
                <c:pt idx="0">
                  <c:v>05</c:v>
                </c:pt>
                <c:pt idx="1">
                  <c:v>06</c:v>
                </c:pt>
                <c:pt idx="2">
                  <c:v>07</c:v>
                </c:pt>
                <c:pt idx="3">
                  <c:v>08</c:v>
                </c:pt>
                <c:pt idx="4">
                  <c:v>09</c:v>
                </c:pt>
                <c:pt idx="5">
                  <c:v>10</c:v>
                </c:pt>
                <c:pt idx="6">
                  <c:v>11</c:v>
                </c:pt>
                <c:pt idx="7">
                  <c:v>12</c:v>
                </c:pt>
                <c:pt idx="8">
                  <c:v>13</c:v>
                </c:pt>
                <c:pt idx="9">
                  <c:v>14</c:v>
                </c:pt>
                <c:pt idx="10">
                  <c:v>15
Est</c:v>
                </c:pt>
              </c:strCache>
            </c:strRef>
          </c:cat>
          <c:val>
            <c:numRef>
              <c:f>Sheet1!$C$2:$C$12</c:f>
              <c:numCache>
                <c:formatCode>"$"#,##0</c:formatCode>
                <c:ptCount val="11"/>
                <c:pt idx="0">
                  <c:v>240.09</c:v>
                </c:pt>
                <c:pt idx="1">
                  <c:v>242.59</c:v>
                </c:pt>
                <c:pt idx="2">
                  <c:v>257.27</c:v>
                </c:pt>
                <c:pt idx="3">
                  <c:v>262.55</c:v>
                </c:pt>
                <c:pt idx="4">
                  <c:v>282.52</c:v>
                </c:pt>
                <c:pt idx="5">
                  <c:v>302.67</c:v>
                </c:pt>
                <c:pt idx="6">
                  <c:v>294.91</c:v>
                </c:pt>
                <c:pt idx="7">
                  <c:v>294.3999999999999</c:v>
                </c:pt>
                <c:pt idx="8">
                  <c:v>291.0899999999999</c:v>
                </c:pt>
                <c:pt idx="9">
                  <c:v>298.01</c:v>
                </c:pt>
                <c:pt idx="10">
                  <c:v>306.99</c:v>
                </c:pt>
              </c:numCache>
            </c:numRef>
          </c:val>
        </c:ser>
        <c:dLbls>
          <c:showLegendKey val="0"/>
          <c:showVal val="0"/>
          <c:showCatName val="0"/>
          <c:showSerName val="0"/>
          <c:showPercent val="0"/>
          <c:showBubbleSize val="0"/>
        </c:dLbls>
        <c:gapWidth val="150"/>
        <c:overlap val="100"/>
        <c:axId val="-2146129144"/>
        <c:axId val="2104104648"/>
      </c:barChart>
      <c:lineChart>
        <c:grouping val="stacked"/>
        <c:varyColors val="0"/>
        <c:ser>
          <c:idx val="2"/>
          <c:order val="2"/>
          <c:tx>
            <c:strRef>
              <c:f>Sheet1!$D$1</c:f>
              <c:strCache>
                <c:ptCount val="1"/>
                <c:pt idx="0">
                  <c:v>Constant 2005 Budget</c:v>
                </c:pt>
              </c:strCache>
            </c:strRef>
          </c:tx>
          <c:spPr>
            <a:ln cap="flat">
              <a:gradFill>
                <a:gsLst>
                  <a:gs pos="0">
                    <a:srgbClr val="FFC000"/>
                  </a:gs>
                  <a:gs pos="75000">
                    <a:srgbClr val="FFC000"/>
                  </a:gs>
                  <a:gs pos="100000">
                    <a:schemeClr val="accent1">
                      <a:tint val="23500"/>
                      <a:satMod val="160000"/>
                    </a:schemeClr>
                  </a:gs>
                </a:gsLst>
                <a:lin ang="5400000" scaled="0"/>
              </a:gradFill>
              <a:prstDash val="solid"/>
              <a:miter lim="800000"/>
            </a:ln>
          </c:spPr>
          <c:marker>
            <c:spPr>
              <a:ln cmpd="sng">
                <a:solidFill>
                  <a:srgbClr val="FFFF00"/>
                </a:solidFill>
              </a:ln>
            </c:spPr>
          </c:marker>
          <c:cat>
            <c:strRef>
              <c:f>Sheet1!$A$2:$A$12</c:f>
              <c:strCache>
                <c:ptCount val="11"/>
                <c:pt idx="0">
                  <c:v>05</c:v>
                </c:pt>
                <c:pt idx="1">
                  <c:v>06</c:v>
                </c:pt>
                <c:pt idx="2">
                  <c:v>07</c:v>
                </c:pt>
                <c:pt idx="3">
                  <c:v>08</c:v>
                </c:pt>
                <c:pt idx="4">
                  <c:v>09</c:v>
                </c:pt>
                <c:pt idx="5">
                  <c:v>10</c:v>
                </c:pt>
                <c:pt idx="6">
                  <c:v>11</c:v>
                </c:pt>
                <c:pt idx="7">
                  <c:v>12</c:v>
                </c:pt>
                <c:pt idx="8">
                  <c:v>13</c:v>
                </c:pt>
                <c:pt idx="9">
                  <c:v>14</c:v>
                </c:pt>
                <c:pt idx="10">
                  <c:v>15
Est</c:v>
                </c:pt>
              </c:strCache>
            </c:strRef>
          </c:cat>
          <c:val>
            <c:numRef>
              <c:f>Sheet1!$D$2:$D$12</c:f>
              <c:numCache>
                <c:formatCode>0</c:formatCode>
                <c:ptCount val="11"/>
                <c:pt idx="0">
                  <c:v>240.09</c:v>
                </c:pt>
                <c:pt idx="1">
                  <c:v>234.9487623289851</c:v>
                </c:pt>
                <c:pt idx="2">
                  <c:v>242.6052912019826</c:v>
                </c:pt>
                <c:pt idx="3">
                  <c:v>242.5745244840145</c:v>
                </c:pt>
                <c:pt idx="4">
                  <c:v>257.9972639999999</c:v>
                </c:pt>
                <c:pt idx="5">
                  <c:v>274.0143194210369</c:v>
                </c:pt>
                <c:pt idx="6">
                  <c:v>261.8745740956826</c:v>
                </c:pt>
                <c:pt idx="7">
                  <c:v>256.9247706422016</c:v>
                </c:pt>
                <c:pt idx="8">
                  <c:v>249.6932068382491</c:v>
                </c:pt>
                <c:pt idx="9">
                  <c:v>251.7974944485566</c:v>
                </c:pt>
                <c:pt idx="10">
                  <c:v>255.927759722476</c:v>
                </c:pt>
              </c:numCache>
            </c:numRef>
          </c:val>
          <c:smooth val="0"/>
        </c:ser>
        <c:dLbls>
          <c:showLegendKey val="0"/>
          <c:showVal val="0"/>
          <c:showCatName val="0"/>
          <c:showSerName val="0"/>
          <c:showPercent val="0"/>
          <c:showBubbleSize val="0"/>
        </c:dLbls>
        <c:marker val="1"/>
        <c:smooth val="0"/>
        <c:axId val="2104246408"/>
        <c:axId val="2104243416"/>
      </c:lineChart>
      <c:catAx>
        <c:axId val="-2146129144"/>
        <c:scaling>
          <c:orientation val="minMax"/>
        </c:scaling>
        <c:delete val="0"/>
        <c:axPos val="b"/>
        <c:title>
          <c:tx>
            <c:rich>
              <a:bodyPr/>
              <a:lstStyle/>
              <a:p>
                <a:pPr>
                  <a:defRPr sz="1400" b="0"/>
                </a:pPr>
                <a:r>
                  <a:rPr lang="en-US" sz="1400" b="0" dirty="0" smtClean="0"/>
                  <a:t>Fiscal Year</a:t>
                </a:r>
                <a:endParaRPr lang="en-US" sz="1400" b="0" dirty="0"/>
              </a:p>
            </c:rich>
          </c:tx>
          <c:layout/>
          <c:overlay val="0"/>
        </c:title>
        <c:majorTickMark val="out"/>
        <c:minorTickMark val="none"/>
        <c:tickLblPos val="nextTo"/>
        <c:txPr>
          <a:bodyPr/>
          <a:lstStyle/>
          <a:p>
            <a:pPr>
              <a:defRPr sz="1200" b="0"/>
            </a:pPr>
            <a:endParaRPr lang="en-US"/>
          </a:p>
        </c:txPr>
        <c:crossAx val="2104104648"/>
        <c:crosses val="autoZero"/>
        <c:auto val="1"/>
        <c:lblAlgn val="ctr"/>
        <c:lblOffset val="100"/>
        <c:noMultiLvlLbl val="0"/>
      </c:catAx>
      <c:valAx>
        <c:axId val="2104104648"/>
        <c:scaling>
          <c:orientation val="minMax"/>
          <c:max val="400.0"/>
          <c:min val="0.0"/>
        </c:scaling>
        <c:delete val="0"/>
        <c:axPos val="l"/>
        <c:majorGridlines>
          <c:spPr>
            <a:ln>
              <a:gradFill>
                <a:gsLst>
                  <a:gs pos="84000">
                    <a:schemeClr val="accent1">
                      <a:tint val="66000"/>
                      <a:satMod val="160000"/>
                    </a:schemeClr>
                  </a:gs>
                  <a:gs pos="13000">
                    <a:schemeClr val="accent1">
                      <a:tint val="44500"/>
                      <a:satMod val="160000"/>
                    </a:schemeClr>
                  </a:gs>
                  <a:gs pos="4000">
                    <a:schemeClr val="accent1">
                      <a:tint val="23500"/>
                      <a:satMod val="160000"/>
                    </a:schemeClr>
                  </a:gs>
                </a:gsLst>
                <a:lin ang="5400000" scaled="0"/>
              </a:gradFill>
            </a:ln>
          </c:spPr>
        </c:majorGridlines>
        <c:title>
          <c:tx>
            <c:rich>
              <a:bodyPr rot="-5400000" vert="horz"/>
              <a:lstStyle/>
              <a:p>
                <a:pPr>
                  <a:defRPr sz="1400" b="0"/>
                </a:pPr>
                <a:r>
                  <a:rPr lang="en-US" sz="1400" b="0" dirty="0" smtClean="0"/>
                  <a:t>Budget (millions)</a:t>
                </a:r>
                <a:endParaRPr lang="en-US" sz="1400" b="0" dirty="0"/>
              </a:p>
            </c:rich>
          </c:tx>
          <c:layout>
            <c:manualLayout>
              <c:xMode val="edge"/>
              <c:yMode val="edge"/>
              <c:x val="0.00268820050993648"/>
              <c:y val="0.332941258059036"/>
            </c:manualLayout>
          </c:layout>
          <c:overlay val="0"/>
        </c:title>
        <c:numFmt formatCode="General" sourceLinked="1"/>
        <c:majorTickMark val="out"/>
        <c:minorTickMark val="none"/>
        <c:tickLblPos val="nextTo"/>
        <c:txPr>
          <a:bodyPr/>
          <a:lstStyle/>
          <a:p>
            <a:pPr>
              <a:defRPr sz="1200" b="0"/>
            </a:pPr>
            <a:endParaRPr lang="en-US"/>
          </a:p>
        </c:txPr>
        <c:crossAx val="-2146129144"/>
        <c:crosses val="autoZero"/>
        <c:crossBetween val="between"/>
      </c:valAx>
      <c:valAx>
        <c:axId val="2104243416"/>
        <c:scaling>
          <c:orientation val="minMax"/>
          <c:max val="400.0"/>
          <c:min val="0.0"/>
        </c:scaling>
        <c:delete val="0"/>
        <c:axPos val="r"/>
        <c:numFmt formatCode="0" sourceLinked="1"/>
        <c:majorTickMark val="out"/>
        <c:minorTickMark val="none"/>
        <c:tickLblPos val="nextTo"/>
        <c:txPr>
          <a:bodyPr/>
          <a:lstStyle/>
          <a:p>
            <a:pPr>
              <a:defRPr sz="1200" b="0"/>
            </a:pPr>
            <a:endParaRPr lang="en-US"/>
          </a:p>
        </c:txPr>
        <c:crossAx val="2104246408"/>
        <c:crosses val="max"/>
        <c:crossBetween val="between"/>
      </c:valAx>
      <c:catAx>
        <c:axId val="2104246408"/>
        <c:scaling>
          <c:orientation val="minMax"/>
        </c:scaling>
        <c:delete val="1"/>
        <c:axPos val="b"/>
        <c:majorTickMark val="out"/>
        <c:minorTickMark val="none"/>
        <c:tickLblPos val="nextTo"/>
        <c:crossAx val="2104243416"/>
        <c:crosses val="autoZero"/>
        <c:auto val="1"/>
        <c:lblAlgn val="ctr"/>
        <c:lblOffset val="100"/>
        <c:noMultiLvlLbl val="0"/>
      </c:catAx>
    </c:plotArea>
    <c:legend>
      <c:legendPos val="r"/>
      <c:layout>
        <c:manualLayout>
          <c:xMode val="edge"/>
          <c:yMode val="edge"/>
          <c:x val="0.0739951623694097"/>
          <c:y val="0.0926304759850224"/>
          <c:w val="0.202261917764693"/>
          <c:h val="0.141549224155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1"/>
        </c:dLbls>
        <c:firstSliceAng val="0"/>
      </c:pieChart>
    </c:plotArea>
    <c:plotVisOnly val="1"/>
    <c:dispBlanksAs val="zero"/>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75000"/>
                </a:schemeClr>
              </a:solidFill>
            </c:spPr>
          </c:dPt>
          <c:dPt>
            <c:idx val="1"/>
            <c:bubble3D val="0"/>
            <c:spPr>
              <a:solidFill>
                <a:srgbClr val="FF0000"/>
              </a:solidFill>
            </c:spPr>
          </c:dPt>
          <c:dPt>
            <c:idx val="2"/>
            <c:bubble3D val="0"/>
            <c:spPr>
              <a:solidFill>
                <a:schemeClr val="bg1">
                  <a:lumMod val="75000"/>
                </a:schemeClr>
              </a:solidFill>
            </c:spPr>
          </c:dPt>
          <c:dPt>
            <c:idx val="3"/>
            <c:bubble3D val="0"/>
            <c:spPr>
              <a:solidFill>
                <a:srgbClr val="FFFF00"/>
              </a:solidFill>
            </c:spPr>
          </c:dPt>
          <c:dPt>
            <c:idx val="4"/>
            <c:bubble3D val="0"/>
            <c:spPr>
              <a:solidFill>
                <a:srgbClr val="00B050"/>
              </a:solidFill>
            </c:spPr>
          </c:dPt>
          <c:dPt>
            <c:idx val="5"/>
            <c:bubble3D val="0"/>
            <c:spPr>
              <a:solidFill>
                <a:srgbClr val="7030A0"/>
              </a:solidFill>
            </c:spPr>
          </c:dPt>
          <c:dPt>
            <c:idx val="6"/>
            <c:bubble3D val="0"/>
            <c:spPr>
              <a:solidFill>
                <a:schemeClr val="accent1">
                  <a:lumMod val="40000"/>
                  <a:lumOff val="60000"/>
                </a:schemeClr>
              </a:solidFill>
            </c:spPr>
          </c:dPt>
          <c:dLbls>
            <c:dLbl>
              <c:idx val="0"/>
              <c:layout/>
              <c:tx>
                <c:rich>
                  <a:bodyPr/>
                  <a:lstStyle/>
                  <a:p>
                    <a:r>
                      <a:rPr lang="en-US" sz="1100" b="1" baseline="0" dirty="0">
                        <a:solidFill>
                          <a:schemeClr val="bg1"/>
                        </a:solidFill>
                      </a:rPr>
                      <a:t>Individuals and </a:t>
                    </a:r>
                    <a:r>
                      <a:rPr lang="en-US" sz="1100" b="1" baseline="0" dirty="0" smtClean="0">
                        <a:solidFill>
                          <a:schemeClr val="bg1"/>
                        </a:solidFill>
                      </a:rPr>
                      <a:t>Groups</a:t>
                    </a:r>
                  </a:p>
                  <a:p>
                    <a:r>
                      <a:rPr lang="en-US" sz="1100" b="1" baseline="0" dirty="0" smtClean="0">
                        <a:solidFill>
                          <a:schemeClr val="bg1"/>
                        </a:solidFill>
                      </a:rPr>
                      <a:t>138</a:t>
                    </a:r>
                    <a:endParaRPr lang="en-US" dirty="0">
                      <a:solidFill>
                        <a:schemeClr val="bg1"/>
                      </a:solidFill>
                    </a:endParaRPr>
                  </a:p>
                </c:rich>
              </c:tx>
              <c:showLegendKey val="0"/>
              <c:showVal val="1"/>
              <c:showCatName val="1"/>
              <c:showSerName val="0"/>
              <c:showPercent val="0"/>
              <c:showBubbleSize val="0"/>
            </c:dLbl>
            <c:dLbl>
              <c:idx val="1"/>
              <c:layout>
                <c:manualLayout>
                  <c:x val="0.00109257529249522"/>
                  <c:y val="0.0"/>
                </c:manualLayout>
              </c:layout>
              <c:tx>
                <c:rich>
                  <a:bodyPr/>
                  <a:lstStyle/>
                  <a:p>
                    <a:r>
                      <a:rPr lang="en-US" dirty="0" smtClean="0"/>
                      <a:t>CAREER</a:t>
                    </a:r>
                  </a:p>
                  <a:p>
                    <a:r>
                      <a:rPr lang="en-US" dirty="0" smtClean="0"/>
                      <a:t>24</a:t>
                    </a:r>
                    <a:endParaRPr lang="en-US" dirty="0"/>
                  </a:p>
                </c:rich>
              </c:tx>
              <c:showLegendKey val="0"/>
              <c:showVal val="1"/>
              <c:showCatName val="1"/>
              <c:showSerName val="0"/>
              <c:showPercent val="0"/>
              <c:showBubbleSize val="0"/>
            </c:dLbl>
            <c:dLbl>
              <c:idx val="2"/>
              <c:layout>
                <c:manualLayout>
                  <c:x val="0.175806244558413"/>
                  <c:y val="-0.123516953014213"/>
                </c:manualLayout>
              </c:layout>
              <c:tx>
                <c:rich>
                  <a:bodyPr/>
                  <a:lstStyle/>
                  <a:p>
                    <a:r>
                      <a:rPr lang="en-US" sz="1100" baseline="0" dirty="0" err="1" smtClean="0"/>
                      <a:t>Fac</a:t>
                    </a:r>
                    <a:r>
                      <a:rPr lang="en-US" sz="1100" baseline="0" dirty="0" smtClean="0"/>
                      <a:t>/</a:t>
                    </a:r>
                    <a:r>
                      <a:rPr lang="en-US" sz="1100" baseline="0" dirty="0" err="1" smtClean="0"/>
                      <a:t>Instr</a:t>
                    </a:r>
                    <a:endParaRPr lang="en-US" sz="1100" baseline="0" dirty="0" smtClean="0"/>
                  </a:p>
                  <a:p>
                    <a:r>
                      <a:rPr lang="en-US" sz="1100" baseline="0" dirty="0" smtClean="0"/>
                      <a:t>61</a:t>
                    </a:r>
                    <a:endParaRPr lang="en-US" dirty="0"/>
                  </a:p>
                </c:rich>
              </c:tx>
              <c:showLegendKey val="0"/>
              <c:showVal val="1"/>
              <c:showCatName val="1"/>
              <c:showSerName val="0"/>
              <c:showPercent val="0"/>
              <c:showBubbleSize val="0"/>
            </c:dLbl>
            <c:dLbl>
              <c:idx val="3"/>
              <c:layout>
                <c:manualLayout>
                  <c:x val="0.165317216703844"/>
                  <c:y val="0.130443246317217"/>
                </c:manualLayout>
              </c:layout>
              <c:tx>
                <c:rich>
                  <a:bodyPr/>
                  <a:lstStyle/>
                  <a:p>
                    <a:r>
                      <a:rPr lang="en-US" sz="1100" baseline="0" dirty="0" smtClean="0"/>
                      <a:t>Centers</a:t>
                    </a:r>
                  </a:p>
                  <a:p>
                    <a:r>
                      <a:rPr lang="en-US" sz="1100" baseline="0" dirty="0" smtClean="0"/>
                      <a:t>49</a:t>
                    </a:r>
                    <a:endParaRPr lang="en-US" dirty="0"/>
                  </a:p>
                </c:rich>
              </c:tx>
              <c:showLegendKey val="0"/>
              <c:showVal val="1"/>
              <c:showCatName val="1"/>
              <c:showSerName val="0"/>
              <c:showPercent val="0"/>
              <c:showBubbleSize val="0"/>
            </c:dLbl>
            <c:dLbl>
              <c:idx val="4"/>
              <c:layout/>
              <c:tx>
                <c:rich>
                  <a:bodyPr/>
                  <a:lstStyle/>
                  <a:p>
                    <a:r>
                      <a:rPr lang="en-US" sz="1100" baseline="0" dirty="0" err="1"/>
                      <a:t>Nano</a:t>
                    </a:r>
                    <a:r>
                      <a:rPr lang="en-US" sz="1100" baseline="0" dirty="0"/>
                      <a:t> </a:t>
                    </a:r>
                    <a:r>
                      <a:rPr lang="en-US" sz="1100" baseline="0" dirty="0" err="1" smtClean="0"/>
                      <a:t>Ctrs</a:t>
                    </a:r>
                    <a:endParaRPr lang="en-US" sz="1100" baseline="0" dirty="0" smtClean="0"/>
                  </a:p>
                  <a:p>
                    <a:r>
                      <a:rPr lang="en-US" sz="1100" baseline="0" dirty="0" smtClean="0"/>
                      <a:t>4.9</a:t>
                    </a:r>
                    <a:endParaRPr lang="en-US" dirty="0"/>
                  </a:p>
                </c:rich>
              </c:tx>
              <c:showLegendKey val="0"/>
              <c:showVal val="1"/>
              <c:showCatName val="1"/>
              <c:showSerName val="0"/>
              <c:showPercent val="0"/>
              <c:showBubbleSize val="0"/>
            </c:dLbl>
            <c:dLbl>
              <c:idx val="5"/>
              <c:layout/>
              <c:tx>
                <c:rich>
                  <a:bodyPr/>
                  <a:lstStyle/>
                  <a:p>
                    <a:r>
                      <a:rPr lang="en-US"/>
                      <a:t>S&amp;T </a:t>
                    </a:r>
                    <a:r>
                      <a:rPr lang="en-US" smtClean="0"/>
                      <a:t>Ctrs</a:t>
                    </a:r>
                  </a:p>
                  <a:p>
                    <a:r>
                      <a:rPr lang="en-US" smtClean="0"/>
                      <a:t>4</a:t>
                    </a:r>
                    <a:endParaRPr lang="en-US"/>
                  </a:p>
                </c:rich>
              </c:tx>
              <c:showLegendKey val="0"/>
              <c:showVal val="1"/>
              <c:showCatName val="1"/>
              <c:showSerName val="0"/>
              <c:showPercent val="0"/>
              <c:showBubbleSize val="0"/>
            </c:dLbl>
            <c:dLbl>
              <c:idx val="6"/>
              <c:layout>
                <c:manualLayout>
                  <c:x val="0.327662980546549"/>
                  <c:y val="0.000816993464052288"/>
                </c:manualLayout>
              </c:layout>
              <c:tx>
                <c:rich>
                  <a:bodyPr/>
                  <a:lstStyle/>
                  <a:p>
                    <a:r>
                      <a:rPr lang="en-US" sz="1100" baseline="0" dirty="0"/>
                      <a:t>Education and </a:t>
                    </a:r>
                    <a:r>
                      <a:rPr lang="en-US" sz="1100" baseline="0" dirty="0" smtClean="0"/>
                      <a:t>Workforce</a:t>
                    </a:r>
                  </a:p>
                  <a:p>
                    <a:r>
                      <a:rPr lang="en-US" sz="1100" baseline="0" dirty="0" smtClean="0"/>
                      <a:t>11</a:t>
                    </a:r>
                    <a:endParaRPr lang="en-US" dirty="0"/>
                  </a:p>
                </c:rich>
              </c:tx>
              <c:showLegendKey val="0"/>
              <c:showVal val="1"/>
              <c:showCatName val="1"/>
              <c:showSerName val="0"/>
              <c:showPercent val="0"/>
              <c:showBubbleSize val="0"/>
            </c:dLbl>
            <c:txPr>
              <a:bodyPr/>
              <a:lstStyle/>
              <a:p>
                <a:pPr>
                  <a:defRPr sz="1100" b="1" baseline="0"/>
                </a:pPr>
                <a:endParaRPr lang="en-US"/>
              </a:p>
            </c:txPr>
            <c:showLegendKey val="0"/>
            <c:showVal val="1"/>
            <c:showCatName val="1"/>
            <c:showSerName val="0"/>
            <c:showPercent val="0"/>
            <c:showBubbleSize val="0"/>
            <c:showLeaderLines val="1"/>
          </c:dLbls>
          <c:cat>
            <c:strRef>
              <c:f>Sheet2!$V$4:$V$10</c:f>
              <c:strCache>
                <c:ptCount val="7"/>
                <c:pt idx="0">
                  <c:v>Individuals and Groups</c:v>
                </c:pt>
                <c:pt idx="1">
                  <c:v>CAREER</c:v>
                </c:pt>
                <c:pt idx="2">
                  <c:v>Facilities/Instr</c:v>
                </c:pt>
                <c:pt idx="3">
                  <c:v>Centers</c:v>
                </c:pt>
                <c:pt idx="4">
                  <c:v>Nano Ctrs</c:v>
                </c:pt>
                <c:pt idx="5">
                  <c:v>S&amp;T Ctrs</c:v>
                </c:pt>
                <c:pt idx="6">
                  <c:v>Education and Workforce</c:v>
                </c:pt>
              </c:strCache>
            </c:strRef>
          </c:cat>
          <c:val>
            <c:numRef>
              <c:f>Sheet2!$W$4:$W$10</c:f>
              <c:numCache>
                <c:formatCode>General</c:formatCode>
                <c:ptCount val="7"/>
                <c:pt idx="0">
                  <c:v>137.83</c:v>
                </c:pt>
                <c:pt idx="1">
                  <c:v>23.8</c:v>
                </c:pt>
                <c:pt idx="2">
                  <c:v>60.456</c:v>
                </c:pt>
                <c:pt idx="3">
                  <c:v>48.705</c:v>
                </c:pt>
                <c:pt idx="4">
                  <c:v>4.882</c:v>
                </c:pt>
                <c:pt idx="5">
                  <c:v>4.0</c:v>
                </c:pt>
                <c:pt idx="6">
                  <c:v>11.067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lumMod val="75000"/>
                </a:schemeClr>
              </a:solidFill>
            </c:spPr>
          </c:dPt>
          <c:dPt>
            <c:idx val="1"/>
            <c:bubble3D val="0"/>
            <c:spPr>
              <a:solidFill>
                <a:srgbClr val="FF0000"/>
              </a:solidFill>
            </c:spPr>
          </c:dPt>
          <c:dPt>
            <c:idx val="2"/>
            <c:bubble3D val="0"/>
            <c:spPr>
              <a:solidFill>
                <a:schemeClr val="bg1">
                  <a:lumMod val="75000"/>
                </a:schemeClr>
              </a:solidFill>
            </c:spPr>
          </c:dPt>
          <c:dPt>
            <c:idx val="3"/>
            <c:bubble3D val="0"/>
            <c:spPr>
              <a:solidFill>
                <a:srgbClr val="FFFF00"/>
              </a:solidFill>
            </c:spPr>
          </c:dPt>
          <c:dPt>
            <c:idx val="4"/>
            <c:bubble3D val="0"/>
            <c:spPr>
              <a:solidFill>
                <a:srgbClr val="00B050"/>
              </a:solidFill>
            </c:spPr>
          </c:dPt>
          <c:dPt>
            <c:idx val="5"/>
            <c:bubble3D val="0"/>
            <c:spPr>
              <a:solidFill>
                <a:srgbClr val="6600CC"/>
              </a:solidFill>
            </c:spPr>
          </c:dPt>
          <c:dPt>
            <c:idx val="6"/>
            <c:bubble3D val="0"/>
            <c:spPr>
              <a:solidFill>
                <a:schemeClr val="accent1">
                  <a:lumMod val="40000"/>
                  <a:lumOff val="60000"/>
                </a:schemeClr>
              </a:solidFill>
            </c:spPr>
          </c:dPt>
          <c:dLbls>
            <c:dLbl>
              <c:idx val="0"/>
              <c:layout>
                <c:manualLayout>
                  <c:x val="-0.251940714612391"/>
                  <c:y val="0.0403025564218904"/>
                </c:manualLayout>
              </c:layout>
              <c:tx>
                <c:rich>
                  <a:bodyPr/>
                  <a:lstStyle/>
                  <a:p>
                    <a:pPr>
                      <a:defRPr sz="1100" b="1">
                        <a:solidFill>
                          <a:schemeClr val="bg1"/>
                        </a:solidFill>
                      </a:defRPr>
                    </a:pPr>
                    <a:r>
                      <a:rPr lang="en-US" sz="1100" b="1" dirty="0" smtClean="0">
                        <a:solidFill>
                          <a:schemeClr val="bg1"/>
                        </a:solidFill>
                      </a:rPr>
                      <a:t>Individual </a:t>
                    </a:r>
                    <a:r>
                      <a:rPr lang="en-US" sz="1100" b="1" dirty="0">
                        <a:solidFill>
                          <a:schemeClr val="bg1"/>
                        </a:solidFill>
                      </a:rPr>
                      <a:t>and </a:t>
                    </a:r>
                    <a:r>
                      <a:rPr lang="en-US" sz="1100" b="1" dirty="0" smtClean="0">
                        <a:solidFill>
                          <a:schemeClr val="bg1"/>
                        </a:solidFill>
                      </a:rPr>
                      <a:t>Groups</a:t>
                    </a:r>
                  </a:p>
                  <a:p>
                    <a:pPr>
                      <a:defRPr sz="1100" b="1">
                        <a:solidFill>
                          <a:schemeClr val="bg1"/>
                        </a:solidFill>
                      </a:defRPr>
                    </a:pPr>
                    <a:r>
                      <a:rPr lang="en-US" sz="1100" b="1" dirty="0" smtClean="0">
                        <a:solidFill>
                          <a:schemeClr val="bg1"/>
                        </a:solidFill>
                      </a:rPr>
                      <a:t>142</a:t>
                    </a:r>
                    <a:endParaRPr lang="en-US" dirty="0">
                      <a:solidFill>
                        <a:schemeClr val="bg1"/>
                      </a:solidFill>
                    </a:endParaRPr>
                  </a:p>
                </c:rich>
              </c:tx>
              <c:spPr/>
              <c:showLegendKey val="0"/>
              <c:showVal val="1"/>
              <c:showCatName val="1"/>
              <c:showSerName val="0"/>
              <c:showPercent val="0"/>
              <c:showBubbleSize val="0"/>
            </c:dLbl>
            <c:dLbl>
              <c:idx val="1"/>
              <c:layout>
                <c:manualLayout>
                  <c:x val="0.0586998732024461"/>
                  <c:y val="-0.000104277505852309"/>
                </c:manualLayout>
              </c:layout>
              <c:tx>
                <c:rich>
                  <a:bodyPr/>
                  <a:lstStyle/>
                  <a:p>
                    <a:r>
                      <a:rPr lang="en-US" sz="1100" b="1" dirty="0" smtClean="0"/>
                      <a:t>CAREER</a:t>
                    </a:r>
                  </a:p>
                  <a:p>
                    <a:r>
                      <a:rPr lang="en-US" sz="1100" b="1" dirty="0" smtClean="0"/>
                      <a:t>24</a:t>
                    </a:r>
                    <a:endParaRPr lang="en-US" dirty="0"/>
                  </a:p>
                </c:rich>
              </c:tx>
              <c:showLegendKey val="0"/>
              <c:showVal val="1"/>
              <c:showCatName val="1"/>
              <c:showSerName val="0"/>
              <c:showPercent val="0"/>
              <c:showBubbleSize val="0"/>
            </c:dLbl>
            <c:dLbl>
              <c:idx val="2"/>
              <c:layout/>
              <c:tx>
                <c:rich>
                  <a:bodyPr/>
                  <a:lstStyle/>
                  <a:p>
                    <a:r>
                      <a:rPr lang="en-US" sz="1100" b="1" dirty="0" err="1" smtClean="0">
                        <a:solidFill>
                          <a:schemeClr val="tx1"/>
                        </a:solidFill>
                      </a:rPr>
                      <a:t>Fac</a:t>
                    </a:r>
                    <a:r>
                      <a:rPr lang="en-US" sz="1100" b="1" dirty="0" smtClean="0">
                        <a:solidFill>
                          <a:schemeClr val="tx1"/>
                        </a:solidFill>
                      </a:rPr>
                      <a:t>/</a:t>
                    </a:r>
                    <a:r>
                      <a:rPr lang="en-US" sz="1100" b="1" dirty="0" err="1" smtClean="0">
                        <a:solidFill>
                          <a:schemeClr val="tx1"/>
                        </a:solidFill>
                      </a:rPr>
                      <a:t>Instr</a:t>
                    </a:r>
                    <a:endParaRPr lang="en-US" sz="1100" b="1" dirty="0" smtClean="0">
                      <a:solidFill>
                        <a:schemeClr val="tx1"/>
                      </a:solidFill>
                    </a:endParaRPr>
                  </a:p>
                  <a:p>
                    <a:r>
                      <a:rPr lang="en-US" sz="1100" b="1" dirty="0" smtClean="0">
                        <a:solidFill>
                          <a:schemeClr val="tx1"/>
                        </a:solidFill>
                      </a:rPr>
                      <a:t>56</a:t>
                    </a:r>
                    <a:endParaRPr lang="en-US" dirty="0"/>
                  </a:p>
                </c:rich>
              </c:tx>
              <c:dLblPos val="bestFit"/>
              <c:showLegendKey val="0"/>
              <c:showVal val="1"/>
              <c:showCatName val="1"/>
              <c:showSerName val="0"/>
              <c:showPercent val="0"/>
              <c:showBubbleSize val="0"/>
              <c:separator>
</c:separator>
            </c:dLbl>
            <c:dLbl>
              <c:idx val="3"/>
              <c:layout>
                <c:manualLayout>
                  <c:x val="0.169773161093143"/>
                  <c:y val="0.129214572045284"/>
                </c:manualLayout>
              </c:layout>
              <c:tx>
                <c:rich>
                  <a:bodyPr/>
                  <a:lstStyle/>
                  <a:p>
                    <a:r>
                      <a:rPr lang="en-US" sz="1100" b="1" dirty="0" smtClean="0"/>
                      <a:t>Centers</a:t>
                    </a:r>
                  </a:p>
                  <a:p>
                    <a:r>
                      <a:rPr lang="en-US" dirty="0" smtClean="0"/>
                      <a:t>50</a:t>
                    </a:r>
                    <a:endParaRPr lang="en-US" dirty="0"/>
                  </a:p>
                </c:rich>
              </c:tx>
              <c:showLegendKey val="0"/>
              <c:showVal val="1"/>
              <c:showCatName val="1"/>
              <c:showSerName val="0"/>
              <c:showPercent val="0"/>
              <c:showBubbleSize val="0"/>
            </c:dLbl>
            <c:dLbl>
              <c:idx val="4"/>
              <c:layout>
                <c:manualLayout>
                  <c:x val="-0.015506728095894"/>
                  <c:y val="0.060922837555307"/>
                </c:manualLayout>
              </c:layout>
              <c:tx>
                <c:rich>
                  <a:bodyPr/>
                  <a:lstStyle/>
                  <a:p>
                    <a:r>
                      <a:rPr lang="en-US" sz="1100" b="1" dirty="0" err="1"/>
                      <a:t>Nano</a:t>
                    </a:r>
                    <a:r>
                      <a:rPr lang="en-US" sz="1100" b="1" dirty="0"/>
                      <a:t> </a:t>
                    </a:r>
                    <a:r>
                      <a:rPr lang="en-US" sz="1100" b="1" dirty="0" err="1" smtClean="0"/>
                      <a:t>Ctrs</a:t>
                    </a:r>
                    <a:endParaRPr lang="en-US" sz="1100" b="1" dirty="0" smtClean="0"/>
                  </a:p>
                  <a:p>
                    <a:r>
                      <a:rPr lang="en-US" sz="1100" b="1" dirty="0" smtClean="0"/>
                      <a:t>4.9</a:t>
                    </a:r>
                    <a:endParaRPr lang="en-US" dirty="0"/>
                  </a:p>
                </c:rich>
              </c:tx>
              <c:showLegendKey val="0"/>
              <c:showVal val="1"/>
              <c:showCatName val="1"/>
              <c:showSerName val="0"/>
              <c:showPercent val="0"/>
              <c:showBubbleSize val="0"/>
            </c:dLbl>
            <c:dLbl>
              <c:idx val="5"/>
              <c:layout>
                <c:manualLayout>
                  <c:x val="0.0778068320855639"/>
                  <c:y val="-0.0306328159492459"/>
                </c:manualLayout>
              </c:layout>
              <c:tx>
                <c:rich>
                  <a:bodyPr/>
                  <a:lstStyle/>
                  <a:p>
                    <a:r>
                      <a:rPr lang="en-US" dirty="0"/>
                      <a:t>S&amp;T </a:t>
                    </a:r>
                    <a:r>
                      <a:rPr lang="en-US" dirty="0" err="1" smtClean="0"/>
                      <a:t>Ctrs</a:t>
                    </a:r>
                    <a:endParaRPr lang="en-US" dirty="0" smtClean="0"/>
                  </a:p>
                  <a:p>
                    <a:r>
                      <a:rPr lang="en-US" dirty="0" smtClean="0"/>
                      <a:t>4</a:t>
                    </a:r>
                    <a:endParaRPr lang="en-US" dirty="0"/>
                  </a:p>
                </c:rich>
              </c:tx>
              <c:showLegendKey val="0"/>
              <c:showVal val="1"/>
              <c:showCatName val="1"/>
              <c:showSerName val="0"/>
              <c:showPercent val="0"/>
              <c:showBubbleSize val="0"/>
            </c:dLbl>
            <c:dLbl>
              <c:idx val="6"/>
              <c:layout>
                <c:manualLayout>
                  <c:x val="0.339474296793912"/>
                  <c:y val="0.0"/>
                </c:manualLayout>
              </c:layout>
              <c:tx>
                <c:rich>
                  <a:bodyPr/>
                  <a:lstStyle/>
                  <a:p>
                    <a:r>
                      <a:rPr lang="en-US" sz="1100" b="1" dirty="0" smtClean="0">
                        <a:solidFill>
                          <a:schemeClr val="tx1"/>
                        </a:solidFill>
                      </a:rPr>
                      <a:t>Education &amp;  Workforce</a:t>
                    </a:r>
                  </a:p>
                  <a:p>
                    <a:r>
                      <a:rPr lang="en-US" sz="1100" b="1" dirty="0" smtClean="0">
                        <a:solidFill>
                          <a:schemeClr val="tx1"/>
                        </a:solidFill>
                      </a:rPr>
                      <a:t>14</a:t>
                    </a:r>
                    <a:endParaRPr lang="en-US" dirty="0"/>
                  </a:p>
                </c:rich>
              </c:tx>
              <c:showLegendKey val="0"/>
              <c:showVal val="1"/>
              <c:showCatName val="1"/>
              <c:showSerName val="0"/>
              <c:showPercent val="0"/>
              <c:showBubbleSize val="0"/>
            </c:dLbl>
            <c:txPr>
              <a:bodyPr/>
              <a:lstStyle/>
              <a:p>
                <a:pPr>
                  <a:defRPr sz="1100" b="1">
                    <a:solidFill>
                      <a:schemeClr val="tx1"/>
                    </a:solidFill>
                  </a:defRPr>
                </a:pPr>
                <a:endParaRPr lang="en-US"/>
              </a:p>
            </c:txPr>
            <c:showLegendKey val="0"/>
            <c:showVal val="1"/>
            <c:showCatName val="1"/>
            <c:showSerName val="0"/>
            <c:showPercent val="0"/>
            <c:showBubbleSize val="0"/>
            <c:showLeaderLines val="1"/>
            <c:leaderLines>
              <c:spPr>
                <a:ln>
                  <a:solidFill>
                    <a:schemeClr val="bg1"/>
                  </a:solidFill>
                </a:ln>
              </c:spPr>
            </c:leaderLines>
          </c:dLbls>
          <c:cat>
            <c:strRef>
              <c:f>Sheet2!$S$4:$S$10</c:f>
              <c:strCache>
                <c:ptCount val="7"/>
                <c:pt idx="0">
                  <c:v>Individuals and Groups</c:v>
                </c:pt>
                <c:pt idx="1">
                  <c:v>CAREER</c:v>
                </c:pt>
                <c:pt idx="2">
                  <c:v>Facilities/Instr</c:v>
                </c:pt>
                <c:pt idx="3">
                  <c:v>Centers</c:v>
                </c:pt>
                <c:pt idx="4">
                  <c:v>Nano Ctrs</c:v>
                </c:pt>
                <c:pt idx="5">
                  <c:v>S&amp;T Ctrs</c:v>
                </c:pt>
                <c:pt idx="6">
                  <c:v>Education and Workforce</c:v>
                </c:pt>
              </c:strCache>
            </c:strRef>
          </c:cat>
          <c:val>
            <c:numRef>
              <c:f>Sheet2!$T$4:$T$10</c:f>
              <c:numCache>
                <c:formatCode>General</c:formatCode>
                <c:ptCount val="7"/>
                <c:pt idx="0">
                  <c:v>142.541</c:v>
                </c:pt>
                <c:pt idx="1">
                  <c:v>23.79</c:v>
                </c:pt>
                <c:pt idx="2">
                  <c:v>55.864</c:v>
                </c:pt>
                <c:pt idx="3">
                  <c:v>49.56</c:v>
                </c:pt>
                <c:pt idx="4">
                  <c:v>4.88</c:v>
                </c:pt>
                <c:pt idx="5">
                  <c:v>4.0</c:v>
                </c:pt>
                <c:pt idx="6">
                  <c:v>13.985</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648689623913"/>
          <c:y val="0.0951814345557241"/>
          <c:w val="0.696702452503946"/>
          <c:h val="0.819692964519139"/>
        </c:manualLayout>
      </c:layout>
      <c:pieChart>
        <c:varyColors val="1"/>
        <c:ser>
          <c:idx val="0"/>
          <c:order val="0"/>
          <c:dPt>
            <c:idx val="0"/>
            <c:bubble3D val="0"/>
            <c:spPr>
              <a:solidFill>
                <a:srgbClr val="000099"/>
              </a:solidFill>
            </c:spPr>
          </c:dPt>
          <c:dPt>
            <c:idx val="1"/>
            <c:bubble3D val="0"/>
            <c:spPr>
              <a:solidFill>
                <a:srgbClr val="FF0000"/>
              </a:solidFill>
            </c:spPr>
          </c:dPt>
          <c:dPt>
            <c:idx val="2"/>
            <c:bubble3D val="0"/>
            <c:spPr>
              <a:solidFill>
                <a:schemeClr val="bg1">
                  <a:lumMod val="75000"/>
                </a:schemeClr>
              </a:solidFill>
            </c:spPr>
          </c:dPt>
          <c:dPt>
            <c:idx val="3"/>
            <c:bubble3D val="0"/>
            <c:spPr>
              <a:solidFill>
                <a:srgbClr val="FFFF00"/>
              </a:solidFill>
            </c:spPr>
          </c:dPt>
          <c:dPt>
            <c:idx val="4"/>
            <c:bubble3D val="0"/>
            <c:spPr>
              <a:solidFill>
                <a:srgbClr val="00B050"/>
              </a:solidFill>
            </c:spPr>
          </c:dPt>
          <c:dPt>
            <c:idx val="5"/>
            <c:bubble3D val="0"/>
            <c:spPr>
              <a:solidFill>
                <a:srgbClr val="6600CC"/>
              </a:solidFill>
            </c:spPr>
          </c:dPt>
          <c:dPt>
            <c:idx val="6"/>
            <c:bubble3D val="0"/>
            <c:spPr>
              <a:solidFill>
                <a:srgbClr val="00CC99">
                  <a:lumMod val="40000"/>
                  <a:lumOff val="60000"/>
                </a:srgbClr>
              </a:solidFill>
            </c:spPr>
          </c:dPt>
          <c:dLbls>
            <c:dLbl>
              <c:idx val="0"/>
              <c:layout>
                <c:manualLayout>
                  <c:x val="-0.197291741922697"/>
                  <c:y val="0.0585797837362331"/>
                </c:manualLayout>
              </c:layout>
              <c:tx>
                <c:rich>
                  <a:bodyPr/>
                  <a:lstStyle/>
                  <a:p>
                    <a:pPr>
                      <a:defRPr sz="1300" b="1" i="0" baseline="0">
                        <a:solidFill>
                          <a:schemeClr val="bg1"/>
                        </a:solidFill>
                        <a:latin typeface="Times New Roman" panose="02020603050405020304" pitchFamily="18" charset="0"/>
                      </a:defRPr>
                    </a:pPr>
                    <a:r>
                      <a:rPr lang="en-US" sz="1600" dirty="0"/>
                      <a:t>Individuals and Groups</a:t>
                    </a:r>
                  </a:p>
                  <a:p>
                    <a:pPr>
                      <a:defRPr sz="1300" b="1" i="0" baseline="0">
                        <a:solidFill>
                          <a:schemeClr val="bg1"/>
                        </a:solidFill>
                        <a:latin typeface="Times New Roman" panose="02020603050405020304" pitchFamily="18" charset="0"/>
                      </a:defRPr>
                    </a:pPr>
                    <a:r>
                      <a:rPr lang="en-US" sz="1600" dirty="0"/>
                      <a:t>138</a:t>
                    </a:r>
                  </a:p>
                </c:rich>
              </c:tx>
              <c:spPr/>
              <c:showLegendKey val="0"/>
              <c:showVal val="1"/>
              <c:showCatName val="1"/>
              <c:showSerName val="0"/>
              <c:showPercent val="0"/>
              <c:showBubbleSize val="0"/>
            </c:dLbl>
            <c:dLbl>
              <c:idx val="1"/>
              <c:layout>
                <c:manualLayout>
                  <c:x val="0.023258325069827"/>
                  <c:y val="-0.101375303030675"/>
                </c:manualLayout>
              </c:layout>
              <c:tx>
                <c:rich>
                  <a:bodyPr/>
                  <a:lstStyle/>
                  <a:p>
                    <a:r>
                      <a:rPr lang="en-US" sz="1400" dirty="0">
                        <a:solidFill>
                          <a:schemeClr val="bg1"/>
                        </a:solidFill>
                      </a:rPr>
                      <a:t>CAREER</a:t>
                    </a:r>
                  </a:p>
                  <a:p>
                    <a:r>
                      <a:rPr lang="en-US" sz="1400" dirty="0">
                        <a:solidFill>
                          <a:schemeClr val="bg1"/>
                        </a:solidFill>
                      </a:rPr>
                      <a:t>25</a:t>
                    </a:r>
                  </a:p>
                </c:rich>
              </c:tx>
              <c:showLegendKey val="0"/>
              <c:showVal val="1"/>
              <c:showCatName val="1"/>
              <c:showSerName val="0"/>
              <c:showPercent val="0"/>
              <c:showBubbleSize val="0"/>
            </c:dLbl>
            <c:dLbl>
              <c:idx val="2"/>
              <c:layout>
                <c:manualLayout>
                  <c:x val="0.140057509899359"/>
                  <c:y val="-0.114891618012214"/>
                </c:manualLayout>
              </c:layout>
              <c:tx>
                <c:rich>
                  <a:bodyPr/>
                  <a:lstStyle/>
                  <a:p>
                    <a:r>
                      <a:rPr lang="en-US"/>
                      <a:t>Fac/Instr</a:t>
                    </a:r>
                  </a:p>
                  <a:p>
                    <a:r>
                      <a:rPr lang="en-US"/>
                      <a:t>59</a:t>
                    </a:r>
                  </a:p>
                </c:rich>
              </c:tx>
              <c:showLegendKey val="0"/>
              <c:showVal val="1"/>
              <c:showCatName val="1"/>
              <c:showSerName val="0"/>
              <c:showPercent val="0"/>
              <c:showBubbleSize val="0"/>
            </c:dLbl>
            <c:dLbl>
              <c:idx val="3"/>
              <c:layout>
                <c:manualLayout>
                  <c:x val="0.141773343272586"/>
                  <c:y val="0.104854267975235"/>
                </c:manualLayout>
              </c:layout>
              <c:tx>
                <c:rich>
                  <a:bodyPr/>
                  <a:lstStyle/>
                  <a:p>
                    <a:r>
                      <a:rPr lang="en-US"/>
                      <a:t>Centers</a:t>
                    </a:r>
                  </a:p>
                  <a:p>
                    <a:r>
                      <a:rPr lang="en-US"/>
                      <a:t>56</a:t>
                    </a:r>
                  </a:p>
                </c:rich>
              </c:tx>
              <c:showLegendKey val="0"/>
              <c:showVal val="1"/>
              <c:showCatName val="1"/>
              <c:showSerName val="0"/>
              <c:showPercent val="0"/>
              <c:showBubbleSize val="0"/>
            </c:dLbl>
            <c:dLbl>
              <c:idx val="4"/>
              <c:layout>
                <c:manualLayout>
                  <c:x val="-0.0574882630872642"/>
                  <c:y val="0.0528317461304684"/>
                </c:manualLayout>
              </c:layout>
              <c:tx>
                <c:rich>
                  <a:bodyPr/>
                  <a:lstStyle/>
                  <a:p>
                    <a:r>
                      <a:rPr lang="en-US"/>
                      <a:t>Nano Ctrs</a:t>
                    </a:r>
                  </a:p>
                  <a:p>
                    <a:r>
                      <a:rPr lang="en-US"/>
                      <a:t>0.77</a:t>
                    </a:r>
                  </a:p>
                </c:rich>
              </c:tx>
              <c:showLegendKey val="0"/>
              <c:showVal val="1"/>
              <c:showCatName val="1"/>
              <c:showSerName val="0"/>
              <c:showPercent val="0"/>
              <c:showBubbleSize val="0"/>
            </c:dLbl>
            <c:dLbl>
              <c:idx val="5"/>
              <c:layout>
                <c:manualLayout>
                  <c:x val="0.0768142753297828"/>
                  <c:y val="0.00779484778974124"/>
                </c:manualLayout>
              </c:layout>
              <c:tx>
                <c:rich>
                  <a:bodyPr/>
                  <a:lstStyle/>
                  <a:p>
                    <a:r>
                      <a:rPr lang="en-US"/>
                      <a:t>S&amp;T Ctrs</a:t>
                    </a:r>
                  </a:p>
                  <a:p>
                    <a:r>
                      <a:rPr lang="en-US"/>
                      <a:t>7.2</a:t>
                    </a:r>
                  </a:p>
                </c:rich>
              </c:tx>
              <c:showLegendKey val="0"/>
              <c:showVal val="1"/>
              <c:showCatName val="1"/>
              <c:showSerName val="0"/>
              <c:showPercent val="0"/>
              <c:showBubbleSize val="0"/>
            </c:dLbl>
            <c:dLbl>
              <c:idx val="6"/>
              <c:layout>
                <c:manualLayout>
                  <c:x val="0.331889526202093"/>
                  <c:y val="0.000866094198860138"/>
                </c:manualLayout>
              </c:layout>
              <c:tx>
                <c:rich>
                  <a:bodyPr/>
                  <a:lstStyle/>
                  <a:p>
                    <a:r>
                      <a:rPr lang="en-US" sz="1190" baseline="0"/>
                      <a:t>Education and Workforce 9.7</a:t>
                    </a:r>
                  </a:p>
                </c:rich>
              </c:tx>
              <c:showLegendKey val="0"/>
              <c:showVal val="1"/>
              <c:showCatName val="1"/>
              <c:showSerName val="0"/>
              <c:showPercent val="0"/>
              <c:showBubbleSize val="0"/>
            </c:dLbl>
            <c:txPr>
              <a:bodyPr/>
              <a:lstStyle/>
              <a:p>
                <a:pPr>
                  <a:defRPr sz="1300" b="1" i="0" baseline="0">
                    <a:latin typeface="Times New Roman" panose="02020603050405020304" pitchFamily="18" charset="0"/>
                  </a:defRPr>
                </a:pPr>
                <a:endParaRPr lang="en-US"/>
              </a:p>
            </c:txPr>
            <c:showLegendKey val="0"/>
            <c:showVal val="1"/>
            <c:showCatName val="1"/>
            <c:showSerName val="0"/>
            <c:showPercent val="0"/>
            <c:showBubbleSize val="0"/>
            <c:showLeaderLines val="1"/>
          </c:dLbls>
          <c:cat>
            <c:strRef>
              <c:f>Sheet1!$A$1:$A$7</c:f>
              <c:strCache>
                <c:ptCount val="7"/>
                <c:pt idx="0">
                  <c:v>Individuals and Groups</c:v>
                </c:pt>
                <c:pt idx="1">
                  <c:v>CAREER</c:v>
                </c:pt>
                <c:pt idx="2">
                  <c:v>Fac/Instr</c:v>
                </c:pt>
                <c:pt idx="3">
                  <c:v>Centers</c:v>
                </c:pt>
                <c:pt idx="4">
                  <c:v>Nano Ctrs</c:v>
                </c:pt>
                <c:pt idx="5">
                  <c:v>S&amp;T Ctrs</c:v>
                </c:pt>
                <c:pt idx="6">
                  <c:v>Education and Workforce</c:v>
                </c:pt>
              </c:strCache>
            </c:strRef>
          </c:cat>
          <c:val>
            <c:numRef>
              <c:f>Sheet1!$B$1:$B$7</c:f>
              <c:numCache>
                <c:formatCode>General</c:formatCode>
                <c:ptCount val="7"/>
                <c:pt idx="0">
                  <c:v>138.22</c:v>
                </c:pt>
                <c:pt idx="1">
                  <c:v>25.11</c:v>
                </c:pt>
                <c:pt idx="2">
                  <c:v>58.69</c:v>
                </c:pt>
                <c:pt idx="3">
                  <c:v>56.0</c:v>
                </c:pt>
                <c:pt idx="4">
                  <c:v>0.77</c:v>
                </c:pt>
                <c:pt idx="5">
                  <c:v>7.189999999999999</c:v>
                </c:pt>
                <c:pt idx="6">
                  <c:v>9.726999999999998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Sheet1!$F$18</c:f>
              <c:strCache>
                <c:ptCount val="1"/>
                <c:pt idx="0">
                  <c:v>CMP</c:v>
                </c:pt>
              </c:strCache>
            </c:strRef>
          </c:tx>
          <c:cat>
            <c:numRef>
              <c:f>Sheet1!$G$17:$T$17</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Sheet1!$G$18:$T$18</c:f>
              <c:numCache>
                <c:formatCode>"$"#,##0</c:formatCode>
                <c:ptCount val="10"/>
                <c:pt idx="0">
                  <c:v>2.9103253E7</c:v>
                </c:pt>
                <c:pt idx="1">
                  <c:v>2.9039058E7</c:v>
                </c:pt>
                <c:pt idx="2">
                  <c:v>2.8904064E7</c:v>
                </c:pt>
                <c:pt idx="3">
                  <c:v>2.7825911E7</c:v>
                </c:pt>
                <c:pt idx="4">
                  <c:v>3.9524777E7</c:v>
                </c:pt>
                <c:pt idx="5">
                  <c:v>2.9818E7</c:v>
                </c:pt>
                <c:pt idx="6">
                  <c:v>2.83271E7</c:v>
                </c:pt>
                <c:pt idx="7">
                  <c:v>2.87731E7</c:v>
                </c:pt>
                <c:pt idx="8">
                  <c:v>2.7461812E7</c:v>
                </c:pt>
                <c:pt idx="9">
                  <c:v>3.0031648E7</c:v>
                </c:pt>
              </c:numCache>
            </c:numRef>
          </c:val>
          <c:smooth val="0"/>
        </c:ser>
        <c:ser>
          <c:idx val="1"/>
          <c:order val="1"/>
          <c:tx>
            <c:strRef>
              <c:f>Sheet1!$F$19</c:f>
              <c:strCache>
                <c:ptCount val="1"/>
                <c:pt idx="0">
                  <c:v>CMMT</c:v>
                </c:pt>
              </c:strCache>
            </c:strRef>
          </c:tx>
          <c:cat>
            <c:numRef>
              <c:f>Sheet1!$G$17:$T$17</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Sheet1!$G$19:$T$19</c:f>
              <c:numCache>
                <c:formatCode>"$"#,##0</c:formatCode>
                <c:ptCount val="10"/>
                <c:pt idx="0">
                  <c:v>1.7450237E7</c:v>
                </c:pt>
                <c:pt idx="1">
                  <c:v>1.7437143E7</c:v>
                </c:pt>
                <c:pt idx="2">
                  <c:v>1.8249163E7</c:v>
                </c:pt>
                <c:pt idx="3">
                  <c:v>1.8489049E7</c:v>
                </c:pt>
                <c:pt idx="4">
                  <c:v>2.9703129E7</c:v>
                </c:pt>
                <c:pt idx="5">
                  <c:v>2.1718042E7</c:v>
                </c:pt>
                <c:pt idx="6">
                  <c:v>2.2594087E7</c:v>
                </c:pt>
                <c:pt idx="7">
                  <c:v>2.2883389E7</c:v>
                </c:pt>
                <c:pt idx="8">
                  <c:v>2.0351092E7</c:v>
                </c:pt>
                <c:pt idx="9">
                  <c:v>2.368401E7</c:v>
                </c:pt>
              </c:numCache>
            </c:numRef>
          </c:val>
          <c:smooth val="0"/>
        </c:ser>
        <c:ser>
          <c:idx val="2"/>
          <c:order val="2"/>
          <c:tx>
            <c:strRef>
              <c:f>Sheet1!$F$20</c:f>
              <c:strCache>
                <c:ptCount val="1"/>
                <c:pt idx="0">
                  <c:v>EPM</c:v>
                </c:pt>
              </c:strCache>
            </c:strRef>
          </c:tx>
          <c:cat>
            <c:numRef>
              <c:f>Sheet1!$G$17:$T$17</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Sheet1!$G$20:$T$20</c:f>
              <c:numCache>
                <c:formatCode>"$"#,##0</c:formatCode>
                <c:ptCount val="10"/>
                <c:pt idx="0">
                  <c:v>1.3949031E7</c:v>
                </c:pt>
                <c:pt idx="1">
                  <c:v>1.4330089E7</c:v>
                </c:pt>
                <c:pt idx="2">
                  <c:v>1.4368368E7</c:v>
                </c:pt>
                <c:pt idx="3">
                  <c:v>1.3955779E7</c:v>
                </c:pt>
                <c:pt idx="4">
                  <c:v>2.0694183E7</c:v>
                </c:pt>
                <c:pt idx="5">
                  <c:v>1.624E7</c:v>
                </c:pt>
                <c:pt idx="6">
                  <c:v>1.6238E7</c:v>
                </c:pt>
                <c:pt idx="7">
                  <c:v>1.6938697E7</c:v>
                </c:pt>
                <c:pt idx="8">
                  <c:v>1.6189839E7</c:v>
                </c:pt>
                <c:pt idx="9">
                  <c:v>1.6450994E7</c:v>
                </c:pt>
              </c:numCache>
            </c:numRef>
          </c:val>
          <c:smooth val="0"/>
        </c:ser>
        <c:ser>
          <c:idx val="3"/>
          <c:order val="3"/>
          <c:tx>
            <c:strRef>
              <c:f>Sheet1!$F$21</c:f>
              <c:strCache>
                <c:ptCount val="1"/>
                <c:pt idx="0">
                  <c:v>SSMC</c:v>
                </c:pt>
              </c:strCache>
            </c:strRef>
          </c:tx>
          <c:cat>
            <c:numRef>
              <c:f>Sheet1!$G$17:$T$17</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Sheet1!$G$21:$T$21</c:f>
              <c:numCache>
                <c:formatCode>"$"#,##0</c:formatCode>
                <c:ptCount val="10"/>
                <c:pt idx="0">
                  <c:v>1.3580112E7</c:v>
                </c:pt>
                <c:pt idx="1">
                  <c:v>1.3734993E7</c:v>
                </c:pt>
                <c:pt idx="2">
                  <c:v>1.3695493E7</c:v>
                </c:pt>
                <c:pt idx="3">
                  <c:v>1.3274393E7</c:v>
                </c:pt>
                <c:pt idx="4">
                  <c:v>2.0692152E7</c:v>
                </c:pt>
                <c:pt idx="5">
                  <c:v>1.5181001E7</c:v>
                </c:pt>
                <c:pt idx="6">
                  <c:v>1.4312997E7</c:v>
                </c:pt>
                <c:pt idx="7">
                  <c:v>1.5404318E7</c:v>
                </c:pt>
                <c:pt idx="8">
                  <c:v>1.4280463E7</c:v>
                </c:pt>
                <c:pt idx="9">
                  <c:v>1.575173E7</c:v>
                </c:pt>
              </c:numCache>
            </c:numRef>
          </c:val>
          <c:smooth val="0"/>
        </c:ser>
        <c:ser>
          <c:idx val="4"/>
          <c:order val="4"/>
          <c:tx>
            <c:strRef>
              <c:f>Sheet1!$F$22</c:f>
              <c:strCache>
                <c:ptCount val="1"/>
                <c:pt idx="0">
                  <c:v>POL</c:v>
                </c:pt>
              </c:strCache>
            </c:strRef>
          </c:tx>
          <c:cat>
            <c:numRef>
              <c:f>Sheet1!$G$17:$T$17</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Sheet1!$G$22:$T$22</c:f>
              <c:numCache>
                <c:formatCode>"$"#,##0</c:formatCode>
                <c:ptCount val="10"/>
                <c:pt idx="0">
                  <c:v>1.4959266E7</c:v>
                </c:pt>
                <c:pt idx="1">
                  <c:v>1.4963152E7</c:v>
                </c:pt>
                <c:pt idx="2">
                  <c:v>1.4666126E7</c:v>
                </c:pt>
                <c:pt idx="3">
                  <c:v>1.4153483E7</c:v>
                </c:pt>
                <c:pt idx="4">
                  <c:v>2.0398735E7</c:v>
                </c:pt>
                <c:pt idx="5">
                  <c:v>1.5150444E7</c:v>
                </c:pt>
                <c:pt idx="6">
                  <c:v>1.4752922E7</c:v>
                </c:pt>
                <c:pt idx="7">
                  <c:v>1.4967951E7</c:v>
                </c:pt>
                <c:pt idx="8">
                  <c:v>1.3986736E7</c:v>
                </c:pt>
                <c:pt idx="9">
                  <c:v>1.4221606E7</c:v>
                </c:pt>
              </c:numCache>
            </c:numRef>
          </c:val>
          <c:smooth val="0"/>
        </c:ser>
        <c:ser>
          <c:idx val="5"/>
          <c:order val="5"/>
          <c:tx>
            <c:strRef>
              <c:f>Sheet1!$F$23</c:f>
              <c:strCache>
                <c:ptCount val="1"/>
                <c:pt idx="0">
                  <c:v>BIOM</c:v>
                </c:pt>
              </c:strCache>
            </c:strRef>
          </c:tx>
          <c:cat>
            <c:numRef>
              <c:f>Sheet1!$G$17:$T$17</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Sheet1!$G$23:$T$23</c:f>
              <c:numCache>
                <c:formatCode>"$"#,##0</c:formatCode>
                <c:ptCount val="10"/>
                <c:pt idx="1">
                  <c:v>50000.0</c:v>
                </c:pt>
                <c:pt idx="2">
                  <c:v>4.800208E6</c:v>
                </c:pt>
                <c:pt idx="3">
                  <c:v>7.12355E6</c:v>
                </c:pt>
                <c:pt idx="4">
                  <c:v>1.7745628E7</c:v>
                </c:pt>
                <c:pt idx="5">
                  <c:v>1.435E7</c:v>
                </c:pt>
                <c:pt idx="6">
                  <c:v>1.36435E7</c:v>
                </c:pt>
                <c:pt idx="7">
                  <c:v>1.5326223E7</c:v>
                </c:pt>
                <c:pt idx="8">
                  <c:v>1.4699926E7</c:v>
                </c:pt>
                <c:pt idx="9">
                  <c:v>1.5695617E7</c:v>
                </c:pt>
              </c:numCache>
            </c:numRef>
          </c:val>
          <c:smooth val="0"/>
        </c:ser>
        <c:ser>
          <c:idx val="6"/>
          <c:order val="6"/>
          <c:tx>
            <c:strRef>
              <c:f>Sheet1!$F$24</c:f>
              <c:strCache>
                <c:ptCount val="1"/>
                <c:pt idx="0">
                  <c:v>MMN</c:v>
                </c:pt>
              </c:strCache>
            </c:strRef>
          </c:tx>
          <c:cat>
            <c:numRef>
              <c:f>Sheet1!$G$17:$T$17</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Sheet1!$G$24:$T$24</c:f>
              <c:numCache>
                <c:formatCode>"$"#,##0</c:formatCode>
                <c:ptCount val="10"/>
                <c:pt idx="0">
                  <c:v>1.2060011E7</c:v>
                </c:pt>
                <c:pt idx="1">
                  <c:v>1.165441E7</c:v>
                </c:pt>
                <c:pt idx="2">
                  <c:v>1.1898677E7</c:v>
                </c:pt>
                <c:pt idx="3">
                  <c:v>1.1499637E7</c:v>
                </c:pt>
                <c:pt idx="4">
                  <c:v>1.6618661E7</c:v>
                </c:pt>
                <c:pt idx="5">
                  <c:v>1.2247E7</c:v>
                </c:pt>
                <c:pt idx="6">
                  <c:v>1.163465E7</c:v>
                </c:pt>
                <c:pt idx="7">
                  <c:v>1.167767E7</c:v>
                </c:pt>
                <c:pt idx="8">
                  <c:v>1.1011945E7</c:v>
                </c:pt>
                <c:pt idx="9">
                  <c:v>1.1177124E7</c:v>
                </c:pt>
              </c:numCache>
            </c:numRef>
          </c:val>
          <c:smooth val="0"/>
        </c:ser>
        <c:ser>
          <c:idx val="7"/>
          <c:order val="7"/>
          <c:tx>
            <c:strRef>
              <c:f>Sheet1!$F$25</c:f>
              <c:strCache>
                <c:ptCount val="1"/>
                <c:pt idx="0">
                  <c:v>CER</c:v>
                </c:pt>
              </c:strCache>
            </c:strRef>
          </c:tx>
          <c:cat>
            <c:numRef>
              <c:f>Sheet1!$G$17:$T$17</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Sheet1!$G$25:$T$25</c:f>
              <c:numCache>
                <c:formatCode>"$"#,##0</c:formatCode>
                <c:ptCount val="10"/>
                <c:pt idx="0">
                  <c:v>9.966693E6</c:v>
                </c:pt>
                <c:pt idx="1">
                  <c:v>1.0498691E7</c:v>
                </c:pt>
                <c:pt idx="2">
                  <c:v>1.0864488E7</c:v>
                </c:pt>
                <c:pt idx="3">
                  <c:v>1.061204E7</c:v>
                </c:pt>
                <c:pt idx="4">
                  <c:v>1.5713661E7</c:v>
                </c:pt>
                <c:pt idx="5">
                  <c:v>1.1422E7</c:v>
                </c:pt>
                <c:pt idx="6">
                  <c:v>1.12109E7</c:v>
                </c:pt>
                <c:pt idx="7">
                  <c:v>1.1363786E7</c:v>
                </c:pt>
                <c:pt idx="8">
                  <c:v>1.0614364E7</c:v>
                </c:pt>
                <c:pt idx="9">
                  <c:v>1.1136038E7</c:v>
                </c:pt>
              </c:numCache>
            </c:numRef>
          </c:val>
          <c:smooth val="0"/>
        </c:ser>
        <c:dLbls>
          <c:showLegendKey val="0"/>
          <c:showVal val="0"/>
          <c:showCatName val="0"/>
          <c:showSerName val="0"/>
          <c:showPercent val="0"/>
          <c:showBubbleSize val="0"/>
        </c:dLbls>
        <c:marker val="1"/>
        <c:smooth val="0"/>
        <c:axId val="-2145076280"/>
        <c:axId val="-2145056520"/>
      </c:lineChart>
      <c:catAx>
        <c:axId val="-2145076280"/>
        <c:scaling>
          <c:orientation val="minMax"/>
        </c:scaling>
        <c:delete val="0"/>
        <c:axPos val="b"/>
        <c:numFmt formatCode="General" sourceLinked="1"/>
        <c:majorTickMark val="out"/>
        <c:minorTickMark val="none"/>
        <c:tickLblPos val="nextTo"/>
        <c:txPr>
          <a:bodyPr/>
          <a:lstStyle/>
          <a:p>
            <a:pPr>
              <a:defRPr sz="1200"/>
            </a:pPr>
            <a:endParaRPr lang="en-US"/>
          </a:p>
        </c:txPr>
        <c:crossAx val="-2145056520"/>
        <c:crosses val="autoZero"/>
        <c:auto val="1"/>
        <c:lblAlgn val="ctr"/>
        <c:lblOffset val="100"/>
        <c:noMultiLvlLbl val="0"/>
      </c:catAx>
      <c:valAx>
        <c:axId val="-2145056520"/>
        <c:scaling>
          <c:orientation val="minMax"/>
        </c:scaling>
        <c:delete val="0"/>
        <c:axPos val="l"/>
        <c:majorGridlines/>
        <c:numFmt formatCode="&quot;$&quot;#,##0" sourceLinked="1"/>
        <c:majorTickMark val="out"/>
        <c:minorTickMark val="none"/>
        <c:tickLblPos val="nextTo"/>
        <c:txPr>
          <a:bodyPr/>
          <a:lstStyle/>
          <a:p>
            <a:pPr>
              <a:defRPr sz="1200"/>
            </a:pPr>
            <a:endParaRPr lang="en-US"/>
          </a:p>
        </c:txPr>
        <c:crossAx val="-2145076280"/>
        <c:crosses val="autoZero"/>
        <c:crossBetween val="between"/>
        <c:dispUnits>
          <c:builtInUnit val="millions"/>
        </c:dispUnits>
      </c:valAx>
    </c:plotArea>
    <c:legend>
      <c:legendPos val="r"/>
      <c:layout/>
      <c:overlay val="0"/>
      <c:txPr>
        <a:bodyPr/>
        <a:lstStyle/>
        <a:p>
          <a:pPr>
            <a:defRPr sz="1200" b="1"/>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0.23529</cdr:x>
      <cdr:y>0.14</cdr:y>
    </cdr:from>
    <cdr:to>
      <cdr:x>0.35294</cdr:x>
      <cdr:y>0.16</cdr:y>
    </cdr:to>
    <cdr:sp macro="" textlink="">
      <cdr:nvSpPr>
        <cdr:cNvPr id="3" name="Straight Connector 2"/>
        <cdr:cNvSpPr/>
      </cdr:nvSpPr>
      <cdr:spPr>
        <a:xfrm xmlns:a="http://schemas.openxmlformats.org/drawingml/2006/main">
          <a:off x="1219200" y="533400"/>
          <a:ext cx="609600" cy="76200"/>
        </a:xfrm>
        <a:prstGeom xmlns:a="http://schemas.openxmlformats.org/drawingml/2006/main" prst="line">
          <a:avLst/>
        </a:prstGeom>
        <a:ln xmlns:a="http://schemas.openxmlformats.org/drawingml/2006/main">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0.47059</cdr:x>
      <cdr:y>0.07843</cdr:y>
    </cdr:from>
    <cdr:to>
      <cdr:x>0.67647</cdr:x>
      <cdr:y>0.11765</cdr:y>
    </cdr:to>
    <cdr:cxnSp macro="">
      <cdr:nvCxnSpPr>
        <cdr:cNvPr id="4" name="Straight Connector 3"/>
        <cdr:cNvCxnSpPr/>
      </cdr:nvCxnSpPr>
      <cdr:spPr bwMode="auto">
        <a:xfrm xmlns:a="http://schemas.openxmlformats.org/drawingml/2006/main" flipV="1">
          <a:off x="2438400" y="304800"/>
          <a:ext cx="1066800" cy="15240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0.28674</cdr:x>
      <cdr:y>0.12951</cdr:y>
    </cdr:from>
    <cdr:to>
      <cdr:x>0.37276</cdr:x>
      <cdr:y>0.14813</cdr:y>
    </cdr:to>
    <cdr:cxnSp macro="">
      <cdr:nvCxnSpPr>
        <cdr:cNvPr id="3" name="Straight Connector 2"/>
        <cdr:cNvCxnSpPr/>
      </cdr:nvCxnSpPr>
      <cdr:spPr bwMode="auto">
        <a:xfrm xmlns:a="http://schemas.openxmlformats.org/drawingml/2006/main">
          <a:off x="1524000" y="530066"/>
          <a:ext cx="457200" cy="7620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0.47536</cdr:x>
      <cdr:y>0.07447</cdr:y>
    </cdr:from>
    <cdr:to>
      <cdr:x>0.60215</cdr:x>
      <cdr:y>0.12951</cdr:y>
    </cdr:to>
    <cdr:cxnSp macro="">
      <cdr:nvCxnSpPr>
        <cdr:cNvPr id="5" name="Straight Connector 4"/>
        <cdr:cNvCxnSpPr/>
      </cdr:nvCxnSpPr>
      <cdr:spPr bwMode="auto">
        <a:xfrm xmlns:a="http://schemas.openxmlformats.org/drawingml/2006/main" flipH="1">
          <a:off x="2526522" y="304800"/>
          <a:ext cx="673878" cy="225266"/>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0.45922</cdr:x>
      <cdr:y>0.09429</cdr:y>
    </cdr:from>
    <cdr:to>
      <cdr:x>0.66818</cdr:x>
      <cdr:y>0.15598</cdr:y>
    </cdr:to>
    <cdr:cxnSp macro="">
      <cdr:nvCxnSpPr>
        <cdr:cNvPr id="2" name="Straight Connector 1"/>
        <cdr:cNvCxnSpPr/>
      </cdr:nvCxnSpPr>
      <cdr:spPr bwMode="auto">
        <a:xfrm xmlns:a="http://schemas.openxmlformats.org/drawingml/2006/main" flipH="1">
          <a:off x="2015861" y="345661"/>
          <a:ext cx="917286" cy="226136"/>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0.19231</cdr:x>
      <cdr:y>0.81899</cdr:y>
    </cdr:from>
    <cdr:to>
      <cdr:x>0.34615</cdr:x>
      <cdr:y>1</cdr:y>
    </cdr:to>
    <cdr:sp macro="" textlink="">
      <cdr:nvSpPr>
        <cdr:cNvPr id="3" name="TextBox 2"/>
        <cdr:cNvSpPr txBox="1"/>
      </cdr:nvSpPr>
      <cdr:spPr>
        <a:xfrm xmlns:a="http://schemas.openxmlformats.org/drawingml/2006/main">
          <a:off x="1143000" y="413739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0.42308</cdr:x>
      <cdr:y>0.69043</cdr:y>
    </cdr:from>
    <cdr:to>
      <cdr:x>0.57692</cdr:x>
      <cdr:y>0.76963</cdr:y>
    </cdr:to>
    <cdr:sp macro="" textlink="">
      <cdr:nvSpPr>
        <cdr:cNvPr id="4" name="TextBox 2"/>
        <cdr:cNvSpPr txBox="1"/>
      </cdr:nvSpPr>
      <cdr:spPr>
        <a:xfrm xmlns:a="http://schemas.openxmlformats.org/drawingml/2006/main">
          <a:off x="2514600" y="3487922"/>
          <a:ext cx="9144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sz="2000" b="1" dirty="0" smtClean="0">
              <a:solidFill>
                <a:schemeClr val="bg1"/>
              </a:solidFill>
            </a:rPr>
            <a:t>8.5%</a:t>
          </a:r>
          <a:endParaRPr lang="en-US" sz="20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4DF583FD-8602-4720-975B-00FFBE61FC5F}" type="datetimeFigureOut">
              <a:rPr lang="en-US" smtClean="0"/>
              <a:t>10/14/15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C4AF3576-4932-425C-BF5A-1BC85A2C9F2F}" type="slidenum">
              <a:rPr lang="en-US" smtClean="0"/>
              <a:t>‹#›</a:t>
            </a:fld>
            <a:endParaRPr lang="en-US"/>
          </a:p>
        </p:txBody>
      </p:sp>
    </p:spTree>
    <p:extLst>
      <p:ext uri="{BB962C8B-B14F-4D97-AF65-F5344CB8AC3E}">
        <p14:creationId xmlns:p14="http://schemas.microsoft.com/office/powerpoint/2010/main" val="268172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 acquired from EIS BEP module</a:t>
            </a:r>
            <a:r>
              <a:rPr lang="en-US" baseline="0" dirty="0" smtClean="0"/>
              <a:t> (NSF Official Data) </a:t>
            </a:r>
            <a:endParaRPr lang="en-US" dirty="0"/>
          </a:p>
        </p:txBody>
      </p:sp>
      <p:sp>
        <p:nvSpPr>
          <p:cNvPr id="4" name="Slide Number Placeholder 3"/>
          <p:cNvSpPr>
            <a:spLocks noGrp="1"/>
          </p:cNvSpPr>
          <p:nvPr>
            <p:ph type="sldNum" sz="quarter" idx="10"/>
          </p:nvPr>
        </p:nvSpPr>
        <p:spPr/>
        <p:txBody>
          <a:bodyPr/>
          <a:lstStyle/>
          <a:p>
            <a:fld id="{1C3E5FA5-8B41-AD4F-8C58-7048627AD643}" type="slidenum">
              <a:rPr lang="en-US" smtClean="0"/>
              <a:pPr/>
              <a:t>3</a:t>
            </a:fld>
            <a:endParaRPr lang="en-US"/>
          </a:p>
        </p:txBody>
      </p:sp>
    </p:spTree>
    <p:extLst>
      <p:ext uri="{BB962C8B-B14F-4D97-AF65-F5344CB8AC3E}">
        <p14:creationId xmlns:p14="http://schemas.microsoft.com/office/powerpoint/2010/main" val="1360277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F3576-4932-425C-BF5A-1BC85A2C9F2F}" type="slidenum">
              <a:rPr lang="en-US" smtClean="0"/>
              <a:t>17</a:t>
            </a:fld>
            <a:endParaRPr lang="en-US"/>
          </a:p>
        </p:txBody>
      </p:sp>
    </p:spTree>
    <p:extLst>
      <p:ext uri="{BB962C8B-B14F-4D97-AF65-F5344CB8AC3E}">
        <p14:creationId xmlns:p14="http://schemas.microsoft.com/office/powerpoint/2010/main" val="109307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F3576-4932-425C-BF5A-1BC85A2C9F2F}" type="slidenum">
              <a:rPr lang="en-US" smtClean="0"/>
              <a:t>18</a:t>
            </a:fld>
            <a:endParaRPr lang="en-US"/>
          </a:p>
        </p:txBody>
      </p:sp>
    </p:spTree>
    <p:extLst>
      <p:ext uri="{BB962C8B-B14F-4D97-AF65-F5344CB8AC3E}">
        <p14:creationId xmlns:p14="http://schemas.microsoft.com/office/powerpoint/2010/main" val="3870783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p>
          <a:p>
            <a:endParaRPr lang="en-US" dirty="0"/>
          </a:p>
        </p:txBody>
      </p:sp>
      <p:sp>
        <p:nvSpPr>
          <p:cNvPr id="4" name="Slide Number Placeholder 3"/>
          <p:cNvSpPr>
            <a:spLocks noGrp="1"/>
          </p:cNvSpPr>
          <p:nvPr>
            <p:ph type="sldNum" sz="quarter" idx="10"/>
          </p:nvPr>
        </p:nvSpPr>
        <p:spPr/>
        <p:txBody>
          <a:bodyPr/>
          <a:lstStyle/>
          <a:p>
            <a:fld id="{1C3E5FA5-8B41-AD4F-8C58-7048627AD643}" type="slidenum">
              <a:rPr lang="en-US" smtClean="0"/>
              <a:pPr/>
              <a:t>20</a:t>
            </a:fld>
            <a:endParaRPr lang="en-US"/>
          </a:p>
        </p:txBody>
      </p:sp>
    </p:spTree>
    <p:extLst>
      <p:ext uri="{BB962C8B-B14F-4D97-AF65-F5344CB8AC3E}">
        <p14:creationId xmlns:p14="http://schemas.microsoft.com/office/powerpoint/2010/main" val="349490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FA6321A-BECB-4980-AB0F-22DE35EE1D56}" type="slidenum">
              <a:rPr lang="en-US" smtClean="0"/>
              <a:pPr/>
              <a:t>22</a:t>
            </a:fld>
            <a:endParaRPr lang="en-US" smtClean="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AE7A31-F087-4772-AFE3-B7EFA2E32061}"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F3576-4932-425C-BF5A-1BC85A2C9F2F}" type="slidenum">
              <a:rPr lang="en-US" smtClean="0"/>
              <a:t>27</a:t>
            </a:fld>
            <a:endParaRPr lang="en-US"/>
          </a:p>
        </p:txBody>
      </p:sp>
    </p:spTree>
    <p:extLst>
      <p:ext uri="{BB962C8B-B14F-4D97-AF65-F5344CB8AC3E}">
        <p14:creationId xmlns:p14="http://schemas.microsoft.com/office/powerpoint/2010/main" val="406205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F3576-4932-425C-BF5A-1BC85A2C9F2F}" type="slidenum">
              <a:rPr lang="en-US" smtClean="0"/>
              <a:t>29</a:t>
            </a:fld>
            <a:endParaRPr lang="en-US"/>
          </a:p>
        </p:txBody>
      </p:sp>
    </p:spTree>
    <p:extLst>
      <p:ext uri="{BB962C8B-B14F-4D97-AF65-F5344CB8AC3E}">
        <p14:creationId xmlns:p14="http://schemas.microsoft.com/office/powerpoint/2010/main" val="332353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1C3E5FA5-8B41-AD4F-8C58-7048627AD643}" type="slidenum">
              <a:rPr lang="en-US" smtClean="0"/>
              <a:pPr/>
              <a:t>4</a:t>
            </a:fld>
            <a:endParaRPr lang="en-US"/>
          </a:p>
        </p:txBody>
      </p:sp>
    </p:spTree>
    <p:extLst>
      <p:ext uri="{BB962C8B-B14F-4D97-AF65-F5344CB8AC3E}">
        <p14:creationId xmlns:p14="http://schemas.microsoft.com/office/powerpoint/2010/main" val="373097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Lost Carmen in 2013</a:t>
            </a:r>
          </a:p>
          <a:p>
            <a:r>
              <a:rPr lang="en-US" dirty="0" smtClean="0"/>
              <a:t>Mary</a:t>
            </a:r>
            <a:r>
              <a:rPr lang="en-US" baseline="0" dirty="0" smtClean="0"/>
              <a:t> become DD in 2013 (# PDs went down and 1 permanent) Dave Brant retired</a:t>
            </a:r>
          </a:p>
          <a:p>
            <a:r>
              <a:rPr lang="en-US" baseline="0" dirty="0" smtClean="0"/>
              <a:t>Linda Acting DDD in CHE in Jan 2013- July 2013(6months) and Jan 2014-July 2014</a:t>
            </a:r>
          </a:p>
          <a:p>
            <a:endParaRPr lang="en-US" dirty="0"/>
          </a:p>
        </p:txBody>
      </p:sp>
      <p:sp>
        <p:nvSpPr>
          <p:cNvPr id="4" name="Slide Number Placeholder 3"/>
          <p:cNvSpPr>
            <a:spLocks noGrp="1"/>
          </p:cNvSpPr>
          <p:nvPr>
            <p:ph type="sldNum" sz="quarter" idx="10"/>
          </p:nvPr>
        </p:nvSpPr>
        <p:spPr/>
        <p:txBody>
          <a:bodyPr/>
          <a:lstStyle/>
          <a:p>
            <a:fld id="{C4AF3576-4932-425C-BF5A-1BC85A2C9F2F}" type="slidenum">
              <a:rPr lang="en-US" smtClean="0"/>
              <a:t>5</a:t>
            </a:fld>
            <a:endParaRPr lang="en-US"/>
          </a:p>
        </p:txBody>
      </p:sp>
    </p:spTree>
    <p:extLst>
      <p:ext uri="{BB962C8B-B14F-4D97-AF65-F5344CB8AC3E}">
        <p14:creationId xmlns:p14="http://schemas.microsoft.com/office/powerpoint/2010/main" val="343507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F3576-4932-425C-BF5A-1BC85A2C9F2F}" type="slidenum">
              <a:rPr lang="en-US" smtClean="0"/>
              <a:t>8</a:t>
            </a:fld>
            <a:endParaRPr lang="en-US"/>
          </a:p>
        </p:txBody>
      </p:sp>
    </p:spTree>
    <p:extLst>
      <p:ext uri="{BB962C8B-B14F-4D97-AF65-F5344CB8AC3E}">
        <p14:creationId xmlns:p14="http://schemas.microsoft.com/office/powerpoint/2010/main" val="417494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Cuprates</a:t>
            </a:r>
            <a:r>
              <a:rPr lang="en-US" baseline="0" dirty="0" smtClean="0"/>
              <a:t> - </a:t>
            </a:r>
            <a:r>
              <a:rPr lang="en-US" b="1" baseline="0" dirty="0" smtClean="0"/>
              <a:t>they show that charge order can be found BOTH in hole-doped as well as in electron-doped </a:t>
            </a:r>
            <a:r>
              <a:rPr lang="en-US" b="1" baseline="0" dirty="0" err="1" smtClean="0"/>
              <a:t>cuprates</a:t>
            </a:r>
            <a:r>
              <a:rPr lang="en-US" b="1" baseline="0" dirty="0" smtClean="0"/>
              <a:t>, which creates a strong link between the two groups, formerly suspected to be completely different since their normal state properties are different.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err="1" smtClean="0"/>
              <a:t>Skyrmions</a:t>
            </a:r>
            <a:r>
              <a:rPr lang="en-US" b="1" baseline="0" dirty="0" smtClean="0"/>
              <a:t> - </a:t>
            </a:r>
            <a:r>
              <a:rPr lang="en-US" sz="1200" b="1" kern="1200" dirty="0" smtClean="0">
                <a:solidFill>
                  <a:schemeClr val="tx1"/>
                </a:solidFill>
                <a:effectLst/>
                <a:latin typeface="Arial" charset="0"/>
                <a:ea typeface="+mn-ea"/>
                <a:cs typeface="+mn-cs"/>
              </a:rPr>
              <a:t>we all want a novel quantum supercomputer or a new type of memory.</a:t>
            </a:r>
            <a:r>
              <a:rPr lang="en-US" sz="1200" b="1" kern="1200" baseline="0" dirty="0" smtClean="0">
                <a:solidFill>
                  <a:schemeClr val="tx1"/>
                </a:solidFill>
                <a:effectLst/>
                <a:latin typeface="Arial" charset="0"/>
                <a:ea typeface="+mn-ea"/>
                <a:cs typeface="+mn-cs"/>
              </a:rPr>
              <a:t> But how to build one? Most elements we have do not scale, or live only at ultra low temperatures. This is the first example of something scalable and alive at high temperatures. Each individual </a:t>
            </a:r>
            <a:r>
              <a:rPr lang="en-US" sz="1200" b="1" kern="1200" baseline="0" dirty="0" err="1" smtClean="0">
                <a:solidFill>
                  <a:schemeClr val="tx1"/>
                </a:solidFill>
                <a:effectLst/>
                <a:latin typeface="Arial" charset="0"/>
                <a:ea typeface="+mn-ea"/>
                <a:cs typeface="+mn-cs"/>
              </a:rPr>
              <a:t>skyrmion</a:t>
            </a:r>
            <a:r>
              <a:rPr lang="en-US" sz="1200" b="1" kern="1200" baseline="0" dirty="0" smtClean="0">
                <a:solidFill>
                  <a:schemeClr val="tx1"/>
                </a:solidFill>
                <a:effectLst/>
                <a:latin typeface="Arial" charset="0"/>
                <a:ea typeface="+mn-ea"/>
                <a:cs typeface="+mn-cs"/>
              </a:rPr>
              <a:t> in a lattice can be used as a carrier of information bit, so perhaps in a decade we will use those in our cellphones? </a:t>
            </a:r>
            <a:endParaRPr lang="en-US" sz="1200" b="1"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Weyl</a:t>
            </a:r>
            <a:r>
              <a:rPr lang="en-US" baseline="0" dirty="0" smtClean="0"/>
              <a:t> semi metals CMMT</a:t>
            </a:r>
          </a:p>
          <a:p>
            <a:r>
              <a:rPr lang="en-US" baseline="0" dirty="0" smtClean="0"/>
              <a:t>CER and sustainability</a:t>
            </a:r>
          </a:p>
          <a:p>
            <a:r>
              <a:rPr lang="en-US" baseline="0" dirty="0" smtClean="0"/>
              <a:t>Pol water filtration</a:t>
            </a:r>
          </a:p>
          <a:p>
            <a:r>
              <a:rPr lang="en-US" baseline="0" dirty="0" smtClean="0"/>
              <a:t>More connection between computation/modeling/data and experiment</a:t>
            </a:r>
          </a:p>
          <a:p>
            <a:endParaRPr lang="en-US" dirty="0"/>
          </a:p>
        </p:txBody>
      </p:sp>
      <p:sp>
        <p:nvSpPr>
          <p:cNvPr id="4" name="Slide Number Placeholder 3"/>
          <p:cNvSpPr>
            <a:spLocks noGrp="1"/>
          </p:cNvSpPr>
          <p:nvPr>
            <p:ph type="sldNum" sz="quarter" idx="10"/>
          </p:nvPr>
        </p:nvSpPr>
        <p:spPr/>
        <p:txBody>
          <a:bodyPr/>
          <a:lstStyle/>
          <a:p>
            <a:fld id="{C4AF3576-4932-425C-BF5A-1BC85A2C9F2F}" type="slidenum">
              <a:rPr lang="en-US" smtClean="0"/>
              <a:t>11</a:t>
            </a:fld>
            <a:endParaRPr lang="en-US"/>
          </a:p>
        </p:txBody>
      </p:sp>
    </p:spTree>
    <p:extLst>
      <p:ext uri="{BB962C8B-B14F-4D97-AF65-F5344CB8AC3E}">
        <p14:creationId xmlns:p14="http://schemas.microsoft.com/office/powerpoint/2010/main" val="150299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 the teeth wear away, they are replaced by a self-healing mechanism that materials scientists seek to understand and harness. The work shows</a:t>
            </a:r>
            <a:r>
              <a:rPr lang="en-US" b="1" baseline="0" dirty="0" smtClean="0"/>
              <a:t> how </a:t>
            </a:r>
            <a:r>
              <a:rPr lang="en-US" b="1" dirty="0" smtClean="0"/>
              <a:t>biomaterials researchers are </a:t>
            </a:r>
            <a:r>
              <a:rPr lang="en-US" b="1" dirty="0" err="1" smtClean="0"/>
              <a:t>mimicing</a:t>
            </a:r>
            <a:r>
              <a:rPr lang="en-US" b="1" dirty="0" smtClean="0"/>
              <a:t> living to </a:t>
            </a:r>
            <a:r>
              <a:rPr lang="en-US" b="1" dirty="0" err="1" smtClean="0"/>
              <a:t>enerate</a:t>
            </a:r>
            <a:r>
              <a:rPr lang="en-US" b="1" dirty="0" smtClean="0"/>
              <a:t> functional materials with unusual and useful properties.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Cuprates</a:t>
            </a:r>
            <a:r>
              <a:rPr lang="en-US" baseline="0" dirty="0" smtClean="0"/>
              <a:t> - </a:t>
            </a:r>
            <a:r>
              <a:rPr lang="en-US" b="1" baseline="0" dirty="0" smtClean="0"/>
              <a:t>they show that charge order can be found BOTH in hole-doped as well as in electron-doped </a:t>
            </a:r>
            <a:r>
              <a:rPr lang="en-US" b="1" baseline="0" dirty="0" err="1" smtClean="0"/>
              <a:t>cuprates</a:t>
            </a:r>
            <a:r>
              <a:rPr lang="en-US" b="1" baseline="0" dirty="0" smtClean="0"/>
              <a:t>, which creates a strong link between the two groups, formerly suspected to be completely different since their normal state properties are different.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C4AF3576-4932-425C-BF5A-1BC85A2C9F2F}" type="slidenum">
              <a:rPr lang="en-US" smtClean="0"/>
              <a:t>12</a:t>
            </a:fld>
            <a:endParaRPr lang="en-US"/>
          </a:p>
        </p:txBody>
      </p:sp>
    </p:spTree>
    <p:extLst>
      <p:ext uri="{BB962C8B-B14F-4D97-AF65-F5344CB8AC3E}">
        <p14:creationId xmlns:p14="http://schemas.microsoft.com/office/powerpoint/2010/main" val="40024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Top Figure: The time structure of the 100 tesla field</a:t>
            </a:r>
            <a:r>
              <a:rPr lang="en-US" baseline="0" dirty="0" smtClean="0"/>
              <a:t>   </a:t>
            </a:r>
            <a:r>
              <a:rPr lang="en-US" dirty="0" smtClean="0"/>
              <a:t>Left Inset, a close-up of the magnetic field profile in time. </a:t>
            </a:r>
            <a:r>
              <a:rPr lang="en-US" baseline="0" dirty="0" smtClean="0"/>
              <a:t>   </a:t>
            </a:r>
            <a:r>
              <a:rPr lang="en-US" dirty="0" smtClean="0"/>
              <a:t>Right inset, is a Fourier Transform of the </a:t>
            </a:r>
            <a:r>
              <a:rPr lang="en-US" dirty="0" err="1" smtClean="0"/>
              <a:t>deHaas</a:t>
            </a:r>
            <a:r>
              <a:rPr lang="en-US" dirty="0" smtClean="0"/>
              <a:t>-van Alphen magneto quantum oscillations of polycrystalline copper at 1.5 K as a function of inverse magnetic field showing the distinct peak which is used for an accurate in-situ calibration of the magnetic field.</a:t>
            </a:r>
            <a:r>
              <a:rPr lang="en-US" baseline="0" dirty="0" smtClean="0"/>
              <a:t>   </a:t>
            </a:r>
            <a:r>
              <a:rPr lang="en-US" dirty="0" smtClean="0"/>
              <a:t>The Measured magnetic field intensity is 100.75 +- 0.1 tesla.</a:t>
            </a:r>
          </a:p>
          <a:p>
            <a:pPr>
              <a:spcBef>
                <a:spcPct val="0"/>
              </a:spcBef>
            </a:pPr>
            <a:endParaRPr lang="en-US" dirty="0" smtClean="0"/>
          </a:p>
          <a:p>
            <a:pPr>
              <a:spcBef>
                <a:spcPct val="0"/>
              </a:spcBef>
            </a:pPr>
            <a:r>
              <a:rPr lang="en-US" dirty="0" smtClean="0"/>
              <a:t>Bottom Figure: The Fermi surface of the most heavily-studied</a:t>
            </a:r>
            <a:r>
              <a:rPr lang="en-US" baseline="0" dirty="0" smtClean="0"/>
              <a:t> </a:t>
            </a:r>
            <a:r>
              <a:rPr lang="en-US" dirty="0" smtClean="0"/>
              <a:t>high-temperature</a:t>
            </a:r>
            <a:r>
              <a:rPr lang="en-US" baseline="0" dirty="0" smtClean="0"/>
              <a:t> superconductor, </a:t>
            </a:r>
            <a:r>
              <a:rPr lang="en-US" baseline="0" dirty="0" err="1" smtClean="0"/>
              <a:t>YBaCuO</a:t>
            </a:r>
            <a:r>
              <a:rPr lang="en-US" baseline="0" dirty="0" smtClean="0"/>
              <a:t>, once superconductivity is suppressed by the intense magnetic field.</a:t>
            </a:r>
            <a:endParaRPr 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fld id="{F2FB06BA-4D1A-4802-A004-E25D807D8888}" type="slidenum">
              <a:rPr lang="en-US">
                <a:solidFill>
                  <a:prstClr val="black"/>
                </a:solidFill>
              </a: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ea typeface="ＭＳ Ｐゴシック" pitchFamily="34" charset="-128"/>
              </a:defRPr>
            </a:lvl1pPr>
            <a:lvl2pPr marL="742950" indent="-285750" defTabSz="931863" eaLnBrk="0" hangingPunct="0">
              <a:defRPr>
                <a:solidFill>
                  <a:schemeClr val="tx1"/>
                </a:solidFill>
                <a:latin typeface="Arial" pitchFamily="34" charset="0"/>
                <a:ea typeface="ＭＳ Ｐゴシック" pitchFamily="34" charset="-128"/>
              </a:defRPr>
            </a:lvl2pPr>
            <a:lvl3pPr marL="1143000" indent="-228600" defTabSz="931863" eaLnBrk="0" hangingPunct="0">
              <a:defRPr>
                <a:solidFill>
                  <a:schemeClr val="tx1"/>
                </a:solidFill>
                <a:latin typeface="Arial" pitchFamily="34" charset="0"/>
                <a:ea typeface="ＭＳ Ｐゴシック" pitchFamily="34" charset="-128"/>
              </a:defRPr>
            </a:lvl3pPr>
            <a:lvl4pPr marL="1600200" indent="-228600" defTabSz="931863" eaLnBrk="0" hangingPunct="0">
              <a:defRPr>
                <a:solidFill>
                  <a:schemeClr val="tx1"/>
                </a:solidFill>
                <a:latin typeface="Arial" pitchFamily="34" charset="0"/>
                <a:ea typeface="ＭＳ Ｐゴシック" pitchFamily="34" charset="-128"/>
              </a:defRPr>
            </a:lvl4pPr>
            <a:lvl5pPr marL="2057400" indent="-228600" defTabSz="931863" eaLnBrk="0" hangingPunct="0">
              <a:defRPr>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C1C649-397F-432D-8758-0822277F978C}" type="slidenum">
              <a:rPr lang="en-US" altLang="en-US"/>
              <a:pPr eaLnBrk="1" hangingPunct="1"/>
              <a:t>15</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E5FA5-8B41-AD4F-8C58-7048627AD643}" type="slidenum">
              <a:rPr lang="en-US" smtClean="0"/>
              <a:pPr/>
              <a:t>16</a:t>
            </a:fld>
            <a:endParaRPr lang="en-US"/>
          </a:p>
        </p:txBody>
      </p:sp>
    </p:spTree>
    <p:extLst>
      <p:ext uri="{BB962C8B-B14F-4D97-AF65-F5344CB8AC3E}">
        <p14:creationId xmlns:p14="http://schemas.microsoft.com/office/powerpoint/2010/main" val="91519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chemeClr val="accent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CE204805-0A7B-4151-B772-81B8437C6DD0}" type="slidenum">
              <a:rPr lang="en-US" b="1" smtClean="0">
                <a:solidFill>
                  <a:srgbClr val="3333CC"/>
                </a:solidFill>
                <a:ea typeface="+mn-ea"/>
                <a:cs typeface="+mn-cs"/>
              </a:rPr>
              <a:pPr algn="ctr">
                <a:lnSpc>
                  <a:spcPct val="90000"/>
                </a:lnSpc>
                <a:spcBef>
                  <a:spcPct val="20000"/>
                </a:spcBef>
                <a:defRPr/>
              </a:pPr>
              <a:t>‹#›</a:t>
            </a:fld>
            <a:endParaRPr lang="en-US" b="1" dirty="0">
              <a:solidFill>
                <a:srgbClr val="3333CC"/>
              </a:solidFill>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981200"/>
            <a:ext cx="75438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D64ABE03-EC5E-4ABA-9C7B-FF68818822E0}"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ctr">
              <a:lnSpc>
                <a:spcPct val="90000"/>
              </a:lnSpc>
              <a:spcBef>
                <a:spcPct val="20000"/>
              </a:spcBef>
              <a:defRPr/>
            </a:pPr>
            <a:endParaRPr lang="en-US" sz="1200" b="1" dirty="0">
              <a:solidFill>
                <a:srgbClr val="3333CC"/>
              </a:solidFill>
              <a:latin typeface="Gill Sans"/>
              <a:cs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88595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50545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4BA26473-B0DA-4434-9A39-D3A06694C33D}"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1219200"/>
          </a:xfrm>
          <a:prstGeom prst="rect">
            <a:avLst/>
          </a:prstGeom>
        </p:spPr>
        <p:txBody>
          <a:bodyPr/>
          <a:lstStyle>
            <a:lvl1pPr>
              <a:defRPr>
                <a:solidFill>
                  <a:srgbClr val="3366FF"/>
                </a:solidFill>
              </a:defRPr>
            </a:lvl1pPr>
          </a:lstStyle>
          <a:p>
            <a:r>
              <a:rPr lang="en-US" smtClean="0"/>
              <a:t>Click to edit Master title style</a:t>
            </a:r>
            <a:endParaRPr lang="en-US" dirty="0"/>
          </a:p>
        </p:txBody>
      </p:sp>
      <p:sp>
        <p:nvSpPr>
          <p:cNvPr id="3" name="Table Placeholder 2"/>
          <p:cNvSpPr>
            <a:spLocks noGrp="1"/>
          </p:cNvSpPr>
          <p:nvPr>
            <p:ph type="tbl" idx="1"/>
          </p:nvPr>
        </p:nvSpPr>
        <p:spPr>
          <a:xfrm>
            <a:off x="685800" y="1981200"/>
            <a:ext cx="7772400" cy="4114800"/>
          </a:xfrm>
          <a:prstGeom prst="rect">
            <a:avLst/>
          </a:prstGeom>
        </p:spPr>
        <p:txBody>
          <a:bodyPr/>
          <a:lstStyle/>
          <a:p>
            <a:r>
              <a:rPr lang="en-US" smtClean="0"/>
              <a:t>Click icon to add table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1600200" y="152400"/>
            <a:ext cx="6858000" cy="1219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lgn="ctr">
              <a:lnSpc>
                <a:spcPct val="90000"/>
              </a:lnSpc>
              <a:spcBef>
                <a:spcPct val="20000"/>
              </a:spcBef>
              <a:defRPr/>
            </a:pPr>
            <a:endParaRPr lang="en-US" sz="1200" b="1" dirty="0">
              <a:solidFill>
                <a:srgbClr val="3333CC"/>
              </a:solidFill>
              <a:latin typeface="Gill Sans"/>
              <a:cs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1600200" y="152400"/>
            <a:ext cx="6858000" cy="1219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2000" y="632460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456DC3-4306-4662-87E1-78404C2AC0FE}" type="slidenum">
              <a:rPr lang="en-US" smtClean="0"/>
              <a:pPr/>
              <a:t>‹#›</a:t>
            </a:fld>
            <a:endParaRPr lang="en-US"/>
          </a:p>
        </p:txBody>
      </p:sp>
    </p:spTree>
    <p:extLst>
      <p:ext uri="{BB962C8B-B14F-4D97-AF65-F5344CB8AC3E}">
        <p14:creationId xmlns:p14="http://schemas.microsoft.com/office/powerpoint/2010/main" val="600613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F3E97-118C-4C8A-85CD-E87E023FDA1F}"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270487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F3E97-118C-4C8A-85CD-E87E023FDA1F}"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14462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981200"/>
            <a:ext cx="7543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4E81C7C3-FA7C-48AA-AC5D-A424DE4A4613}" type="slidenum">
              <a:rPr lang="en-US" b="1" smtClean="0">
                <a:solidFill>
                  <a:srgbClr val="3333CC"/>
                </a:solidFill>
                <a:ea typeface="+mn-ea"/>
                <a:cs typeface="+mn-cs"/>
              </a:rPr>
              <a:pPr algn="ctr">
                <a:lnSpc>
                  <a:spcPct val="90000"/>
                </a:lnSpc>
                <a:spcBef>
                  <a:spcPct val="20000"/>
                </a:spcBef>
                <a:defRPr/>
              </a:pPr>
              <a:t>‹#›</a:t>
            </a:fld>
            <a:endParaRPr lang="en-US" b="1" dirty="0">
              <a:solidFill>
                <a:srgbClr val="3333CC"/>
              </a:solidFill>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F3E97-118C-4C8A-85CD-E87E023FDA1F}"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3829024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BF3E97-118C-4C8A-85CD-E87E023FDA1F}"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1073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F3E97-118C-4C8A-85CD-E87E023FDA1F}" type="datetimeFigureOut">
              <a:rPr lang="en-US" smtClean="0"/>
              <a:t>10/14/15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221311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BF3E97-118C-4C8A-85CD-E87E023FDA1F}" type="datetimeFigureOut">
              <a:rPr lang="en-US" smtClean="0"/>
              <a:t>10/14/15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2050676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F3E97-118C-4C8A-85CD-E87E023FDA1F}" type="datetimeFigureOut">
              <a:rPr lang="en-US" smtClean="0"/>
              <a:t>10/14/15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144426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F3E97-118C-4C8A-85CD-E87E023FDA1F}"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1510514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F3E97-118C-4C8A-85CD-E87E023FDA1F}"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3879567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F3E97-118C-4C8A-85CD-E87E023FDA1F}"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4252360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F3E97-118C-4C8A-85CD-E87E023FDA1F}"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71B08-9D8F-4D92-A422-2EBA3BE41543}" type="slidenum">
              <a:rPr lang="en-US" smtClean="0"/>
              <a:t>‹#›</a:t>
            </a:fld>
            <a:endParaRPr lang="en-US"/>
          </a:p>
        </p:txBody>
      </p:sp>
    </p:spTree>
    <p:extLst>
      <p:ext uri="{BB962C8B-B14F-4D97-AF65-F5344CB8AC3E}">
        <p14:creationId xmlns:p14="http://schemas.microsoft.com/office/powerpoint/2010/main" val="990391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2127EF-81B7-44A4-B555-94828147DCFE}"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361807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600" b="1" cap="all">
                <a:solidFill>
                  <a:schemeClr val="accent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2D039C1B-B78D-4ECF-920B-5C116AE3EFFF}"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127EF-81B7-44A4-B555-94828147DCFE}"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1958292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127EF-81B7-44A4-B555-94828147DCFE}"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1376796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127EF-81B7-44A4-B555-94828147DCFE}"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376080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127EF-81B7-44A4-B555-94828147DCFE}" type="datetimeFigureOut">
              <a:rPr lang="en-US" smtClean="0"/>
              <a:t>10/14/15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4069231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127EF-81B7-44A4-B555-94828147DCFE}" type="datetimeFigureOut">
              <a:rPr lang="en-US" smtClean="0"/>
              <a:t>10/14/15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2424385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127EF-81B7-44A4-B555-94828147DCFE}" type="datetimeFigureOut">
              <a:rPr lang="en-US" smtClean="0"/>
              <a:t>10/14/15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846022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127EF-81B7-44A4-B555-94828147DCFE}"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559379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127EF-81B7-44A4-B555-94828147DCFE}" type="datetimeFigureOut">
              <a:rPr lang="en-US" smtClean="0"/>
              <a:t>10/14/15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11039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127EF-81B7-44A4-B555-94828147DCFE}"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1482491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127EF-81B7-44A4-B555-94828147DCFE}" type="datetimeFigureOut">
              <a:rPr lang="en-US" smtClean="0"/>
              <a:t>10/14/15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E8428-1D50-4A7E-A33E-0A44EFC17176}" type="slidenum">
              <a:rPr lang="en-US" smtClean="0"/>
              <a:t>‹#›</a:t>
            </a:fld>
            <a:endParaRPr lang="en-US"/>
          </a:p>
        </p:txBody>
      </p:sp>
    </p:spTree>
    <p:extLst>
      <p:ext uri="{BB962C8B-B14F-4D97-AF65-F5344CB8AC3E}">
        <p14:creationId xmlns:p14="http://schemas.microsoft.com/office/powerpoint/2010/main" val="20609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3674"/>
            <a:ext cx="7543800" cy="1143000"/>
          </a:xfrm>
          <a:prstGeom prst="rect">
            <a:avLst/>
          </a:prstGeom>
        </p:spPr>
        <p:txBody>
          <a:bodyPr/>
          <a:lstStyle>
            <a:lvl1pPr>
              <a:defRPr sz="36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4400" y="19812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9812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FF3638E7-8C7D-4895-9A34-F79A61747AA8}"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accent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BF7BEEBD-8CE2-41A2-A214-F72E42C96278}"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lvl1pPr>
              <a:defRPr sz="3600" b="1">
                <a:solidFill>
                  <a:schemeClr val="accent2">
                    <a:lumMod val="75000"/>
                  </a:schemeClr>
                </a:solidFill>
              </a:defRPr>
            </a:lvl1pPr>
          </a:lstStyle>
          <a:p>
            <a:r>
              <a:rPr lang="en-US" dirty="0" smtClean="0"/>
              <a:t>Click to edit Master title style</a:t>
            </a:r>
            <a:endParaRPr lang="en-US" dirty="0"/>
          </a:p>
        </p:txBody>
      </p:sp>
      <p:sp>
        <p:nvSpPr>
          <p:cNvPr id="3" name="Date Placeholder 2"/>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4" name="Footer Placeholder 3"/>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5" name="Slide Number Placeholder 4"/>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EC006EDF-1B79-417A-B104-E75F1E6C6BC9}"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3" name="Footer Placeholder 2"/>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BAC95254-191E-49E8-A0ED-A40B17229F01}" type="slidenum">
              <a:rPr lang="en-US" b="1" smtClean="0">
                <a:solidFill>
                  <a:srgbClr val="3333CC"/>
                </a:solidFill>
                <a:ea typeface="+mn-ea"/>
                <a:cs typeface="+mn-cs"/>
              </a:rPr>
              <a:pPr algn="ctr">
                <a:lnSpc>
                  <a:spcPct val="90000"/>
                </a:lnSpc>
                <a:spcBef>
                  <a:spcPct val="20000"/>
                </a:spcBef>
                <a:defRPr/>
              </a:pPr>
              <a:t>‹#›</a:t>
            </a:fld>
            <a:endParaRPr lang="en-US" b="1" dirty="0">
              <a:solidFill>
                <a:srgbClr val="3333CC"/>
              </a:solidFill>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6F381208-0D6A-4F61-A2AE-A13A517FA527}"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lgn="ctr">
              <a:lnSpc>
                <a:spcPct val="90000"/>
              </a:lnSpc>
              <a:spcBef>
                <a:spcPct val="20000"/>
              </a:spcBef>
              <a:defRPr/>
            </a:pPr>
            <a:endParaRPr lang="en-US" b="1" dirty="0">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06F30223-9A80-41F6-A34A-9E0436F9A5B6}"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5"/>
          <p:cNvSpPr>
            <a:spLocks noGrp="1"/>
          </p:cNvSpPr>
          <p:nvPr>
            <p:ph type="ftr" sz="quarter" idx="3"/>
          </p:nvPr>
        </p:nvSpPr>
        <p:spPr>
          <a:xfrm>
            <a:off x="3037840" y="6197600"/>
            <a:ext cx="3733800" cy="457200"/>
          </a:xfrm>
          <a:prstGeom prst="rect">
            <a:avLst/>
          </a:prstGeom>
        </p:spPr>
        <p:txBody>
          <a:bodyPr/>
          <a:lstStyle/>
          <a:p>
            <a:pPr algn="ctr">
              <a:lnSpc>
                <a:spcPct val="90000"/>
              </a:lnSpc>
              <a:spcBef>
                <a:spcPct val="20000"/>
              </a:spcBef>
              <a:defRPr/>
            </a:pPr>
            <a:endParaRPr lang="en-US" sz="1200" b="1" dirty="0">
              <a:solidFill>
                <a:srgbClr val="3333CC"/>
              </a:solidFill>
              <a:latin typeface="Gill Sans"/>
              <a:cs typeface="Gill Sans"/>
            </a:endParaRPr>
          </a:p>
        </p:txBody>
      </p:sp>
      <p:pic>
        <p:nvPicPr>
          <p:cNvPr id="10242" name="Picture 2" descr="http://www.nsf.gov/images/logos/nsf1.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2896" y="0"/>
            <a:ext cx="1050944" cy="10572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4" r:id="rId13"/>
    <p:sldLayoutId id="2147483695" r:id="rId14"/>
    <p:sldLayoutId id="2147483677" r:id="rId15"/>
    <p:sldLayoutId id="2147483651" r:id="rId16"/>
    <p:sldLayoutId id="2147483721" r:id="rId17"/>
  </p:sldLayoutIdLst>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F3E97-118C-4C8A-85CD-E87E023FDA1F}" type="datetimeFigureOut">
              <a:rPr lang="en-US" smtClean="0"/>
              <a:t>10/14/15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71B08-9D8F-4D92-A422-2EBA3BE41543}" type="slidenum">
              <a:rPr lang="en-US" smtClean="0"/>
              <a:t>‹#›</a:t>
            </a:fld>
            <a:endParaRPr lang="en-US"/>
          </a:p>
        </p:txBody>
      </p:sp>
    </p:spTree>
    <p:extLst>
      <p:ext uri="{BB962C8B-B14F-4D97-AF65-F5344CB8AC3E}">
        <p14:creationId xmlns:p14="http://schemas.microsoft.com/office/powerpoint/2010/main" val="33116721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127EF-81B7-44A4-B555-94828147DCFE}" type="datetimeFigureOut">
              <a:rPr lang="en-US" smtClean="0"/>
              <a:t>10/14/15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E8428-1D50-4A7E-A33E-0A44EFC17176}" type="slidenum">
              <a:rPr lang="en-US" smtClean="0"/>
              <a:t>‹#›</a:t>
            </a:fld>
            <a:endParaRPr lang="en-US"/>
          </a:p>
        </p:txBody>
      </p:sp>
    </p:spTree>
    <p:extLst>
      <p:ext uri="{BB962C8B-B14F-4D97-AF65-F5344CB8AC3E}">
        <p14:creationId xmlns:p14="http://schemas.microsoft.com/office/powerpoint/2010/main" val="16226369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jpeg"/><Relationship Id="rId24" Type="http://schemas.openxmlformats.org/officeDocument/2006/relationships/image" Target="../media/image22.png"/><Relationship Id="rId25" Type="http://schemas.openxmlformats.org/officeDocument/2006/relationships/image" Target="../media/image23.jpe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wmf"/><Relationship Id="rId29" Type="http://schemas.openxmlformats.org/officeDocument/2006/relationships/image" Target="../media/image27.jpeg"/><Relationship Id="rId30" Type="http://schemas.openxmlformats.org/officeDocument/2006/relationships/image" Target="../media/image28.jpeg"/><Relationship Id="rId31" Type="http://schemas.openxmlformats.org/officeDocument/2006/relationships/image" Target="../media/image29.png"/><Relationship Id="rId32" Type="http://schemas.openxmlformats.org/officeDocument/2006/relationships/image" Target="../media/image30.png"/><Relationship Id="rId10" Type="http://schemas.openxmlformats.org/officeDocument/2006/relationships/image" Target="../media/image10.jpeg"/><Relationship Id="rId11" Type="http://schemas.openxmlformats.org/officeDocument/2006/relationships/image" Target="../media/image11.jpeg"/><Relationship Id="rId12" Type="http://schemas.openxmlformats.org/officeDocument/2006/relationships/image" Target="../media/image12.jpeg"/><Relationship Id="rId13" Type="http://schemas.microsoft.com/office/2007/relationships/hdphoto" Target="../media/hdphoto1.wdp"/><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jpeg"/><Relationship Id="rId18" Type="http://schemas.microsoft.com/office/2007/relationships/hdphoto" Target="../media/hdphoto2.wdp"/><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tiff"/><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jpeg"/><Relationship Id="rId5"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5" Type="http://schemas.openxmlformats.org/officeDocument/2006/relationships/image" Target="../media/image75.jpeg"/><Relationship Id="rId6" Type="http://schemas.openxmlformats.org/officeDocument/2006/relationships/image" Target="../media/image76.jpeg"/><Relationship Id="rId7" Type="http://schemas.openxmlformats.org/officeDocument/2006/relationships/image" Target="../media/image77.jpeg"/><Relationship Id="rId8" Type="http://schemas.microsoft.com/office/2007/relationships/hdphoto" Target="../media/hdphoto3.wdp"/><Relationship Id="rId9" Type="http://schemas.openxmlformats.org/officeDocument/2006/relationships/image" Target="../media/image78.png"/><Relationship Id="rId1" Type="http://schemas.openxmlformats.org/officeDocument/2006/relationships/slideLayout" Target="../slideLayouts/slideLayout7.xml"/><Relationship Id="rId2" Type="http://schemas.openxmlformats.org/officeDocument/2006/relationships/image" Target="../media/image72.jpeg"/></Relationships>
</file>

<file path=ppt/slides/_rels/slide15.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6" Type="http://schemas.openxmlformats.org/officeDocument/2006/relationships/chart" Target="../charts/chart7.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1" Type="http://schemas.openxmlformats.org/officeDocument/2006/relationships/image" Target="../media/image90.jpeg"/><Relationship Id="rId12" Type="http://schemas.openxmlformats.org/officeDocument/2006/relationships/image" Target="../media/image91.png"/><Relationship Id="rId13" Type="http://schemas.openxmlformats.org/officeDocument/2006/relationships/image" Target="../media/image92.jpeg"/><Relationship Id="rId14" Type="http://schemas.openxmlformats.org/officeDocument/2006/relationships/image" Target="../media/image93.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jpeg"/><Relationship Id="rId9" Type="http://schemas.openxmlformats.org/officeDocument/2006/relationships/image" Target="../media/image88.png"/><Relationship Id="rId10" Type="http://schemas.openxmlformats.org/officeDocument/2006/relationships/image" Target="../media/image89.jpeg"/></Relationships>
</file>

<file path=ppt/slides/_rels/slide19.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 Id="rId6" Type="http://schemas.openxmlformats.org/officeDocument/2006/relationships/image" Target="../media/image98.jpeg"/><Relationship Id="rId7" Type="http://schemas.openxmlformats.org/officeDocument/2006/relationships/image" Target="../media/image99.jpeg"/><Relationship Id="rId8" Type="http://schemas.openxmlformats.org/officeDocument/2006/relationships/image" Target="../media/image100.png"/><Relationship Id="rId9" Type="http://schemas.openxmlformats.org/officeDocument/2006/relationships/image" Target="../media/image101.png"/><Relationship Id="rId10" Type="http://schemas.openxmlformats.org/officeDocument/2006/relationships/image" Target="../media/image102.jpeg"/><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3.png"/></Relationships>
</file>

<file path=ppt/slides/_rels/slide22.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image" Target="../media/image105.jpeg"/><Relationship Id="rId5" Type="http://schemas.openxmlformats.org/officeDocument/2006/relationships/image" Target="../media/image106.jpeg"/><Relationship Id="rId6" Type="http://schemas.openxmlformats.org/officeDocument/2006/relationships/image" Target="../media/image107.jpeg"/><Relationship Id="rId7" Type="http://schemas.openxmlformats.org/officeDocument/2006/relationships/image" Target="../media/image108.png"/><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1.png"/></Relationships>
</file>

<file path=ppt/slides/_rels/slide28.xml.rels><?xml version="1.0" encoding="UTF-8" standalone="yes"?>
<Relationships xmlns="http://schemas.openxmlformats.org/package/2006/relationships"><Relationship Id="rId11" Type="http://schemas.openxmlformats.org/officeDocument/2006/relationships/image" Target="../media/image121.png"/><Relationship Id="rId12" Type="http://schemas.openxmlformats.org/officeDocument/2006/relationships/image" Target="../media/image122.png"/><Relationship Id="rId1" Type="http://schemas.openxmlformats.org/officeDocument/2006/relationships/slideLayout" Target="../slideLayouts/slideLayout7.xml"/><Relationship Id="rId2" Type="http://schemas.openxmlformats.org/officeDocument/2006/relationships/image" Target="../media/image112.jpeg"/><Relationship Id="rId3" Type="http://schemas.openxmlformats.org/officeDocument/2006/relationships/image" Target="../media/image113.jpeg"/><Relationship Id="rId4" Type="http://schemas.openxmlformats.org/officeDocument/2006/relationships/image" Target="../media/image114.jpeg"/><Relationship Id="rId5" Type="http://schemas.openxmlformats.org/officeDocument/2006/relationships/image" Target="../media/image115.jpeg"/><Relationship Id="rId6" Type="http://schemas.openxmlformats.org/officeDocument/2006/relationships/image" Target="../media/image116.wmf"/><Relationship Id="rId7" Type="http://schemas.openxmlformats.org/officeDocument/2006/relationships/image" Target="../media/image117.wmf"/><Relationship Id="rId8" Type="http://schemas.openxmlformats.org/officeDocument/2006/relationships/image" Target="../media/image118.wmf"/><Relationship Id="rId9" Type="http://schemas.openxmlformats.org/officeDocument/2006/relationships/image" Target="../media/image119.wmf"/><Relationship Id="rId10" Type="http://schemas.openxmlformats.org/officeDocument/2006/relationships/image" Target="../media/image1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3.png"/></Relationships>
</file>

<file path=ppt/slides/_rels/slide3.xml.rels><?xml version="1.0" encoding="UTF-8" standalone="yes"?>
<Relationships xmlns="http://schemas.openxmlformats.org/package/2006/relationships"><Relationship Id="rId11" Type="http://schemas.openxmlformats.org/officeDocument/2006/relationships/hyperlink" Target="http://www.nsf.gov/dir/index.jsp?org=SBE" TargetMode="External"/><Relationship Id="rId12" Type="http://schemas.openxmlformats.org/officeDocument/2006/relationships/hyperlink" Target="http://www.nsf.gov/dir/index.jsp?org=ehr" TargetMode="External"/><Relationship Id="rId13" Type="http://schemas.openxmlformats.org/officeDocument/2006/relationships/hyperlink" Target="http://www.nsf.gov/bfa/index.jsp" TargetMode="External"/><Relationship Id="rId14" Type="http://schemas.openxmlformats.org/officeDocument/2006/relationships/hyperlink" Target="http://www.nsf.gov/oirm/index.jsp" TargetMode="External"/><Relationship Id="rId15" Type="http://schemas.openxmlformats.org/officeDocument/2006/relationships/hyperlink" Target="http://www.nsf.gov/od/oeo/index.jsp" TargetMode="External"/><Relationship Id="rId16" Type="http://schemas.openxmlformats.org/officeDocument/2006/relationships/hyperlink" Target="http://www.nsf.gov/od/ogc/index.jsp" TargetMode="External"/><Relationship Id="rId17" Type="http://schemas.openxmlformats.org/officeDocument/2006/relationships/hyperlink" Target="http://www.nsf.gov/od/oia/index.jsp" TargetMode="External"/><Relationship Id="rId18" Type="http://schemas.openxmlformats.org/officeDocument/2006/relationships/hyperlink" Target="http://www.nsf.gov/olpa"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nsf.gov/dir/index.jsp?org=mps" TargetMode="External"/><Relationship Id="rId4" Type="http://schemas.openxmlformats.org/officeDocument/2006/relationships/hyperlink" Target="http://www.nsf.gov/dir/index.jsp?org=geo" TargetMode="External"/><Relationship Id="rId5" Type="http://schemas.openxmlformats.org/officeDocument/2006/relationships/hyperlink" Target="http://www.nsf.gov/dir/index.jsp?org=eng" TargetMode="External"/><Relationship Id="rId6" Type="http://schemas.openxmlformats.org/officeDocument/2006/relationships/hyperlink" Target="http://www.nsf.gov/dir/index.jsp?org=cise" TargetMode="External"/><Relationship Id="rId7" Type="http://schemas.openxmlformats.org/officeDocument/2006/relationships/hyperlink" Target="http://www.nsf.gov/dir/index.jsp?org=bio" TargetMode="External"/><Relationship Id="rId8" Type="http://schemas.openxmlformats.org/officeDocument/2006/relationships/hyperlink" Target="http://www.nsf.gov/oig" TargetMode="External"/><Relationship Id="rId9" Type="http://schemas.openxmlformats.org/officeDocument/2006/relationships/hyperlink" Target="http://www.nsf.gov/od" TargetMode="External"/><Relationship Id="rId10" Type="http://schemas.openxmlformats.org/officeDocument/2006/relationships/hyperlink" Target="http://www.nsf.gov/ns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image" Target="../media/image3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9.xml.rels><?xml version="1.0" encoding="UTF-8" standalone="yes"?>
<Relationships xmlns="http://schemas.openxmlformats.org/package/2006/relationships"><Relationship Id="rId11" Type="http://schemas.openxmlformats.org/officeDocument/2006/relationships/image" Target="../media/image52.tiff"/><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image" Target="../media/image43.jpe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jpeg"/><Relationship Id="rId10" Type="http://schemas.openxmlformats.org/officeDocument/2006/relationships/image" Target="../media/image5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5193" y="839094"/>
            <a:ext cx="5815837" cy="4717371"/>
            <a:chOff x="48059" y="0"/>
            <a:chExt cx="9084056" cy="6861283"/>
          </a:xfrm>
        </p:grpSpPr>
        <p:pic>
          <p:nvPicPr>
            <p:cNvPr id="56" name="Picture 1" descr="4969_0003_smal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59" y="6001"/>
              <a:ext cx="2686931" cy="159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97452" y="4739853"/>
              <a:ext cx="1834534" cy="211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41335" y="3887248"/>
              <a:ext cx="2350360" cy="18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835554" y="5264596"/>
              <a:ext cx="1992062" cy="1596687"/>
              <a:chOff x="461004" y="4126058"/>
              <a:chExt cx="1964582" cy="1437555"/>
            </a:xfrm>
          </p:grpSpPr>
          <p:pic>
            <p:nvPicPr>
              <p:cNvPr id="8"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61004" y="4350845"/>
                <a:ext cx="1964582" cy="121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Dohun Kim\Pictures\mfcd0004238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1732"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2" descr="C:\Users\Dohun Kim\Pictures\mfcd0004238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48033"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2" descr="C:\Users\Dohun Kim\Pictures\mfcd0004238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14334"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2" descr="C:\Users\Dohun Kim\Pictures\mfcd0004238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28051" y="4126058"/>
                <a:ext cx="917292" cy="5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30" name="Picture 14" descr="ballo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54384" y="1965284"/>
              <a:ext cx="1370084" cy="1494637"/>
            </a:xfrm>
            <a:prstGeom prst="rect">
              <a:avLst/>
            </a:prstGeom>
            <a:noFill/>
            <a:ln w="3175">
              <a:solidFill>
                <a:srgbClr val="000000"/>
              </a:solidFill>
              <a:miter lim="800000"/>
              <a:headEnd/>
              <a:tailEnd/>
            </a:ln>
          </p:spPr>
        </p:pic>
        <p:pic>
          <p:nvPicPr>
            <p:cNvPr id="31" name="Picture 10" descr="CM200Lab"/>
            <p:cNvPicPr>
              <a:picLocks noChangeAspect="1" noChangeArrowheads="1"/>
            </p:cNvPicPr>
            <p:nvPr/>
          </p:nvPicPr>
          <p:blipFill>
            <a:blip r:embed="rId9" cstate="email">
              <a:lum contrast="30000"/>
              <a:extLst>
                <a:ext uri="{28A0092B-C50C-407E-A947-70E740481C1C}">
                  <a14:useLocalDpi xmlns:a14="http://schemas.microsoft.com/office/drawing/2010/main"/>
                </a:ext>
              </a:extLst>
            </a:blip>
            <a:srcRect/>
            <a:stretch>
              <a:fillRect/>
            </a:stretch>
          </p:blipFill>
          <p:spPr bwMode="auto">
            <a:xfrm>
              <a:off x="4924990" y="0"/>
              <a:ext cx="2372462" cy="1778054"/>
            </a:xfrm>
            <a:prstGeom prst="rect">
              <a:avLst/>
            </a:prstGeom>
            <a:noFill/>
            <a:ln w="9525">
              <a:noFill/>
              <a:miter lim="800000"/>
              <a:headEnd/>
              <a:tailEnd/>
            </a:ln>
          </p:spPr>
        </p:pic>
        <p:pic>
          <p:nvPicPr>
            <p:cNvPr id="32" name="Picture 18" descr="C:\Documents and Settings\IBM USER\My Documents\Conferencias\2007\Materia Extrana\Fotos\VISITANTES  28  DE OCTUBRE DE 2007\DSC06958.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9366" y="4366460"/>
              <a:ext cx="1826918" cy="1524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3" name="Picture 5" descr="students"/>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956247" y="13114"/>
              <a:ext cx="2169203" cy="168661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9" name="Picture 38"/>
            <p:cNvPicPr>
              <a:picLocks noChangeAspect="1"/>
            </p:cNvPicPr>
            <p:nvPr/>
          </p:nvPicPr>
          <p:blipFill rotWithShape="1">
            <a:blip r:embed="rId12" cstate="email">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rcRect/>
            <a:stretch/>
          </p:blipFill>
          <p:spPr>
            <a:xfrm>
              <a:off x="4873354" y="3068490"/>
              <a:ext cx="1772405" cy="1287665"/>
            </a:xfrm>
            <a:prstGeom prst="rect">
              <a:avLst/>
            </a:prstGeom>
          </p:spPr>
        </p:pic>
        <p:pic>
          <p:nvPicPr>
            <p:cNvPr id="40" name="Picture 4"/>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6092069" y="5423832"/>
              <a:ext cx="1614732" cy="1321350"/>
            </a:xfrm>
            <a:prstGeom prst="rect">
              <a:avLst/>
            </a:prstGeom>
            <a:noFill/>
            <a:ln w="9525">
              <a:noFill/>
              <a:miter lim="800000"/>
              <a:headEnd/>
              <a:tailEnd/>
            </a:ln>
            <a:effectLst/>
          </p:spPr>
        </p:pic>
        <p:pic>
          <p:nvPicPr>
            <p:cNvPr id="37" name="Picture 2"/>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48060" y="2433300"/>
              <a:ext cx="1811337" cy="193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321423" y="3270573"/>
              <a:ext cx="1519178" cy="133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17" cstate="email">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6156420" y="1184859"/>
              <a:ext cx="1177271" cy="12627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 name="Picture 12" descr="TOC Graphic"/>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bwMode="auto">
            <a:xfrm>
              <a:off x="49366" y="1423438"/>
              <a:ext cx="1526171" cy="116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9"/>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4626461" y="1657059"/>
              <a:ext cx="1651220" cy="149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0"/>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912582" y="2018728"/>
              <a:ext cx="1178890" cy="114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9602" y="5423831"/>
              <a:ext cx="1919953" cy="143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descr="FullSizeRender.jpg"/>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2175555" y="2104613"/>
              <a:ext cx="1490134" cy="1800325"/>
            </a:xfrm>
            <a:prstGeom prst="rect">
              <a:avLst/>
            </a:prstGeom>
          </p:spPr>
        </p:pic>
        <p:pic>
          <p:nvPicPr>
            <p:cNvPr id="34" name="Picture 15"/>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409375" y="4075025"/>
              <a:ext cx="2042696" cy="173264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 name="Picture 56" descr="http://chemistry.ucla.edu/sites/default/files/pictures/u62/8th%20grade%20boys%20%26%20girls%20%28138%20of%20289%29.jpg"/>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bwMode="auto">
            <a:xfrm>
              <a:off x="6840179" y="3242421"/>
              <a:ext cx="2291936" cy="1817337"/>
            </a:xfrm>
            <a:prstGeom prst="rect">
              <a:avLst/>
            </a:prstGeom>
            <a:noFill/>
            <a:ln>
              <a:noFill/>
            </a:ln>
          </p:spPr>
        </p:pic>
        <p:pic>
          <p:nvPicPr>
            <p:cNvPr id="48" name="Picture 18"/>
            <p:cNvPicPr>
              <a:picLocks noChangeAspect="1" noChangeArrowheads="1"/>
            </p:cNvPicPr>
            <p:nvPr/>
          </p:nvPicPr>
          <p:blipFill rotWithShape="1">
            <a:blip r:embed="rId26" cstate="email">
              <a:extLst>
                <a:ext uri="{28A0092B-C50C-407E-A947-70E740481C1C}">
                  <a14:useLocalDpi xmlns:a14="http://schemas.microsoft.com/office/drawing/2010/main"/>
                </a:ext>
              </a:extLst>
            </a:blip>
            <a:srcRect/>
            <a:stretch/>
          </p:blipFill>
          <p:spPr bwMode="auto">
            <a:xfrm>
              <a:off x="5511978" y="4041264"/>
              <a:ext cx="1477107" cy="14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341069" y="5264596"/>
              <a:ext cx="1936611" cy="1585400"/>
            </a:xfrm>
            <a:prstGeom prst="rect">
              <a:avLst/>
            </a:prstGeom>
            <a:noFill/>
            <a:ln w="9525">
              <a:noFill/>
              <a:miter lim="800000"/>
              <a:headEnd/>
              <a:tailEnd/>
            </a:ln>
          </p:spPr>
        </p:pic>
        <p:pic>
          <p:nvPicPr>
            <p:cNvPr id="55" name="Picture 40"/>
            <p:cNvPicPr>
              <a:picLocks noChangeAspect="1" noChangeArrowheads="1"/>
            </p:cNvPicPr>
            <p:nvPr/>
          </p:nvPicPr>
          <p:blipFill rotWithShape="1">
            <a:blip r:embed="rId28" cstate="email">
              <a:extLst>
                <a:ext uri="{28A0092B-C50C-407E-A947-70E740481C1C}">
                  <a14:useLocalDpi xmlns:a14="http://schemas.microsoft.com/office/drawing/2010/main"/>
                </a:ext>
              </a:extLst>
            </a:blip>
            <a:srcRect l="62349" t="7392" b="33827"/>
            <a:stretch/>
          </p:blipFill>
          <p:spPr bwMode="auto">
            <a:xfrm>
              <a:off x="3599375" y="5508990"/>
              <a:ext cx="1217086" cy="135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3" descr="04"/>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1588493" y="1534979"/>
              <a:ext cx="3142055" cy="11389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Percec\Desktop\PNAS_Cover_v1.jpg"/>
            <p:cNvPicPr>
              <a:picLocks noChangeAspect="1" noChangeArrowheads="1"/>
            </p:cNvPicPr>
            <p:nvPr/>
          </p:nvPicPr>
          <p:blipFill rotWithShape="1">
            <a:blip r:embed="rId30" cstate="email">
              <a:extLst>
                <a:ext uri="{28A0092B-C50C-407E-A947-70E740481C1C}">
                  <a14:useLocalDpi xmlns:a14="http://schemas.microsoft.com/office/drawing/2010/main"/>
                </a:ext>
              </a:extLst>
            </a:blip>
            <a:srcRect/>
            <a:stretch/>
          </p:blipFill>
          <p:spPr bwMode="auto">
            <a:xfrm>
              <a:off x="2068679" y="67598"/>
              <a:ext cx="1391874" cy="1384256"/>
            </a:xfrm>
            <a:prstGeom prst="ellipse">
              <a:avLst/>
            </a:prstGeom>
            <a:noFill/>
          </p:spPr>
        </p:pic>
        <p:pic>
          <p:nvPicPr>
            <p:cNvPr id="59" name="Picture 2"/>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3820628" y="1841949"/>
              <a:ext cx="963977" cy="244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descr="Screen Shot 2012-08-15 at 4.03.33 PM.png"/>
            <p:cNvPicPr>
              <a:picLocks noChangeAspect="1"/>
            </p:cNvPicPr>
            <p:nvPr/>
          </p:nvPicPr>
          <p:blipFill>
            <a:blip r:embed="rId32" cstate="email">
              <a:extLst>
                <a:ext uri="{28A0092B-C50C-407E-A947-70E740481C1C}">
                  <a14:useLocalDpi xmlns:a14="http://schemas.microsoft.com/office/drawing/2010/main"/>
                </a:ext>
              </a:extLst>
            </a:blip>
            <a:srcRect/>
            <a:stretch>
              <a:fillRect/>
            </a:stretch>
          </p:blipFill>
          <p:spPr bwMode="auto">
            <a:xfrm>
              <a:off x="7269672" y="6001"/>
              <a:ext cx="1862314" cy="20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4"/>
          <p:cNvSpPr txBox="1">
            <a:spLocks noChangeArrowheads="1"/>
          </p:cNvSpPr>
          <p:nvPr/>
        </p:nvSpPr>
        <p:spPr bwMode="auto">
          <a:xfrm>
            <a:off x="1143000" y="196326"/>
            <a:ext cx="7327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a:latin typeface="+mj-lt"/>
              </a:rPr>
              <a:t>NSF Division of Materials Research </a:t>
            </a:r>
          </a:p>
        </p:txBody>
      </p:sp>
      <p:sp>
        <p:nvSpPr>
          <p:cNvPr id="5" name="Rectangle 4"/>
          <p:cNvSpPr/>
          <p:nvPr/>
        </p:nvSpPr>
        <p:spPr>
          <a:xfrm>
            <a:off x="1877372" y="5562600"/>
            <a:ext cx="5609228" cy="400110"/>
          </a:xfrm>
          <a:prstGeom prst="rect">
            <a:avLst/>
          </a:prstGeom>
        </p:spPr>
        <p:txBody>
          <a:bodyPr wrap="none">
            <a:spAutoFit/>
          </a:bodyPr>
          <a:lstStyle/>
          <a:p>
            <a:pPr algn="ctr" eaLnBrk="1" hangingPunct="1"/>
            <a:r>
              <a:rPr lang="en-US" altLang="en-US" sz="2000" b="1" dirty="0" smtClean="0"/>
              <a:t>MRSEC Director’s Meeting, October 13, 2015</a:t>
            </a:r>
            <a:endParaRPr lang="en-US" altLang="en-US" sz="2000" b="1" dirty="0"/>
          </a:p>
        </p:txBody>
      </p:sp>
      <p:sp>
        <p:nvSpPr>
          <p:cNvPr id="38" name="TextBox 5"/>
          <p:cNvSpPr txBox="1">
            <a:spLocks noChangeArrowheads="1"/>
          </p:cNvSpPr>
          <p:nvPr/>
        </p:nvSpPr>
        <p:spPr bwMode="auto">
          <a:xfrm>
            <a:off x="393640" y="5950803"/>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b="1" dirty="0" smtClean="0">
                <a:solidFill>
                  <a:srgbClr val="0070C0"/>
                </a:solidFill>
                <a:latin typeface="+mj-lt"/>
              </a:rPr>
              <a:t>Linda </a:t>
            </a:r>
            <a:r>
              <a:rPr lang="en-US" altLang="en-US" sz="2400" b="1" dirty="0">
                <a:solidFill>
                  <a:srgbClr val="0070C0"/>
                </a:solidFill>
                <a:latin typeface="+mj-lt"/>
              </a:rPr>
              <a:t>Sapochak, </a:t>
            </a:r>
            <a:r>
              <a:rPr lang="en-US" altLang="en-US" sz="2400" b="1" dirty="0" smtClean="0">
                <a:solidFill>
                  <a:srgbClr val="0070C0"/>
                </a:solidFill>
                <a:latin typeface="+mj-lt"/>
              </a:rPr>
              <a:t>Acting Division Director</a:t>
            </a:r>
          </a:p>
          <a:p>
            <a:pPr algn="ctr" eaLnBrk="1" hangingPunct="1"/>
            <a:r>
              <a:rPr lang="en-US" altLang="en-US" sz="2400" b="1" dirty="0" smtClean="0">
                <a:solidFill>
                  <a:srgbClr val="0070C0"/>
                </a:solidFill>
                <a:latin typeface="+mj-lt"/>
              </a:rPr>
              <a:t>Dan </a:t>
            </a:r>
            <a:r>
              <a:rPr lang="en-US" altLang="en-US" sz="2400" b="1" dirty="0" err="1" smtClean="0">
                <a:solidFill>
                  <a:srgbClr val="0070C0"/>
                </a:solidFill>
                <a:latin typeface="+mj-lt"/>
              </a:rPr>
              <a:t>Finotello</a:t>
            </a:r>
            <a:endParaRPr lang="en-US" altLang="en-US" sz="2400" b="1" dirty="0">
              <a:solidFill>
                <a:srgbClr val="0070C0"/>
              </a:solidFill>
              <a:latin typeface="+mj-lt"/>
            </a:endParaRPr>
          </a:p>
        </p:txBody>
      </p:sp>
    </p:spTree>
    <p:extLst>
      <p:ext uri="{BB962C8B-B14F-4D97-AF65-F5344CB8AC3E}">
        <p14:creationId xmlns:p14="http://schemas.microsoft.com/office/powerpoint/2010/main" val="3319857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
            <a:ext cx="7543800" cy="1143000"/>
          </a:xfrm>
        </p:spPr>
        <p:txBody>
          <a:bodyPr/>
          <a:lstStyle/>
          <a:p>
            <a:r>
              <a:rPr lang="en-US" dirty="0" smtClean="0"/>
              <a:t>PI Departmental Affiliations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688091"/>
              </p:ext>
            </p:extLst>
          </p:nvPr>
        </p:nvGraphicFramePr>
        <p:xfrm>
          <a:off x="1219200" y="838200"/>
          <a:ext cx="7543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43000" y="5257800"/>
            <a:ext cx="7543800" cy="1477328"/>
          </a:xfrm>
          <a:prstGeom prst="rect">
            <a:avLst/>
          </a:prstGeom>
          <a:noFill/>
        </p:spPr>
        <p:txBody>
          <a:bodyPr wrap="square" rtlCol="0">
            <a:spAutoFit/>
          </a:bodyPr>
          <a:lstStyle/>
          <a:p>
            <a:r>
              <a:rPr lang="en-US" i="1" dirty="0"/>
              <a:t>But diverse as they are, materials scientists look at materials from a unified point of view: they look for connections between the underlying </a:t>
            </a:r>
            <a:r>
              <a:rPr lang="en-US" b="1" i="1" dirty="0"/>
              <a:t>structure</a:t>
            </a:r>
            <a:r>
              <a:rPr lang="en-US" i="1" dirty="0"/>
              <a:t> of a material, its </a:t>
            </a:r>
            <a:r>
              <a:rPr lang="en-US" b="1" i="1" dirty="0"/>
              <a:t>properties</a:t>
            </a:r>
            <a:r>
              <a:rPr lang="en-US" i="1" dirty="0"/>
              <a:t>, how </a:t>
            </a:r>
            <a:r>
              <a:rPr lang="en-US" b="1" i="1" dirty="0"/>
              <a:t>processing</a:t>
            </a:r>
            <a:r>
              <a:rPr lang="en-US" i="1" dirty="0"/>
              <a:t> changes it, and what the material can do - its </a:t>
            </a:r>
            <a:r>
              <a:rPr lang="en-US" b="1" i="1" dirty="0"/>
              <a:t>performance</a:t>
            </a:r>
            <a:r>
              <a:rPr lang="en-US" dirty="0"/>
              <a:t>. (From Strange Matter)</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838411157"/>
              </p:ext>
            </p:extLst>
          </p:nvPr>
        </p:nvGraphicFramePr>
        <p:xfrm>
          <a:off x="955221" y="457200"/>
          <a:ext cx="7919357" cy="5170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56075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28102"/>
            <a:ext cx="8382000" cy="523220"/>
          </a:xfrm>
          <a:prstGeom prst="rect">
            <a:avLst/>
          </a:prstGeom>
          <a:noFill/>
        </p:spPr>
        <p:txBody>
          <a:bodyPr wrap="square" rtlCol="0">
            <a:spAutoFit/>
          </a:bodyPr>
          <a:lstStyle/>
          <a:p>
            <a:r>
              <a:rPr lang="en-US" sz="2800" dirty="0" smtClean="0">
                <a:latin typeface="+mj-lt"/>
              </a:rPr>
              <a:t>DMR Research Investments are Broad and Growing</a:t>
            </a:r>
            <a:endParaRPr lang="en-US" sz="2800" dirty="0">
              <a:latin typeface="+mj-lt"/>
            </a:endParaRPr>
          </a:p>
        </p:txBody>
      </p:sp>
      <p:sp>
        <p:nvSpPr>
          <p:cNvPr id="6" name="TextBox 5"/>
          <p:cNvSpPr txBox="1"/>
          <p:nvPr/>
        </p:nvSpPr>
        <p:spPr>
          <a:xfrm>
            <a:off x="1981200" y="762000"/>
            <a:ext cx="4800600" cy="646331"/>
          </a:xfrm>
          <a:prstGeom prst="rect">
            <a:avLst/>
          </a:prstGeom>
          <a:noFill/>
          <a:ln>
            <a:solidFill>
              <a:schemeClr val="tx1"/>
            </a:solidFill>
          </a:ln>
        </p:spPr>
        <p:txBody>
          <a:bodyPr wrap="square" rtlCol="0">
            <a:spAutoFit/>
          </a:bodyPr>
          <a:lstStyle/>
          <a:p>
            <a:r>
              <a:rPr lang="en-US" b="1" i="1" dirty="0" smtClean="0">
                <a:solidFill>
                  <a:srgbClr val="FF0000"/>
                </a:solidFill>
                <a:latin typeface="+mn-lt"/>
              </a:rPr>
              <a:t>Research advances and new materials which did not exist 4 years ago………..</a:t>
            </a:r>
            <a:endParaRPr lang="en-US" b="1" i="1" dirty="0">
              <a:solidFill>
                <a:srgbClr val="FF0000"/>
              </a:solidFill>
              <a:latin typeface="+mn-lt"/>
            </a:endParaRPr>
          </a:p>
        </p:txBody>
      </p:sp>
      <p:pic>
        <p:nvPicPr>
          <p:cNvPr id="1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311" y="2342404"/>
            <a:ext cx="1054222"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50366" y="1981200"/>
            <a:ext cx="2738830" cy="192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0" y="3811698"/>
            <a:ext cx="2209800" cy="830997"/>
          </a:xfrm>
          <a:prstGeom prst="rect">
            <a:avLst/>
          </a:prstGeom>
          <a:noFill/>
        </p:spPr>
        <p:txBody>
          <a:bodyPr wrap="square" rtlCol="0">
            <a:spAutoFit/>
          </a:bodyPr>
          <a:lstStyle/>
          <a:p>
            <a:pPr algn="ctr"/>
            <a:r>
              <a:rPr lang="en-US" sz="1600" b="1" dirty="0" smtClean="0">
                <a:solidFill>
                  <a:srgbClr val="0000FF"/>
                </a:solidFill>
                <a:latin typeface="+mn-lt"/>
              </a:rPr>
              <a:t>Topological Insulators </a:t>
            </a:r>
            <a:r>
              <a:rPr lang="en-US" sz="1600" dirty="0" smtClean="0">
                <a:latin typeface="+mn-lt"/>
              </a:rPr>
              <a:t>(</a:t>
            </a:r>
            <a:r>
              <a:rPr lang="en-US" sz="1600" b="1" dirty="0" smtClean="0">
                <a:latin typeface="+mn-lt"/>
              </a:rPr>
              <a:t>CMMT, CMP, MRSEC</a:t>
            </a:r>
            <a:r>
              <a:rPr lang="en-US" sz="1600" dirty="0" smtClean="0">
                <a:latin typeface="+mn-lt"/>
              </a:rPr>
              <a:t>)</a:t>
            </a:r>
            <a:endParaRPr lang="en-US" sz="1600" dirty="0">
              <a:latin typeface="+mn-lt"/>
            </a:endParaRPr>
          </a:p>
        </p:txBody>
      </p:sp>
      <p:sp>
        <p:nvSpPr>
          <p:cNvPr id="19" name="TextBox 18"/>
          <p:cNvSpPr txBox="1"/>
          <p:nvPr/>
        </p:nvSpPr>
        <p:spPr>
          <a:xfrm>
            <a:off x="2514600" y="3829796"/>
            <a:ext cx="3048000" cy="584775"/>
          </a:xfrm>
          <a:prstGeom prst="rect">
            <a:avLst/>
          </a:prstGeom>
          <a:noFill/>
        </p:spPr>
        <p:txBody>
          <a:bodyPr wrap="square" rtlCol="0">
            <a:spAutoFit/>
          </a:bodyPr>
          <a:lstStyle/>
          <a:p>
            <a:r>
              <a:rPr lang="en-US" sz="1600" b="1" dirty="0" smtClean="0">
                <a:solidFill>
                  <a:srgbClr val="0000FF"/>
                </a:solidFill>
                <a:latin typeface="+mn-lt"/>
              </a:rPr>
              <a:t>Weyl Semi-metals </a:t>
            </a:r>
          </a:p>
          <a:p>
            <a:r>
              <a:rPr lang="en-US" sz="1600" b="1" dirty="0" smtClean="0">
                <a:latin typeface="+mn-lt"/>
              </a:rPr>
              <a:t>CMMT</a:t>
            </a:r>
            <a:endParaRPr lang="en-US" sz="1600" dirty="0">
              <a:latin typeface="+mn-lt"/>
            </a:endParaRPr>
          </a:p>
        </p:txBody>
      </p:sp>
      <p:grpSp>
        <p:nvGrpSpPr>
          <p:cNvPr id="13" name="Group 12"/>
          <p:cNvGrpSpPr/>
          <p:nvPr/>
        </p:nvGrpSpPr>
        <p:grpSpPr>
          <a:xfrm>
            <a:off x="76200" y="4895575"/>
            <a:ext cx="2853746" cy="1370815"/>
            <a:chOff x="149602" y="5188131"/>
            <a:chExt cx="2853746" cy="1370815"/>
          </a:xfrm>
        </p:grpSpPr>
        <p:pic>
          <p:nvPicPr>
            <p:cNvPr id="14" name="Picture 13"/>
            <p:cNvPicPr/>
            <p:nvPr/>
          </p:nvPicPr>
          <p:blipFill rotWithShape="1">
            <a:blip r:embed="rId5" cstate="email">
              <a:extLst>
                <a:ext uri="{28A0092B-C50C-407E-A947-70E740481C1C}">
                  <a14:useLocalDpi xmlns:a14="http://schemas.microsoft.com/office/drawing/2010/main"/>
                </a:ext>
              </a:extLst>
            </a:blip>
            <a:srcRect/>
            <a:stretch/>
          </p:blipFill>
          <p:spPr>
            <a:xfrm>
              <a:off x="149602" y="5188131"/>
              <a:ext cx="2743200" cy="822960"/>
            </a:xfrm>
            <a:prstGeom prst="rect">
              <a:avLst/>
            </a:prstGeom>
          </p:spPr>
        </p:pic>
        <p:sp>
          <p:nvSpPr>
            <p:cNvPr id="15" name="TextBox 14"/>
            <p:cNvSpPr txBox="1"/>
            <p:nvPr/>
          </p:nvSpPr>
          <p:spPr>
            <a:xfrm>
              <a:off x="381000" y="6220392"/>
              <a:ext cx="2622348" cy="338554"/>
            </a:xfrm>
            <a:prstGeom prst="rect">
              <a:avLst/>
            </a:prstGeom>
            <a:noFill/>
          </p:spPr>
          <p:txBody>
            <a:bodyPr wrap="square" rtlCol="0" anchor="ctr">
              <a:spAutoFit/>
            </a:bodyPr>
            <a:lstStyle/>
            <a:p>
              <a:r>
                <a:rPr lang="en-US" sz="1600" b="1" dirty="0" smtClean="0">
                  <a:latin typeface="+mn-lt"/>
                </a:rPr>
                <a:t>CMP</a:t>
              </a:r>
              <a:r>
                <a:rPr lang="en-US" sz="1600" dirty="0" smtClean="0">
                  <a:latin typeface="+mn-lt"/>
                </a:rPr>
                <a:t> / K. Liu (UC-Davis)</a:t>
              </a:r>
              <a:endParaRPr lang="en-US" sz="1600" dirty="0">
                <a:latin typeface="+mn-lt"/>
              </a:endParaRPr>
            </a:p>
          </p:txBody>
        </p:sp>
        <p:sp>
          <p:nvSpPr>
            <p:cNvPr id="29" name="TextBox 28"/>
            <p:cNvSpPr txBox="1"/>
            <p:nvPr/>
          </p:nvSpPr>
          <p:spPr>
            <a:xfrm>
              <a:off x="875271" y="5943600"/>
              <a:ext cx="1897158" cy="369332"/>
            </a:xfrm>
            <a:prstGeom prst="rect">
              <a:avLst/>
            </a:prstGeom>
            <a:noFill/>
          </p:spPr>
          <p:txBody>
            <a:bodyPr wrap="square" rtlCol="0" anchor="ctr">
              <a:spAutoFit/>
            </a:bodyPr>
            <a:lstStyle/>
            <a:p>
              <a:r>
                <a:rPr lang="en-US" b="1" dirty="0" err="1" smtClean="0">
                  <a:solidFill>
                    <a:srgbClr val="0000FF"/>
                  </a:solidFill>
                  <a:latin typeface="+mn-lt"/>
                </a:rPr>
                <a:t>Skyrmions</a:t>
              </a:r>
              <a:endParaRPr lang="en-US" b="1" dirty="0">
                <a:solidFill>
                  <a:srgbClr val="0000FF"/>
                </a:solidFill>
                <a:latin typeface="+mn-lt"/>
              </a:endParaRPr>
            </a:p>
          </p:txBody>
        </p:sp>
      </p:grpSp>
      <p:grpSp>
        <p:nvGrpSpPr>
          <p:cNvPr id="9" name="Group 8"/>
          <p:cNvGrpSpPr/>
          <p:nvPr/>
        </p:nvGrpSpPr>
        <p:grpSpPr>
          <a:xfrm>
            <a:off x="5257800" y="2108775"/>
            <a:ext cx="3657600" cy="1685913"/>
            <a:chOff x="5257800" y="2359937"/>
            <a:chExt cx="3884296" cy="1685913"/>
          </a:xfrm>
        </p:grpSpPr>
        <p:pic>
          <p:nvPicPr>
            <p:cNvPr id="25"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844189" y="2451377"/>
              <a:ext cx="111976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73130" y="2359937"/>
              <a:ext cx="1005840" cy="1005840"/>
            </a:xfrm>
            <a:prstGeom prst="rect">
              <a:avLst/>
            </a:prstGeom>
          </p:spPr>
        </p:pic>
        <p:sp>
          <p:nvSpPr>
            <p:cNvPr id="27" name="TextBox 26"/>
            <p:cNvSpPr txBox="1"/>
            <p:nvPr/>
          </p:nvSpPr>
          <p:spPr>
            <a:xfrm>
              <a:off x="5888064" y="3707296"/>
              <a:ext cx="2873032" cy="338554"/>
            </a:xfrm>
            <a:prstGeom prst="rect">
              <a:avLst/>
            </a:prstGeom>
            <a:noFill/>
          </p:spPr>
          <p:txBody>
            <a:bodyPr wrap="square" rtlCol="0">
              <a:spAutoFit/>
            </a:bodyPr>
            <a:lstStyle/>
            <a:p>
              <a:r>
                <a:rPr lang="en-US" sz="1600" b="1" dirty="0" smtClean="0">
                  <a:latin typeface="+mn-lt"/>
                </a:rPr>
                <a:t>SSMC</a:t>
              </a:r>
              <a:r>
                <a:rPr lang="en-US" sz="1600" dirty="0" smtClean="0">
                  <a:latin typeface="+mn-lt"/>
                </a:rPr>
                <a:t>/L-C. Wang (Brown U.)</a:t>
              </a:r>
              <a:endParaRPr lang="en-US" sz="1600" dirty="0">
                <a:latin typeface="+mn-lt"/>
              </a:endParaRPr>
            </a:p>
          </p:txBody>
        </p:sp>
        <p:sp>
          <p:nvSpPr>
            <p:cNvPr id="7" name="TextBox 6"/>
            <p:cNvSpPr txBox="1"/>
            <p:nvPr/>
          </p:nvSpPr>
          <p:spPr>
            <a:xfrm>
              <a:off x="5257800" y="3360830"/>
              <a:ext cx="3884296" cy="369332"/>
            </a:xfrm>
            <a:prstGeom prst="rect">
              <a:avLst/>
            </a:prstGeom>
            <a:noFill/>
          </p:spPr>
          <p:txBody>
            <a:bodyPr wrap="square" rtlCol="0">
              <a:spAutoFit/>
            </a:bodyPr>
            <a:lstStyle/>
            <a:p>
              <a:pPr algn="ctr"/>
              <a:r>
                <a:rPr lang="en-US" b="1" dirty="0" smtClean="0">
                  <a:solidFill>
                    <a:srgbClr val="0000FF"/>
                  </a:solidFill>
                  <a:latin typeface="+mj-lt"/>
                </a:rPr>
                <a:t>Single layer boron &amp; </a:t>
              </a:r>
              <a:r>
                <a:rPr lang="en-US" b="1" dirty="0" err="1" smtClean="0">
                  <a:solidFill>
                    <a:srgbClr val="0000FF"/>
                  </a:solidFill>
                  <a:latin typeface="+mj-lt"/>
                </a:rPr>
                <a:t>borospherene</a:t>
              </a:r>
              <a:endParaRPr lang="en-US" b="1" dirty="0">
                <a:solidFill>
                  <a:srgbClr val="0000FF"/>
                </a:solidFill>
                <a:latin typeface="+mj-lt"/>
              </a:endParaRPr>
            </a:p>
          </p:txBody>
        </p:sp>
      </p:grpSp>
      <p:sp>
        <p:nvSpPr>
          <p:cNvPr id="8" name="Rectangle 7"/>
          <p:cNvSpPr/>
          <p:nvPr/>
        </p:nvSpPr>
        <p:spPr>
          <a:xfrm>
            <a:off x="569596" y="1371600"/>
            <a:ext cx="421461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States of Matter</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5594738" y="1524000"/>
            <a:ext cx="291778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Materials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bwMode="auto">
          <a:xfrm>
            <a:off x="5257800" y="2091576"/>
            <a:ext cx="3808096" cy="1811449"/>
          </a:xfrm>
          <a:prstGeom prst="rect">
            <a:avLst/>
          </a:prstGeom>
          <a:no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342900" marR="0" indent="-342900" algn="ctr" defTabSz="914400" rtl="0" eaLnBrk="0" fontAlgn="base" latinLnBrk="0" hangingPunct="0">
              <a:lnSpc>
                <a:spcPct val="90000"/>
              </a:lnSpc>
              <a:spcBef>
                <a:spcPct val="20000"/>
              </a:spcBef>
              <a:spcAft>
                <a:spcPct val="0"/>
              </a:spcAft>
              <a:buClrTx/>
              <a:buSzTx/>
              <a:buFontTx/>
              <a:buNone/>
              <a:tabLst/>
            </a:pPr>
            <a:endParaRPr kumimoji="0" lang="en-US" sz="2400" b="1" i="0" u="none" strike="noStrike" cap="none" normalizeH="0" baseline="0" smtClean="0">
              <a:ln>
                <a:noFill/>
              </a:ln>
              <a:solidFill>
                <a:schemeClr val="accent2"/>
              </a:solidFill>
              <a:effectLst/>
              <a:latin typeface="Times New Roman" pitchFamily="18" charset="0"/>
            </a:endParaRPr>
          </a:p>
        </p:txBody>
      </p:sp>
      <p:grpSp>
        <p:nvGrpSpPr>
          <p:cNvPr id="31" name="Group 30"/>
          <p:cNvGrpSpPr/>
          <p:nvPr/>
        </p:nvGrpSpPr>
        <p:grpSpPr>
          <a:xfrm>
            <a:off x="2929945" y="4419484"/>
            <a:ext cx="3480449" cy="2419838"/>
            <a:chOff x="2724336" y="4419484"/>
            <a:chExt cx="3473745" cy="2419837"/>
          </a:xfrm>
        </p:grpSpPr>
        <p:pic>
          <p:nvPicPr>
            <p:cNvPr id="30" name="Picture 2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09663" y="4419484"/>
              <a:ext cx="1780611"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2724336" y="6008324"/>
              <a:ext cx="3473745" cy="830997"/>
            </a:xfrm>
            <a:prstGeom prst="rect">
              <a:avLst/>
            </a:prstGeom>
          </p:spPr>
          <p:txBody>
            <a:bodyPr wrap="square">
              <a:spAutoFit/>
            </a:bodyPr>
            <a:lstStyle/>
            <a:p>
              <a:r>
                <a:rPr lang="en-US" altLang="en-US" sz="1600" b="1" dirty="0" smtClean="0">
                  <a:solidFill>
                    <a:srgbClr val="0000FF"/>
                  </a:solidFill>
                  <a:latin typeface="+mn-lt"/>
                  <a:cs typeface="Arial" panose="020B0604020202020204" pitchFamily="34" charset="0"/>
                </a:rPr>
                <a:t>Hybrid </a:t>
              </a:r>
              <a:r>
                <a:rPr lang="en-US" altLang="en-US" sz="1600" b="1" dirty="0" err="1">
                  <a:solidFill>
                    <a:srgbClr val="0000FF"/>
                  </a:solidFill>
                  <a:latin typeface="+mn-lt"/>
                  <a:cs typeface="Arial" panose="020B0604020202020204" pitchFamily="34" charset="0"/>
                </a:rPr>
                <a:t>exciton</a:t>
              </a:r>
              <a:r>
                <a:rPr lang="en-US" altLang="en-US" sz="1600" b="1" dirty="0">
                  <a:solidFill>
                    <a:srgbClr val="0000FF"/>
                  </a:solidFill>
                  <a:latin typeface="+mn-lt"/>
                  <a:cs typeface="Arial" panose="020B0604020202020204" pitchFamily="34" charset="0"/>
                </a:rPr>
                <a:t> </a:t>
              </a:r>
              <a:r>
                <a:rPr lang="en-US" altLang="en-US" sz="1600" b="1" dirty="0" err="1" smtClean="0">
                  <a:solidFill>
                    <a:srgbClr val="0000FF"/>
                  </a:solidFill>
                  <a:latin typeface="+mn-lt"/>
                  <a:cs typeface="Arial" panose="020B0604020202020204" pitchFamily="34" charset="0"/>
                </a:rPr>
                <a:t>polaritons</a:t>
              </a:r>
              <a:endParaRPr lang="en-US" altLang="en-US" sz="1600" b="1" dirty="0" smtClean="0">
                <a:solidFill>
                  <a:srgbClr val="0000FF"/>
                </a:solidFill>
                <a:latin typeface="+mn-lt"/>
                <a:cs typeface="Arial" panose="020B0604020202020204" pitchFamily="34" charset="0"/>
              </a:endParaRPr>
            </a:p>
            <a:p>
              <a:r>
                <a:rPr lang="en-US" altLang="en-US" sz="1600" b="1" dirty="0" smtClean="0">
                  <a:latin typeface="+mn-lt"/>
                </a:rPr>
                <a:t>EPM</a:t>
              </a:r>
              <a:r>
                <a:rPr lang="en-US" altLang="en-US" sz="1600" dirty="0" smtClean="0">
                  <a:latin typeface="+mn-lt"/>
                </a:rPr>
                <a:t>/ V.M</a:t>
              </a:r>
              <a:r>
                <a:rPr lang="en-US" altLang="en-US" sz="1600" dirty="0">
                  <a:latin typeface="+mn-lt"/>
                </a:rPr>
                <a:t>. Menon   (</a:t>
              </a:r>
              <a:r>
                <a:rPr lang="en-US" altLang="en-US" sz="1600" i="1" dirty="0">
                  <a:latin typeface="+mn-lt"/>
                </a:rPr>
                <a:t>CUNY-Queens</a:t>
              </a:r>
              <a:r>
                <a:rPr lang="en-US" altLang="en-US" sz="1600" dirty="0" smtClean="0">
                  <a:latin typeface="+mn-lt"/>
                </a:rPr>
                <a:t>) S.R</a:t>
              </a:r>
              <a:r>
                <a:rPr lang="en-US" altLang="en-US" sz="1600" dirty="0">
                  <a:latin typeface="+mn-lt"/>
                </a:rPr>
                <a:t>. Forrest (</a:t>
              </a:r>
              <a:r>
                <a:rPr lang="en-US" altLang="en-US" sz="1600" i="1" dirty="0" smtClean="0">
                  <a:latin typeface="+mn-lt"/>
                </a:rPr>
                <a:t>U.  </a:t>
              </a:r>
              <a:r>
                <a:rPr lang="en-US" altLang="en-US" sz="1600" i="1" dirty="0">
                  <a:latin typeface="+mn-lt"/>
                </a:rPr>
                <a:t>Michigan</a:t>
              </a:r>
              <a:r>
                <a:rPr lang="en-US" altLang="en-US" sz="1600" dirty="0">
                  <a:latin typeface="+mn-lt"/>
                </a:rPr>
                <a:t>)</a:t>
              </a:r>
              <a:endParaRPr lang="en-US" sz="1600" dirty="0">
                <a:latin typeface="+mn-lt"/>
              </a:endParaRPr>
            </a:p>
          </p:txBody>
        </p:sp>
      </p:grpSp>
      <p:grpSp>
        <p:nvGrpSpPr>
          <p:cNvPr id="4" name="Group 3"/>
          <p:cNvGrpSpPr/>
          <p:nvPr/>
        </p:nvGrpSpPr>
        <p:grpSpPr>
          <a:xfrm>
            <a:off x="5606903" y="4145108"/>
            <a:ext cx="2864144" cy="2408092"/>
            <a:chOff x="5606903" y="4145108"/>
            <a:chExt cx="2864144" cy="2408092"/>
          </a:xfrm>
        </p:grpSpPr>
        <p:grpSp>
          <p:nvGrpSpPr>
            <p:cNvPr id="2" name="Group 1"/>
            <p:cNvGrpSpPr/>
            <p:nvPr/>
          </p:nvGrpSpPr>
          <p:grpSpPr>
            <a:xfrm>
              <a:off x="5606903" y="4145108"/>
              <a:ext cx="2851297" cy="2408092"/>
              <a:chOff x="5562600" y="3949700"/>
              <a:chExt cx="2851297" cy="2408092"/>
            </a:xfrm>
          </p:grpSpPr>
          <p:pic>
            <p:nvPicPr>
              <p:cNvPr id="20" name="Picture 2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62600" y="3962400"/>
                <a:ext cx="136234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5791200" y="5211578"/>
                <a:ext cx="2514600" cy="1146214"/>
                <a:chOff x="5734458" y="5164705"/>
                <a:chExt cx="2514600" cy="1146214"/>
              </a:xfrm>
            </p:grpSpPr>
            <p:sp>
              <p:nvSpPr>
                <p:cNvPr id="22" name="TextBox 21"/>
                <p:cNvSpPr txBox="1"/>
                <p:nvPr/>
              </p:nvSpPr>
              <p:spPr>
                <a:xfrm>
                  <a:off x="6035014" y="5726144"/>
                  <a:ext cx="2140184" cy="584775"/>
                </a:xfrm>
                <a:prstGeom prst="rect">
                  <a:avLst/>
                </a:prstGeom>
                <a:noFill/>
              </p:spPr>
              <p:txBody>
                <a:bodyPr wrap="square" rtlCol="0">
                  <a:spAutoFit/>
                </a:bodyPr>
                <a:lstStyle/>
                <a:p>
                  <a:pPr algn="ctr"/>
                  <a:r>
                    <a:rPr lang="en-US" sz="1600" b="1" dirty="0" smtClean="0">
                      <a:latin typeface="+mn-lt"/>
                    </a:rPr>
                    <a:t>SSMC</a:t>
                  </a:r>
                  <a:r>
                    <a:rPr lang="en-US" sz="1600" dirty="0" smtClean="0">
                      <a:latin typeface="+mn-lt"/>
                    </a:rPr>
                    <a:t>/L-C. </a:t>
                  </a:r>
                  <a:r>
                    <a:rPr lang="en-US" sz="1600" dirty="0" err="1" smtClean="0">
                      <a:latin typeface="+mn-lt"/>
                    </a:rPr>
                    <a:t>Kaner</a:t>
                  </a:r>
                  <a:r>
                    <a:rPr lang="en-US" sz="1600" dirty="0" smtClean="0">
                      <a:latin typeface="+mn-lt"/>
                    </a:rPr>
                    <a:t> &amp; Tolbert (UCLA)</a:t>
                  </a:r>
                  <a:endParaRPr lang="en-US" sz="1600" dirty="0">
                    <a:latin typeface="+mn-lt"/>
                  </a:endParaRPr>
                </a:p>
              </p:txBody>
            </p:sp>
            <p:sp>
              <p:nvSpPr>
                <p:cNvPr id="3" name="Rectangle 2"/>
                <p:cNvSpPr/>
                <p:nvPr/>
              </p:nvSpPr>
              <p:spPr>
                <a:xfrm>
                  <a:off x="5734458" y="5164705"/>
                  <a:ext cx="2514600" cy="646331"/>
                </a:xfrm>
                <a:prstGeom prst="rect">
                  <a:avLst/>
                </a:prstGeom>
              </p:spPr>
              <p:txBody>
                <a:bodyPr wrap="square">
                  <a:spAutoFit/>
                </a:bodyPr>
                <a:lstStyle/>
                <a:p>
                  <a:pPr algn="ctr"/>
                  <a:r>
                    <a:rPr lang="en-US" altLang="en-US" b="1" dirty="0">
                      <a:solidFill>
                        <a:srgbClr val="0000FF"/>
                      </a:solidFill>
                      <a:latin typeface="Times New Roman" pitchFamily="-110" charset="0"/>
                      <a:ea typeface="ＭＳ Ｐゴシック" pitchFamily="-110" charset="-128"/>
                      <a:cs typeface="Times New Roman" pitchFamily="-110" charset="0"/>
                    </a:rPr>
                    <a:t>Ultra-incompressible, </a:t>
                  </a:r>
                  <a:br>
                    <a:rPr lang="en-US" altLang="en-US" b="1" dirty="0">
                      <a:solidFill>
                        <a:srgbClr val="0000FF"/>
                      </a:solidFill>
                      <a:latin typeface="Times New Roman" pitchFamily="-110" charset="0"/>
                      <a:ea typeface="ＭＳ Ｐゴシック" pitchFamily="-110" charset="-128"/>
                      <a:cs typeface="Times New Roman" pitchFamily="-110" charset="0"/>
                    </a:rPr>
                  </a:br>
                  <a:r>
                    <a:rPr lang="en-US" altLang="en-US" b="1" dirty="0" err="1">
                      <a:solidFill>
                        <a:srgbClr val="0000FF"/>
                      </a:solidFill>
                      <a:latin typeface="Times New Roman" pitchFamily="-110" charset="0"/>
                      <a:ea typeface="ＭＳ Ｐゴシック" pitchFamily="-110" charset="-128"/>
                      <a:cs typeface="Times New Roman" pitchFamily="-110" charset="0"/>
                    </a:rPr>
                    <a:t>Superhard</a:t>
                  </a:r>
                  <a:r>
                    <a:rPr lang="en-US" altLang="en-US" b="1" dirty="0">
                      <a:solidFill>
                        <a:srgbClr val="0000FF"/>
                      </a:solidFill>
                      <a:latin typeface="Times New Roman" pitchFamily="-110" charset="0"/>
                      <a:ea typeface="ＭＳ Ｐゴシック" pitchFamily="-110" charset="-128"/>
                      <a:cs typeface="Times New Roman" pitchFamily="-110" charset="0"/>
                    </a:rPr>
                    <a:t> Borides</a:t>
                  </a:r>
                  <a:endParaRPr lang="en-US" b="1" dirty="0">
                    <a:solidFill>
                      <a:srgbClr val="0000FF"/>
                    </a:solidFill>
                  </a:endParaRPr>
                </a:p>
              </p:txBody>
            </p:sp>
          </p:grpSp>
          <p:pic>
            <p:nvPicPr>
              <p:cNvPr id="32" name="Picture 23" descr="C:\Users\Andrew\Desktop\Group Meeting Photos\Pictures\DSCF1253.JPG"/>
              <p:cNvPicPr>
                <a:picLocks noChangeAspect="1" noChangeArrowheads="1"/>
              </p:cNvPicPr>
              <p:nvPr/>
            </p:nvPicPr>
            <p:blipFill>
              <a:blip r:embed="rId10" cstate="email">
                <a:lum bright="12000"/>
                <a:extLst>
                  <a:ext uri="{28A0092B-C50C-407E-A947-70E740481C1C}">
                    <a14:useLocalDpi xmlns:a14="http://schemas.microsoft.com/office/drawing/2010/main"/>
                  </a:ext>
                </a:extLst>
              </a:blip>
              <a:srcRect/>
              <a:stretch>
                <a:fillRect/>
              </a:stretch>
            </p:blipFill>
            <p:spPr bwMode="auto">
              <a:xfrm>
                <a:off x="7061347" y="3949700"/>
                <a:ext cx="1352550" cy="1308100"/>
              </a:xfrm>
              <a:prstGeom prst="rect">
                <a:avLst/>
              </a:prstGeom>
              <a:noFill/>
              <a:ln w="9525">
                <a:noFill/>
                <a:miter lim="800000"/>
                <a:headEnd/>
                <a:tailEnd/>
              </a:ln>
            </p:spPr>
          </p:pic>
        </p:grpSp>
        <p:sp>
          <p:nvSpPr>
            <p:cNvPr id="33" name="TextBox 32"/>
            <p:cNvSpPr txBox="1"/>
            <p:nvPr/>
          </p:nvSpPr>
          <p:spPr>
            <a:xfrm>
              <a:off x="7709047" y="5147846"/>
              <a:ext cx="762000"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ReB</a:t>
              </a:r>
              <a:r>
                <a:rPr lang="en-US" sz="1600" b="1" baseline="-25000" dirty="0" smtClean="0">
                  <a:latin typeface="Times New Roman" pitchFamily="18" charset="0"/>
                  <a:cs typeface="Times New Roman" pitchFamily="18" charset="0"/>
                </a:rPr>
                <a:t>2</a:t>
              </a:r>
              <a:endParaRPr lang="en-US" sz="1600" b="1" baseline="-250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4596539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882" y="3200400"/>
            <a:ext cx="2072495"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38400" y="5332274"/>
            <a:ext cx="3505682" cy="1754326"/>
          </a:xfrm>
          <a:prstGeom prst="rect">
            <a:avLst/>
          </a:prstGeom>
          <a:noFill/>
        </p:spPr>
        <p:txBody>
          <a:bodyPr wrap="square" rtlCol="0">
            <a:spAutoFit/>
          </a:bodyPr>
          <a:lstStyle/>
          <a:p>
            <a:pPr algn="ctr"/>
            <a:r>
              <a:rPr lang="en-US" b="1" dirty="0" smtClean="0">
                <a:solidFill>
                  <a:srgbClr val="0000FF"/>
                </a:solidFill>
                <a:effectLst>
                  <a:outerShdw blurRad="38100" dist="38100" dir="2700000" algn="tl">
                    <a:srgbClr val="000000">
                      <a:alpha val="43137"/>
                    </a:srgbClr>
                  </a:outerShdw>
                </a:effectLst>
                <a:latin typeface="+mn-lt"/>
              </a:rPr>
              <a:t>Superconductivity</a:t>
            </a:r>
            <a:r>
              <a:rPr lang="en-US" b="1" dirty="0" smtClean="0">
                <a:solidFill>
                  <a:srgbClr val="0000FF"/>
                </a:solidFill>
                <a:latin typeface="+mn-lt"/>
              </a:rPr>
              <a:t> in </a:t>
            </a:r>
            <a:r>
              <a:rPr lang="en-US" b="1" dirty="0" err="1" smtClean="0">
                <a:solidFill>
                  <a:srgbClr val="0000FF"/>
                </a:solidFill>
                <a:latin typeface="+mn-lt"/>
              </a:rPr>
              <a:t>Cuprates</a:t>
            </a:r>
            <a:endParaRPr lang="en-US" b="1" dirty="0" smtClean="0">
              <a:solidFill>
                <a:srgbClr val="0000FF"/>
              </a:solidFill>
              <a:latin typeface="+mn-lt"/>
            </a:endParaRPr>
          </a:p>
          <a:p>
            <a:pPr algn="ctr"/>
            <a:r>
              <a:rPr lang="en-US" dirty="0">
                <a:latin typeface="+mj-lt"/>
              </a:rPr>
              <a:t>C</a:t>
            </a:r>
            <a:r>
              <a:rPr lang="en-US" dirty="0" smtClean="0">
                <a:latin typeface="+mj-lt"/>
              </a:rPr>
              <a:t>harge </a:t>
            </a:r>
            <a:r>
              <a:rPr lang="en-US" dirty="0">
                <a:latin typeface="+mj-lt"/>
              </a:rPr>
              <a:t>order can be found BOTH in hole-doped as well as in electron-doped </a:t>
            </a:r>
            <a:r>
              <a:rPr lang="en-US" dirty="0" err="1">
                <a:latin typeface="+mj-lt"/>
              </a:rPr>
              <a:t>cuprates</a:t>
            </a:r>
            <a:r>
              <a:rPr lang="en-US" dirty="0" smtClean="0">
                <a:solidFill>
                  <a:srgbClr val="0000FF"/>
                </a:solidFill>
                <a:latin typeface="+mj-lt"/>
              </a:rPr>
              <a:t> </a:t>
            </a:r>
          </a:p>
          <a:p>
            <a:pPr algn="ctr"/>
            <a:r>
              <a:rPr lang="en-US" b="1" dirty="0" smtClean="0">
                <a:latin typeface="+mj-lt"/>
              </a:rPr>
              <a:t>CMP</a:t>
            </a:r>
            <a:r>
              <a:rPr lang="en-US" dirty="0" smtClean="0">
                <a:latin typeface="+mj-lt"/>
              </a:rPr>
              <a:t>/R.L</a:t>
            </a:r>
            <a:r>
              <a:rPr lang="en-US" dirty="0">
                <a:latin typeface="+mj-lt"/>
              </a:rPr>
              <a:t>. Greene (U. Maryland)</a:t>
            </a:r>
          </a:p>
          <a:p>
            <a:pPr algn="ctr"/>
            <a:endParaRPr lang="en-US" dirty="0">
              <a:latin typeface="+mj-lt"/>
            </a:endParaRPr>
          </a:p>
        </p:txBody>
      </p:sp>
      <p:pic>
        <p:nvPicPr>
          <p:cNvPr id="7" name="Picture 6" descr="Biomineral-flat-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1295400"/>
            <a:ext cx="2317783" cy="1737360"/>
          </a:xfrm>
          <a:prstGeom prst="rect">
            <a:avLst/>
          </a:prstGeom>
        </p:spPr>
      </p:pic>
      <p:sp>
        <p:nvSpPr>
          <p:cNvPr id="9" name="Rectangle 8"/>
          <p:cNvSpPr/>
          <p:nvPr/>
        </p:nvSpPr>
        <p:spPr>
          <a:xfrm>
            <a:off x="2285518" y="304800"/>
            <a:ext cx="4343882"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Materials Understanding</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0" y="3038936"/>
            <a:ext cx="3124200" cy="1538883"/>
          </a:xfrm>
          <a:prstGeom prst="rect">
            <a:avLst/>
          </a:prstGeom>
        </p:spPr>
        <p:txBody>
          <a:bodyPr wrap="square">
            <a:spAutoFit/>
          </a:bodyPr>
          <a:lstStyle/>
          <a:p>
            <a:r>
              <a:rPr lang="en-US" sz="1600" b="1" dirty="0">
                <a:solidFill>
                  <a:srgbClr val="0000FF"/>
                </a:solidFill>
                <a:latin typeface="+mj-lt"/>
              </a:rPr>
              <a:t>C</a:t>
            </a:r>
            <a:r>
              <a:rPr lang="en-US" sz="1600" b="1" dirty="0" smtClean="0">
                <a:solidFill>
                  <a:srgbClr val="0000FF"/>
                </a:solidFill>
                <a:latin typeface="+mj-lt"/>
              </a:rPr>
              <a:t>rystal </a:t>
            </a:r>
            <a:r>
              <a:rPr lang="en-US" sz="1600" b="1" dirty="0">
                <a:solidFill>
                  <a:srgbClr val="0000FF"/>
                </a:solidFill>
                <a:latin typeface="+mj-lt"/>
              </a:rPr>
              <a:t>of calcium carbonate made by the sea urchin, at the forming end of one of its </a:t>
            </a:r>
            <a:r>
              <a:rPr lang="en-US" sz="1600" b="1" dirty="0" smtClean="0">
                <a:solidFill>
                  <a:srgbClr val="0000FF"/>
                </a:solidFill>
                <a:latin typeface="+mj-lt"/>
              </a:rPr>
              <a:t>teeth </a:t>
            </a:r>
          </a:p>
          <a:p>
            <a:r>
              <a:rPr lang="en-US" sz="1600" dirty="0" smtClean="0">
                <a:latin typeface="+mj-lt"/>
              </a:rPr>
              <a:t>Reveals </a:t>
            </a:r>
            <a:r>
              <a:rPr lang="en-US" dirty="0" smtClean="0">
                <a:effectLst>
                  <a:outerShdw blurRad="38100" dist="38100" dir="2700000" algn="tl">
                    <a:srgbClr val="000000">
                      <a:alpha val="43137"/>
                    </a:srgbClr>
                  </a:outerShdw>
                </a:effectLst>
                <a:latin typeface="+mj-lt"/>
              </a:rPr>
              <a:t>self-healing mechanism</a:t>
            </a:r>
            <a:r>
              <a:rPr lang="en-US" sz="1600" dirty="0" smtClean="0">
                <a:latin typeface="+mj-lt"/>
              </a:rPr>
              <a:t>.</a:t>
            </a:r>
          </a:p>
          <a:p>
            <a:r>
              <a:rPr lang="en-US" sz="1600" b="1" dirty="0">
                <a:solidFill>
                  <a:srgbClr val="0A0A0A"/>
                </a:solidFill>
                <a:latin typeface="+mj-lt"/>
              </a:rPr>
              <a:t>BMAT</a:t>
            </a:r>
            <a:r>
              <a:rPr lang="en-US" sz="1600" dirty="0">
                <a:solidFill>
                  <a:srgbClr val="0A0A0A"/>
                </a:solidFill>
                <a:latin typeface="+mj-lt"/>
              </a:rPr>
              <a:t>/Gilbert; U. Wis. Madison</a:t>
            </a:r>
            <a:endParaRPr lang="en-US" sz="1600" dirty="0">
              <a:latin typeface="+mj-lt"/>
            </a:endParaRPr>
          </a:p>
          <a:p>
            <a:endParaRPr lang="en-US" sz="1200" dirty="0">
              <a:latin typeface="+mn-lt"/>
            </a:endParaRPr>
          </a:p>
        </p:txBody>
      </p:sp>
      <p:grpSp>
        <p:nvGrpSpPr>
          <p:cNvPr id="15" name="Group 14"/>
          <p:cNvGrpSpPr/>
          <p:nvPr/>
        </p:nvGrpSpPr>
        <p:grpSpPr>
          <a:xfrm>
            <a:off x="5638800" y="1219200"/>
            <a:ext cx="3962882" cy="4423313"/>
            <a:chOff x="5638800" y="1682576"/>
            <a:chExt cx="3962882" cy="4423313"/>
          </a:xfrm>
        </p:grpSpPr>
        <p:sp>
          <p:nvSpPr>
            <p:cNvPr id="12" name="Rectangle 11"/>
            <p:cNvSpPr/>
            <p:nvPr/>
          </p:nvSpPr>
          <p:spPr>
            <a:xfrm>
              <a:off x="5867400" y="4536229"/>
              <a:ext cx="3159694" cy="1569660"/>
            </a:xfrm>
            <a:prstGeom prst="rect">
              <a:avLst/>
            </a:prstGeom>
          </p:spPr>
          <p:txBody>
            <a:bodyPr wrap="square">
              <a:spAutoFit/>
            </a:bodyPr>
            <a:lstStyle/>
            <a:p>
              <a:pPr algn="ctr"/>
              <a:r>
                <a:rPr lang="en-US" sz="1600" dirty="0" smtClean="0">
                  <a:latin typeface="+mn-lt"/>
                </a:rPr>
                <a:t>Reveals large </a:t>
              </a:r>
              <a:r>
                <a:rPr lang="en-US" sz="1600" dirty="0">
                  <a:latin typeface="+mn-lt"/>
                </a:rPr>
                <a:t>compositional space over which </a:t>
              </a:r>
              <a:r>
                <a:rPr lang="en-US" sz="1600" dirty="0" smtClean="0">
                  <a:solidFill>
                    <a:srgbClr val="0000FF"/>
                  </a:solidFill>
                  <a:effectLst>
                    <a:outerShdw blurRad="38100" dist="38100" dir="2700000" algn="tl">
                      <a:srgbClr val="000000">
                        <a:alpha val="43137"/>
                      </a:srgbClr>
                    </a:outerShdw>
                  </a:effectLst>
                  <a:latin typeface="+mn-lt"/>
                </a:rPr>
                <a:t>CER coatings </a:t>
              </a:r>
              <a:r>
                <a:rPr lang="en-US" sz="1600" dirty="0">
                  <a:latin typeface="+mn-lt"/>
                </a:rPr>
                <a:t>with improved combinations of toughness and chemical resistance can be </a:t>
              </a:r>
              <a:r>
                <a:rPr lang="en-US" sz="1600" dirty="0" smtClean="0">
                  <a:latin typeface="+mn-lt"/>
                </a:rPr>
                <a:t>synthesized</a:t>
              </a:r>
            </a:p>
            <a:p>
              <a:pPr algn="ctr"/>
              <a:r>
                <a:rPr lang="en-US" sz="1600" b="1" dirty="0" smtClean="0">
                  <a:latin typeface="+mn-lt"/>
                </a:rPr>
                <a:t>CER</a:t>
              </a:r>
              <a:r>
                <a:rPr lang="en-US" sz="1600" dirty="0" smtClean="0">
                  <a:latin typeface="+mn-lt"/>
                </a:rPr>
                <a:t>/C.G. Levi (UCSB)</a:t>
              </a:r>
              <a:endParaRPr lang="en-US" sz="1600" dirty="0">
                <a:latin typeface="+mn-lt"/>
              </a:endParaRPr>
            </a:p>
          </p:txBody>
        </p:sp>
        <p:pic>
          <p:nvPicPr>
            <p:cNvPr id="13" name="Picture 12" descr="YTaZr_PD_full_20140901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8439" y="1682576"/>
              <a:ext cx="2855043" cy="2560320"/>
            </a:xfrm>
            <a:prstGeom prst="rect">
              <a:avLst/>
            </a:prstGeom>
          </p:spPr>
        </p:pic>
        <p:sp>
          <p:nvSpPr>
            <p:cNvPr id="14" name="Rectangle 13"/>
            <p:cNvSpPr/>
            <p:nvPr/>
          </p:nvSpPr>
          <p:spPr>
            <a:xfrm>
              <a:off x="5638800" y="4202668"/>
              <a:ext cx="3962882" cy="369332"/>
            </a:xfrm>
            <a:prstGeom prst="rect">
              <a:avLst/>
            </a:prstGeom>
          </p:spPr>
          <p:txBody>
            <a:bodyPr wrap="square">
              <a:spAutoFit/>
            </a:bodyPr>
            <a:lstStyle/>
            <a:p>
              <a:r>
                <a:rPr lang="en-US" b="1" kern="0" dirty="0" smtClean="0">
                  <a:solidFill>
                    <a:srgbClr val="0000FF"/>
                  </a:solidFill>
                  <a:latin typeface="+mn-lt"/>
                  <a:cs typeface="Arial" pitchFamily="34" charset="0"/>
                </a:rPr>
                <a:t>TaO</a:t>
              </a:r>
              <a:r>
                <a:rPr lang="en-US" b="1" kern="0" baseline="-25000" dirty="0" smtClean="0">
                  <a:solidFill>
                    <a:srgbClr val="0000FF"/>
                  </a:solidFill>
                  <a:latin typeface="+mn-lt"/>
                  <a:cs typeface="Arial" pitchFamily="34" charset="0"/>
                </a:rPr>
                <a:t>2.5</a:t>
              </a:r>
              <a:r>
                <a:rPr lang="en-US" b="1" kern="0" dirty="0" smtClean="0">
                  <a:solidFill>
                    <a:srgbClr val="0000FF"/>
                  </a:solidFill>
                  <a:latin typeface="+mn-lt"/>
                  <a:cs typeface="Arial" pitchFamily="34" charset="0"/>
                </a:rPr>
                <a:t>-YO</a:t>
              </a:r>
              <a:r>
                <a:rPr lang="en-US" b="1" kern="0" baseline="-25000" dirty="0" smtClean="0">
                  <a:solidFill>
                    <a:srgbClr val="0000FF"/>
                  </a:solidFill>
                  <a:latin typeface="+mn-lt"/>
                  <a:cs typeface="Arial" pitchFamily="34" charset="0"/>
                </a:rPr>
                <a:t>1.5</a:t>
              </a:r>
              <a:r>
                <a:rPr lang="en-US" b="1" kern="0" dirty="0" smtClean="0">
                  <a:solidFill>
                    <a:srgbClr val="0000FF"/>
                  </a:solidFill>
                  <a:latin typeface="+mn-lt"/>
                  <a:cs typeface="Arial" pitchFamily="34" charset="0"/>
                </a:rPr>
                <a:t>-ZrO</a:t>
              </a:r>
              <a:r>
                <a:rPr lang="en-US" b="1" kern="0" baseline="-25000" dirty="0" smtClean="0">
                  <a:solidFill>
                    <a:srgbClr val="0000FF"/>
                  </a:solidFill>
                  <a:latin typeface="+mn-lt"/>
                  <a:cs typeface="Arial" pitchFamily="34" charset="0"/>
                </a:rPr>
                <a:t>2</a:t>
              </a:r>
              <a:r>
                <a:rPr lang="en-US" b="1" kern="0" dirty="0" smtClean="0">
                  <a:solidFill>
                    <a:srgbClr val="0000FF"/>
                  </a:solidFill>
                  <a:latin typeface="+mn-lt"/>
                  <a:cs typeface="Arial" pitchFamily="34" charset="0"/>
                </a:rPr>
                <a:t> </a:t>
              </a:r>
              <a:r>
                <a:rPr lang="en-US" b="1" kern="0" dirty="0">
                  <a:solidFill>
                    <a:srgbClr val="0000FF"/>
                  </a:solidFill>
                  <a:latin typeface="+mn-lt"/>
                  <a:cs typeface="Arial" pitchFamily="34" charset="0"/>
                </a:rPr>
                <a:t>phase diagram</a:t>
              </a:r>
              <a:endParaRPr lang="en-US" dirty="0">
                <a:solidFill>
                  <a:srgbClr val="0000FF"/>
                </a:solidFill>
                <a:latin typeface="+mn-lt"/>
              </a:endParaRPr>
            </a:p>
          </p:txBody>
        </p:sp>
      </p:grpSp>
    </p:spTree>
    <p:extLst>
      <p:ext uri="{BB962C8B-B14F-4D97-AF65-F5344CB8AC3E}">
        <p14:creationId xmlns:p14="http://schemas.microsoft.com/office/powerpoint/2010/main" val="1280566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45720" y="1462419"/>
            <a:ext cx="5516880" cy="4862181"/>
          </a:xfrm>
          <a:ln>
            <a:solidFill>
              <a:schemeClr val="tx1"/>
            </a:solidFill>
          </a:ln>
        </p:spPr>
        <p:txBody>
          <a:bodyPr/>
          <a:lstStyle/>
          <a:p>
            <a:pPr marL="285750" indent="-285750" algn="l">
              <a:buFont typeface="Arial" panose="020B0604020202020204" pitchFamily="34" charset="0"/>
              <a:buChar char="•"/>
            </a:pPr>
            <a:r>
              <a:rPr lang="en-US" sz="2400" dirty="0" smtClean="0"/>
              <a:t>NHMFL supports users and magnet development.</a:t>
            </a:r>
          </a:p>
          <a:p>
            <a:pPr algn="l"/>
            <a:endParaRPr lang="en-US" sz="1800" dirty="0" smtClean="0">
              <a:solidFill>
                <a:schemeClr val="tx1"/>
              </a:solidFill>
            </a:endParaRPr>
          </a:p>
          <a:p>
            <a:pPr marL="285750" indent="-285750" algn="l">
              <a:buFont typeface="Arial" panose="020B0604020202020204" pitchFamily="34" charset="0"/>
              <a:buChar char="•"/>
            </a:pPr>
            <a:r>
              <a:rPr lang="en-US" sz="2400" dirty="0" smtClean="0">
                <a:solidFill>
                  <a:schemeClr val="tx1"/>
                </a:solidFill>
              </a:rPr>
              <a:t>May 2012 NHMFL </a:t>
            </a:r>
            <a:r>
              <a:rPr lang="en-US" sz="2400" b="1" dirty="0" smtClean="0">
                <a:solidFill>
                  <a:srgbClr val="0000FF"/>
                </a:solidFill>
              </a:rPr>
              <a:t>broke the </a:t>
            </a:r>
            <a:r>
              <a:rPr lang="en-US" sz="2400" b="1" dirty="0" err="1" smtClean="0">
                <a:solidFill>
                  <a:srgbClr val="0000FF"/>
                </a:solidFill>
              </a:rPr>
              <a:t>megagauss</a:t>
            </a:r>
            <a:r>
              <a:rPr lang="en-US" sz="2400" b="1" dirty="0" smtClean="0">
                <a:solidFill>
                  <a:srgbClr val="0000FF"/>
                </a:solidFill>
              </a:rPr>
              <a:t> barrier by reaching 100.75 </a:t>
            </a:r>
            <a:r>
              <a:rPr lang="en-US" sz="2400" b="1" dirty="0" err="1" smtClean="0">
                <a:solidFill>
                  <a:srgbClr val="0000FF"/>
                </a:solidFill>
              </a:rPr>
              <a:t>teslas</a:t>
            </a:r>
            <a:r>
              <a:rPr lang="en-US" sz="2400" b="1" dirty="0" smtClean="0">
                <a:solidFill>
                  <a:srgbClr val="0000FF"/>
                </a:solidFill>
              </a:rPr>
              <a:t> </a:t>
            </a:r>
            <a:r>
              <a:rPr lang="en-US" sz="2400" dirty="0" smtClean="0">
                <a:solidFill>
                  <a:schemeClr val="tx1"/>
                </a:solidFill>
              </a:rPr>
              <a:t>(2.5 million times the earth’s magnetic, field, top Fig.).</a:t>
            </a:r>
          </a:p>
          <a:p>
            <a:pPr algn="l"/>
            <a:endParaRPr lang="en-US" sz="1800" dirty="0" smtClean="0">
              <a:solidFill>
                <a:schemeClr val="tx1"/>
              </a:solidFill>
            </a:endParaRPr>
          </a:p>
          <a:p>
            <a:pPr marL="285750" indent="-285750" algn="l">
              <a:buFont typeface="Arial" panose="020B0604020202020204" pitchFamily="34" charset="0"/>
              <a:buChar char="•"/>
            </a:pPr>
            <a:r>
              <a:rPr lang="en-US" sz="2400" dirty="0" smtClean="0">
                <a:solidFill>
                  <a:schemeClr val="tx1"/>
                </a:solidFill>
              </a:rPr>
              <a:t> </a:t>
            </a:r>
            <a:r>
              <a:rPr lang="en-US" sz="2400" dirty="0" smtClean="0"/>
              <a:t>Major a</a:t>
            </a:r>
            <a:r>
              <a:rPr lang="en-US" sz="2400" dirty="0" smtClean="0">
                <a:solidFill>
                  <a:schemeClr val="tx1"/>
                </a:solidFill>
              </a:rPr>
              <a:t>chievement in </a:t>
            </a:r>
            <a:r>
              <a:rPr lang="en-US" sz="2400" dirty="0" err="1" smtClean="0">
                <a:solidFill>
                  <a:schemeClr val="tx1"/>
                </a:solidFill>
              </a:rPr>
              <a:t>nano</a:t>
            </a:r>
            <a:r>
              <a:rPr lang="en-US" sz="2400" dirty="0" smtClean="0">
                <a:solidFill>
                  <a:schemeClr val="tx1"/>
                </a:solidFill>
              </a:rPr>
              <a:t>-composite materials engineering and magnet development to </a:t>
            </a:r>
            <a:r>
              <a:rPr lang="en-US" sz="2400" b="1" dirty="0" smtClean="0">
                <a:solidFill>
                  <a:srgbClr val="0000FF"/>
                </a:solidFill>
              </a:rPr>
              <a:t>open new scientific frontiers in materials research. </a:t>
            </a:r>
          </a:p>
          <a:p>
            <a:pPr marL="285750" indent="-285750" algn="l">
              <a:buFont typeface="Arial" panose="020B0604020202020204" pitchFamily="34" charset="0"/>
              <a:buChar char="•"/>
            </a:pPr>
            <a:endParaRPr lang="en-US" sz="2800" b="1" dirty="0" smtClean="0">
              <a:solidFill>
                <a:srgbClr val="0000FF"/>
              </a:solidFill>
            </a:endParaRPr>
          </a:p>
          <a:p>
            <a:pPr marL="285750" indent="-285750" algn="l">
              <a:buFont typeface="Arial" panose="020B0604020202020204" pitchFamily="34" charset="0"/>
              <a:buChar char="•"/>
            </a:pPr>
            <a:endParaRPr lang="en-US" sz="2800" b="1" dirty="0" smtClean="0">
              <a:solidFill>
                <a:srgbClr val="0000FF"/>
              </a:solidFill>
            </a:endParaRPr>
          </a:p>
          <a:p>
            <a:pPr algn="l"/>
            <a:endParaRPr lang="en-US" sz="1600" dirty="0" smtClean="0">
              <a:solidFill>
                <a:schemeClr val="tx1"/>
              </a:solidFill>
            </a:endParaRPr>
          </a:p>
          <a:p>
            <a:pPr algn="l"/>
            <a:endParaRPr lang="en-US" sz="1600" dirty="0" smtClean="0">
              <a:solidFill>
                <a:schemeClr val="tx1"/>
              </a:solidFill>
            </a:endParaRPr>
          </a:p>
          <a:p>
            <a:pPr algn="l"/>
            <a:r>
              <a:rPr lang="en-US" sz="1600" dirty="0" smtClean="0">
                <a:solidFill>
                  <a:schemeClr val="tx1"/>
                </a:solidFill>
              </a:rPr>
              <a:t> </a:t>
            </a:r>
          </a:p>
          <a:p>
            <a:pPr algn="l"/>
            <a:r>
              <a:rPr lang="en-US" sz="1600" dirty="0" smtClean="0">
                <a:solidFill>
                  <a:schemeClr val="tx1"/>
                </a:solidFill>
              </a:rPr>
              <a:t>.</a:t>
            </a:r>
          </a:p>
          <a:p>
            <a:endParaRPr lang="en-US" sz="1100" dirty="0" smtClean="0">
              <a:solidFill>
                <a:schemeClr val="tx1"/>
              </a:solidFill>
            </a:endParaRPr>
          </a:p>
        </p:txBody>
      </p:sp>
      <p:pic>
        <p:nvPicPr>
          <p:cNvPr id="2052" name="Picture 3" descr="NHMFL Logo-arrows(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34338" y="33338"/>
            <a:ext cx="108108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8" descr="http://www.nsf.gov/images/logos/nsf1.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25" y="33338"/>
            <a:ext cx="10890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12"/>
          <p:cNvSpPr txBox="1">
            <a:spLocks noChangeArrowheads="1"/>
          </p:cNvSpPr>
          <p:nvPr/>
        </p:nvSpPr>
        <p:spPr bwMode="auto">
          <a:xfrm>
            <a:off x="234369" y="6511367"/>
            <a:ext cx="6997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1400" dirty="0">
                <a:solidFill>
                  <a:prstClr val="black"/>
                </a:solidFill>
              </a:rPr>
              <a:t>The project was jointly funded by the National Science Foundation and Department of Energy</a:t>
            </a:r>
          </a:p>
        </p:txBody>
      </p:sp>
      <p:grpSp>
        <p:nvGrpSpPr>
          <p:cNvPr id="2057" name="Group 8"/>
          <p:cNvGrpSpPr>
            <a:grpSpLocks/>
          </p:cNvGrpSpPr>
          <p:nvPr/>
        </p:nvGrpSpPr>
        <p:grpSpPr bwMode="auto">
          <a:xfrm>
            <a:off x="5699760" y="2103120"/>
            <a:ext cx="3291840" cy="2926080"/>
            <a:chOff x="4608512" y="1179252"/>
            <a:chExt cx="3914775" cy="4243722"/>
          </a:xfrm>
        </p:grpSpPr>
        <p:pic>
          <p:nvPicPr>
            <p:cNvPr id="2058" name="Picture 13" descr="100Tshot3.22.12.pd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8512" y="1179252"/>
              <a:ext cx="3914775" cy="424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5550915" y="2836706"/>
              <a:ext cx="2490789" cy="1776553"/>
            </a:xfrm>
            <a:custGeom>
              <a:avLst/>
              <a:gdLst>
                <a:gd name="connsiteX0" fmla="*/ 0 w 2490788"/>
                <a:gd name="connsiteY0" fmla="*/ 1776413 h 1776413"/>
                <a:gd name="connsiteX1" fmla="*/ 111919 w 2490788"/>
                <a:gd name="connsiteY1" fmla="*/ 1709738 h 1776413"/>
                <a:gd name="connsiteX2" fmla="*/ 264319 w 2490788"/>
                <a:gd name="connsiteY2" fmla="*/ 1619250 h 1776413"/>
                <a:gd name="connsiteX3" fmla="*/ 376238 w 2490788"/>
                <a:gd name="connsiteY3" fmla="*/ 1557338 h 1776413"/>
                <a:gd name="connsiteX4" fmla="*/ 516732 w 2490788"/>
                <a:gd name="connsiteY4" fmla="*/ 1478756 h 1776413"/>
                <a:gd name="connsiteX5" fmla="*/ 633413 w 2490788"/>
                <a:gd name="connsiteY5" fmla="*/ 1419225 h 1776413"/>
                <a:gd name="connsiteX6" fmla="*/ 759619 w 2490788"/>
                <a:gd name="connsiteY6" fmla="*/ 1359694 h 1776413"/>
                <a:gd name="connsiteX7" fmla="*/ 833438 w 2490788"/>
                <a:gd name="connsiteY7" fmla="*/ 1326356 h 1776413"/>
                <a:gd name="connsiteX8" fmla="*/ 909638 w 2490788"/>
                <a:gd name="connsiteY8" fmla="*/ 1231106 h 1776413"/>
                <a:gd name="connsiteX9" fmla="*/ 981075 w 2490788"/>
                <a:gd name="connsiteY9" fmla="*/ 1140619 h 1776413"/>
                <a:gd name="connsiteX10" fmla="*/ 1059657 w 2490788"/>
                <a:gd name="connsiteY10" fmla="*/ 1042988 h 1776413"/>
                <a:gd name="connsiteX11" fmla="*/ 1104900 w 2490788"/>
                <a:gd name="connsiteY11" fmla="*/ 995363 h 1776413"/>
                <a:gd name="connsiteX12" fmla="*/ 1147763 w 2490788"/>
                <a:gd name="connsiteY12" fmla="*/ 952500 h 1776413"/>
                <a:gd name="connsiteX13" fmla="*/ 1197769 w 2490788"/>
                <a:gd name="connsiteY13" fmla="*/ 745331 h 1776413"/>
                <a:gd name="connsiteX14" fmla="*/ 1223963 w 2490788"/>
                <a:gd name="connsiteY14" fmla="*/ 611981 h 1776413"/>
                <a:gd name="connsiteX15" fmla="*/ 1245394 w 2490788"/>
                <a:gd name="connsiteY15" fmla="*/ 521494 h 1776413"/>
                <a:gd name="connsiteX16" fmla="*/ 1254919 w 2490788"/>
                <a:gd name="connsiteY16" fmla="*/ 497681 h 1776413"/>
                <a:gd name="connsiteX17" fmla="*/ 1257300 w 2490788"/>
                <a:gd name="connsiteY17" fmla="*/ 492919 h 1776413"/>
                <a:gd name="connsiteX18" fmla="*/ 1262063 w 2490788"/>
                <a:gd name="connsiteY18" fmla="*/ 0 h 1776413"/>
                <a:gd name="connsiteX19" fmla="*/ 1264444 w 2490788"/>
                <a:gd name="connsiteY19" fmla="*/ 0 h 1776413"/>
                <a:gd name="connsiteX20" fmla="*/ 1266825 w 2490788"/>
                <a:gd name="connsiteY20" fmla="*/ 492919 h 1776413"/>
                <a:gd name="connsiteX21" fmla="*/ 1273969 w 2490788"/>
                <a:gd name="connsiteY21" fmla="*/ 528638 h 1776413"/>
                <a:gd name="connsiteX22" fmla="*/ 1300163 w 2490788"/>
                <a:gd name="connsiteY22" fmla="*/ 638175 h 1776413"/>
                <a:gd name="connsiteX23" fmla="*/ 1331119 w 2490788"/>
                <a:gd name="connsiteY23" fmla="*/ 783431 h 1776413"/>
                <a:gd name="connsiteX24" fmla="*/ 1354932 w 2490788"/>
                <a:gd name="connsiteY24" fmla="*/ 900113 h 1776413"/>
                <a:gd name="connsiteX25" fmla="*/ 1364457 w 2490788"/>
                <a:gd name="connsiteY25" fmla="*/ 947738 h 1776413"/>
                <a:gd name="connsiteX26" fmla="*/ 1371600 w 2490788"/>
                <a:gd name="connsiteY26" fmla="*/ 971550 h 1776413"/>
                <a:gd name="connsiteX27" fmla="*/ 1428750 w 2490788"/>
                <a:gd name="connsiteY27" fmla="*/ 1059656 h 1776413"/>
                <a:gd name="connsiteX28" fmla="*/ 1483519 w 2490788"/>
                <a:gd name="connsiteY28" fmla="*/ 1154906 h 1776413"/>
                <a:gd name="connsiteX29" fmla="*/ 1550194 w 2490788"/>
                <a:gd name="connsiteY29" fmla="*/ 1262063 h 1776413"/>
                <a:gd name="connsiteX30" fmla="*/ 1607344 w 2490788"/>
                <a:gd name="connsiteY30" fmla="*/ 1321594 h 1776413"/>
                <a:gd name="connsiteX31" fmla="*/ 1697832 w 2490788"/>
                <a:gd name="connsiteY31" fmla="*/ 1388269 h 1776413"/>
                <a:gd name="connsiteX32" fmla="*/ 1847850 w 2490788"/>
                <a:gd name="connsiteY32" fmla="*/ 1478756 h 1776413"/>
                <a:gd name="connsiteX33" fmla="*/ 2021682 w 2490788"/>
                <a:gd name="connsiteY33" fmla="*/ 1574006 h 1776413"/>
                <a:gd name="connsiteX34" fmla="*/ 2164557 w 2490788"/>
                <a:gd name="connsiteY34" fmla="*/ 1640681 h 1776413"/>
                <a:gd name="connsiteX35" fmla="*/ 2288382 w 2490788"/>
                <a:gd name="connsiteY35" fmla="*/ 1697831 h 1776413"/>
                <a:gd name="connsiteX36" fmla="*/ 2447925 w 2490788"/>
                <a:gd name="connsiteY36" fmla="*/ 1757363 h 1776413"/>
                <a:gd name="connsiteX37" fmla="*/ 2490788 w 2490788"/>
                <a:gd name="connsiteY37" fmla="*/ 1769269 h 1776413"/>
                <a:gd name="connsiteX38" fmla="*/ 0 w 2490788"/>
                <a:gd name="connsiteY38" fmla="*/ 1776413 h 17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0788" h="1776413">
                  <a:moveTo>
                    <a:pt x="0" y="1776413"/>
                  </a:moveTo>
                  <a:lnTo>
                    <a:pt x="111919" y="1709738"/>
                  </a:lnTo>
                  <a:lnTo>
                    <a:pt x="264319" y="1619250"/>
                  </a:lnTo>
                  <a:lnTo>
                    <a:pt x="376238" y="1557338"/>
                  </a:lnTo>
                  <a:lnTo>
                    <a:pt x="516732" y="1478756"/>
                  </a:lnTo>
                  <a:lnTo>
                    <a:pt x="633413" y="1419225"/>
                  </a:lnTo>
                  <a:lnTo>
                    <a:pt x="759619" y="1359694"/>
                  </a:lnTo>
                  <a:lnTo>
                    <a:pt x="833438" y="1326356"/>
                  </a:lnTo>
                  <a:lnTo>
                    <a:pt x="909638" y="1231106"/>
                  </a:lnTo>
                  <a:lnTo>
                    <a:pt x="981075" y="1140619"/>
                  </a:lnTo>
                  <a:lnTo>
                    <a:pt x="1059657" y="1042988"/>
                  </a:lnTo>
                  <a:lnTo>
                    <a:pt x="1104900" y="995363"/>
                  </a:lnTo>
                  <a:lnTo>
                    <a:pt x="1147763" y="952500"/>
                  </a:lnTo>
                  <a:lnTo>
                    <a:pt x="1197769" y="745331"/>
                  </a:lnTo>
                  <a:lnTo>
                    <a:pt x="1223963" y="611981"/>
                  </a:lnTo>
                  <a:lnTo>
                    <a:pt x="1245394" y="521494"/>
                  </a:lnTo>
                  <a:lnTo>
                    <a:pt x="1254919" y="497681"/>
                  </a:lnTo>
                  <a:lnTo>
                    <a:pt x="1257300" y="492919"/>
                  </a:lnTo>
                  <a:cubicBezTo>
                    <a:pt x="1258888" y="328613"/>
                    <a:pt x="1260475" y="164306"/>
                    <a:pt x="1262063" y="0"/>
                  </a:cubicBezTo>
                  <a:lnTo>
                    <a:pt x="1264444" y="0"/>
                  </a:lnTo>
                  <a:cubicBezTo>
                    <a:pt x="1265238" y="164306"/>
                    <a:pt x="1266031" y="328613"/>
                    <a:pt x="1266825" y="492919"/>
                  </a:cubicBezTo>
                  <a:lnTo>
                    <a:pt x="1273969" y="528638"/>
                  </a:lnTo>
                  <a:lnTo>
                    <a:pt x="1300163" y="638175"/>
                  </a:lnTo>
                  <a:lnTo>
                    <a:pt x="1331119" y="783431"/>
                  </a:lnTo>
                  <a:lnTo>
                    <a:pt x="1354932" y="900113"/>
                  </a:lnTo>
                  <a:lnTo>
                    <a:pt x="1364457" y="947738"/>
                  </a:lnTo>
                  <a:lnTo>
                    <a:pt x="1371600" y="971550"/>
                  </a:lnTo>
                  <a:lnTo>
                    <a:pt x="1428750" y="1059656"/>
                  </a:lnTo>
                  <a:lnTo>
                    <a:pt x="1483519" y="1154906"/>
                  </a:lnTo>
                  <a:lnTo>
                    <a:pt x="1550194" y="1262063"/>
                  </a:lnTo>
                  <a:lnTo>
                    <a:pt x="1607344" y="1321594"/>
                  </a:lnTo>
                  <a:lnTo>
                    <a:pt x="1697832" y="1388269"/>
                  </a:lnTo>
                  <a:lnTo>
                    <a:pt x="1847850" y="1478756"/>
                  </a:lnTo>
                  <a:lnTo>
                    <a:pt x="2021682" y="1574006"/>
                  </a:lnTo>
                  <a:lnTo>
                    <a:pt x="2164557" y="1640681"/>
                  </a:lnTo>
                  <a:lnTo>
                    <a:pt x="2288382" y="1697831"/>
                  </a:lnTo>
                  <a:lnTo>
                    <a:pt x="2447925" y="1757363"/>
                  </a:lnTo>
                  <a:lnTo>
                    <a:pt x="2490788" y="1769269"/>
                  </a:lnTo>
                  <a:lnTo>
                    <a:pt x="0" y="1776413"/>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2054" name="Picture 5" descr="FSU logo.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53400" y="5673725"/>
            <a:ext cx="9128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LANL logo_clear.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421153" y="5575600"/>
            <a:ext cx="26876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81600" y="1444007"/>
            <a:ext cx="4423974" cy="584775"/>
          </a:xfrm>
          <a:prstGeom prst="rect">
            <a:avLst/>
          </a:prstGeom>
        </p:spPr>
        <p:txBody>
          <a:bodyPr wrap="square">
            <a:spAutoFit/>
          </a:bodyPr>
          <a:lstStyle/>
          <a:p>
            <a:pPr algn="ctr"/>
            <a:r>
              <a:rPr lang="en-US" sz="1600" dirty="0"/>
              <a:t>Breaking the </a:t>
            </a:r>
            <a:r>
              <a:rPr lang="en-US" sz="1600" dirty="0" err="1"/>
              <a:t>Megagauss</a:t>
            </a:r>
            <a:r>
              <a:rPr lang="en-US" sz="1600" dirty="0"/>
              <a:t> Barrier* </a:t>
            </a:r>
            <a:br>
              <a:rPr lang="en-US" sz="1600" dirty="0"/>
            </a:br>
            <a:r>
              <a:rPr lang="en-US" sz="1600" dirty="0"/>
              <a:t>for Non-Destructive Magnetic Fields</a:t>
            </a:r>
          </a:p>
        </p:txBody>
      </p:sp>
      <p:sp>
        <p:nvSpPr>
          <p:cNvPr id="4" name="Rectangle 3"/>
          <p:cNvSpPr/>
          <p:nvPr/>
        </p:nvSpPr>
        <p:spPr>
          <a:xfrm>
            <a:off x="1285774" y="232792"/>
            <a:ext cx="5946344" cy="830997"/>
          </a:xfrm>
          <a:prstGeom prst="rect">
            <a:avLst/>
          </a:prstGeom>
        </p:spPr>
        <p:txBody>
          <a:bodyPr wrap="square">
            <a:spAutoFit/>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Developing New Capabilities </a:t>
            </a:r>
          </a:p>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Study Materials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028260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80807" y="1966227"/>
            <a:ext cx="2834640" cy="2103120"/>
            <a:chOff x="457200" y="1524000"/>
            <a:chExt cx="3436938" cy="2682875"/>
          </a:xfrm>
        </p:grpSpPr>
        <p:pic>
          <p:nvPicPr>
            <p:cNvPr id="5"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524000"/>
              <a:ext cx="34369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3651" y="1973012"/>
              <a:ext cx="425198" cy="44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180807" y="1036481"/>
            <a:ext cx="3505200" cy="954107"/>
          </a:xfrm>
          <a:prstGeom prst="rect">
            <a:avLst/>
          </a:prstGeom>
        </p:spPr>
        <p:txBody>
          <a:bodyPr wrap="square">
            <a:spAutoFit/>
          </a:bodyPr>
          <a:lstStyle/>
          <a:p>
            <a:r>
              <a:rPr lang="en-US" altLang="en-US" sz="1400" b="1" dirty="0">
                <a:solidFill>
                  <a:schemeClr val="accent2"/>
                </a:solidFill>
                <a:latin typeface="+mj-lt"/>
              </a:rPr>
              <a:t>Columbus School for Girls Summer Internship </a:t>
            </a:r>
            <a:r>
              <a:rPr lang="en-US" altLang="en-US" sz="1400" b="1" dirty="0" smtClean="0">
                <a:solidFill>
                  <a:schemeClr val="accent2"/>
                </a:solidFill>
                <a:latin typeface="+mj-lt"/>
              </a:rPr>
              <a:t>Program</a:t>
            </a:r>
            <a:r>
              <a:rPr lang="en-US" altLang="en-US" sz="1400" b="1" dirty="0">
                <a:solidFill>
                  <a:schemeClr val="accent2"/>
                </a:solidFill>
                <a:latin typeface="+mj-lt"/>
              </a:rPr>
              <a:t/>
            </a:r>
            <a:br>
              <a:rPr lang="en-US" altLang="en-US" sz="1400" b="1" dirty="0">
                <a:solidFill>
                  <a:schemeClr val="accent2"/>
                </a:solidFill>
                <a:latin typeface="+mj-lt"/>
              </a:rPr>
            </a:br>
            <a:r>
              <a:rPr lang="en-US" altLang="en-US" sz="1400" b="1" dirty="0">
                <a:solidFill>
                  <a:srgbClr val="EB131D"/>
                </a:solidFill>
                <a:latin typeface="+mj-lt"/>
              </a:rPr>
              <a:t>Leonard J. </a:t>
            </a:r>
            <a:r>
              <a:rPr lang="en-US" altLang="en-US" sz="1400" b="1" dirty="0" err="1">
                <a:solidFill>
                  <a:srgbClr val="EB131D"/>
                </a:solidFill>
                <a:latin typeface="+mj-lt"/>
              </a:rPr>
              <a:t>Brillson</a:t>
            </a:r>
            <a:r>
              <a:rPr lang="en-US" altLang="en-US" sz="1400" b="1" dirty="0">
                <a:solidFill>
                  <a:srgbClr val="EB131D"/>
                </a:solidFill>
                <a:latin typeface="+mj-lt"/>
              </a:rPr>
              <a:t> (</a:t>
            </a:r>
            <a:r>
              <a:rPr lang="en-US" altLang="en-US" sz="1400" b="1" i="1" dirty="0">
                <a:solidFill>
                  <a:srgbClr val="EB131D"/>
                </a:solidFill>
                <a:latin typeface="+mj-lt"/>
              </a:rPr>
              <a:t>The Ohio State University</a:t>
            </a:r>
            <a:r>
              <a:rPr lang="en-US" altLang="en-US" sz="1400" b="1" dirty="0">
                <a:solidFill>
                  <a:srgbClr val="EB131D"/>
                </a:solidFill>
                <a:latin typeface="+mj-lt"/>
              </a:rPr>
              <a:t>),</a:t>
            </a:r>
            <a:r>
              <a:rPr lang="en-US" altLang="en-US" sz="1400" b="1" dirty="0">
                <a:solidFill>
                  <a:srgbClr val="FF3300"/>
                </a:solidFill>
                <a:latin typeface="+mj-lt"/>
              </a:rPr>
              <a:t> </a:t>
            </a:r>
            <a:r>
              <a:rPr lang="en-US" altLang="en-US" sz="1400" b="1" dirty="0">
                <a:solidFill>
                  <a:schemeClr val="hlink"/>
                </a:solidFill>
                <a:latin typeface="+mj-lt"/>
              </a:rPr>
              <a:t>DMR-1305193</a:t>
            </a:r>
            <a:endParaRPr lang="en-US" sz="1400" dirty="0">
              <a:latin typeface="+mj-lt"/>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2200" y="2176911"/>
            <a:ext cx="2334725" cy="1752600"/>
          </a:xfrm>
          <a:prstGeom prst="rect">
            <a:avLst/>
          </a:prstGeom>
        </p:spPr>
      </p:pic>
      <p:sp>
        <p:nvSpPr>
          <p:cNvPr id="9" name="Rectangle 8"/>
          <p:cNvSpPr/>
          <p:nvPr/>
        </p:nvSpPr>
        <p:spPr>
          <a:xfrm>
            <a:off x="5967484" y="1219200"/>
            <a:ext cx="2971800" cy="954107"/>
          </a:xfrm>
          <a:prstGeom prst="rect">
            <a:avLst/>
          </a:prstGeom>
        </p:spPr>
        <p:txBody>
          <a:bodyPr wrap="square">
            <a:spAutoFit/>
          </a:bodyPr>
          <a:lstStyle/>
          <a:p>
            <a:pPr algn="ctr"/>
            <a:r>
              <a:rPr lang="en-US" sz="1400" b="1" dirty="0">
                <a:solidFill>
                  <a:schemeClr val="accent2"/>
                </a:solidFill>
                <a:latin typeface="+mj-lt"/>
              </a:rPr>
              <a:t>High School Teachers and Students Doing Research on Glass </a:t>
            </a:r>
            <a:br>
              <a:rPr lang="en-US" sz="1400" b="1" dirty="0">
                <a:solidFill>
                  <a:schemeClr val="accent2"/>
                </a:solidFill>
                <a:latin typeface="+mj-lt"/>
              </a:rPr>
            </a:br>
            <a:r>
              <a:rPr lang="en-US" sz="1400" dirty="0">
                <a:latin typeface="+mj-lt"/>
              </a:rPr>
              <a:t>Steven Feller, Mario </a:t>
            </a:r>
            <a:r>
              <a:rPr lang="en-US" sz="1400" dirty="0" err="1">
                <a:latin typeface="+mj-lt"/>
              </a:rPr>
              <a:t>Affatigato</a:t>
            </a:r>
            <a:r>
              <a:rPr lang="en-US" sz="1400" dirty="0">
                <a:latin typeface="+mj-lt"/>
              </a:rPr>
              <a:t>, </a:t>
            </a:r>
            <a:r>
              <a:rPr lang="en-US" sz="1400" dirty="0" err="1">
                <a:latin typeface="+mj-lt"/>
              </a:rPr>
              <a:t>Ugur</a:t>
            </a:r>
            <a:r>
              <a:rPr lang="en-US" sz="1400" dirty="0">
                <a:latin typeface="+mj-lt"/>
              </a:rPr>
              <a:t> </a:t>
            </a:r>
            <a:r>
              <a:rPr lang="en-US" sz="1400" dirty="0" err="1">
                <a:latin typeface="+mj-lt"/>
              </a:rPr>
              <a:t>Akgun</a:t>
            </a:r>
            <a:r>
              <a:rPr lang="en-US" sz="1400" dirty="0">
                <a:latin typeface="+mj-lt"/>
              </a:rPr>
              <a:t>, Coe College, DMR 1407404</a:t>
            </a:r>
          </a:p>
        </p:txBody>
      </p:sp>
      <p:pic>
        <p:nvPicPr>
          <p:cNvPr id="10" name="Content Placeholder 1" descr="DSC01705.JPG"/>
          <p:cNvPicPr>
            <a:picLocks noChangeAspect="1"/>
          </p:cNvPicPr>
          <p:nvPr/>
        </p:nvPicPr>
        <p:blipFill rotWithShape="1">
          <a:blip r:embed="rId5" cstate="email">
            <a:extLst>
              <a:ext uri="{28A0092B-C50C-407E-A947-70E740481C1C}">
                <a14:useLocalDpi xmlns:a14="http://schemas.microsoft.com/office/drawing/2010/main"/>
              </a:ext>
            </a:extLst>
          </a:blip>
          <a:srcRect t="-18986" r="-339"/>
          <a:stretch/>
        </p:blipFill>
        <p:spPr>
          <a:xfrm>
            <a:off x="6324600" y="4742929"/>
            <a:ext cx="2513659" cy="2103120"/>
          </a:xfrm>
          <a:prstGeom prst="rect">
            <a:avLst/>
          </a:prstGeom>
        </p:spPr>
      </p:pic>
      <p:sp>
        <p:nvSpPr>
          <p:cNvPr id="11" name="Title 3"/>
          <p:cNvSpPr txBox="1">
            <a:spLocks/>
          </p:cNvSpPr>
          <p:nvPr/>
        </p:nvSpPr>
        <p:spPr>
          <a:xfrm>
            <a:off x="6051321" y="4190999"/>
            <a:ext cx="3049137" cy="2667001"/>
          </a:xfrm>
          <a:prstGeom prst="rect">
            <a:avLst/>
          </a:prstGeom>
          <a:ln>
            <a:solidFill>
              <a:schemeClr val="tx1"/>
            </a:solidFill>
          </a:ln>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1400" b="1" kern="0" dirty="0" smtClean="0">
                <a:solidFill>
                  <a:srgbClr val="FF0000"/>
                </a:solidFill>
              </a:rPr>
              <a:t>Encouraging Scientific Engagement in Children with Dyslexia </a:t>
            </a:r>
            <a:br>
              <a:rPr lang="en-US" sz="1400" b="1" kern="0" dirty="0" smtClean="0">
                <a:solidFill>
                  <a:srgbClr val="FF0000"/>
                </a:solidFill>
              </a:rPr>
            </a:br>
            <a:r>
              <a:rPr lang="en-US" sz="1400" kern="0" dirty="0" smtClean="0">
                <a:solidFill>
                  <a:schemeClr val="tx1"/>
                </a:solidFill>
              </a:rPr>
              <a:t>Corinne E. Packard, Colorado School of Mines, DMR 1352499</a:t>
            </a:r>
            <a:endParaRPr lang="en-CA" sz="1400" kern="0" dirty="0">
              <a:solidFill>
                <a:schemeClr val="tx1"/>
              </a:solidFill>
            </a:endParaRPr>
          </a:p>
        </p:txBody>
      </p:sp>
      <p:pic>
        <p:nvPicPr>
          <p:cNvPr id="12" name="Picture 9"/>
          <p:cNvPicPr>
            <a:picLocks noChangeAspect="1" noChangeArrowheads="1"/>
          </p:cNvPicPr>
          <p:nvPr/>
        </p:nvPicPr>
        <p:blipFill>
          <a:blip r:embed="rId6" cstate="email">
            <a:lum bright="-12000" contrast="-6000"/>
            <a:extLst>
              <a:ext uri="{28A0092B-C50C-407E-A947-70E740481C1C}">
                <a14:useLocalDpi xmlns:a14="http://schemas.microsoft.com/office/drawing/2010/main"/>
              </a:ext>
            </a:extLst>
          </a:blip>
          <a:srcRect/>
          <a:stretch>
            <a:fillRect/>
          </a:stretch>
        </p:blipFill>
        <p:spPr bwMode="auto">
          <a:xfrm>
            <a:off x="76200" y="4426496"/>
            <a:ext cx="3657600" cy="2350249"/>
          </a:xfrm>
          <a:prstGeom prst="rect">
            <a:avLst/>
          </a:prstGeom>
          <a:noFill/>
          <a:ln w="28575">
            <a:solidFill>
              <a:srgbClr val="C804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810000" y="4661756"/>
            <a:ext cx="1924050" cy="2031325"/>
          </a:xfrm>
          <a:prstGeom prst="rect">
            <a:avLst/>
          </a:prstGeom>
          <a:ln>
            <a:solidFill>
              <a:schemeClr val="tx1"/>
            </a:solidFill>
          </a:ln>
        </p:spPr>
        <p:txBody>
          <a:bodyPr wrap="square">
            <a:spAutoFit/>
          </a:bodyPr>
          <a:lstStyle/>
          <a:p>
            <a:pPr>
              <a:spcBef>
                <a:spcPct val="50000"/>
              </a:spcBef>
            </a:pPr>
            <a:r>
              <a:rPr lang="en-US" sz="1400" dirty="0">
                <a:latin typeface="+mn-lt"/>
                <a:cs typeface="Arial" panose="020B0604020202020204" pitchFamily="34" charset="0"/>
              </a:rPr>
              <a:t>The pioneering REU Site for deaf students funded by DMR/POL for many years led to the receipt by Professor </a:t>
            </a:r>
            <a:r>
              <a:rPr lang="en-US" sz="1400" b="1" u="sng" dirty="0">
                <a:solidFill>
                  <a:srgbClr val="C00000"/>
                </a:solidFill>
                <a:effectLst>
                  <a:outerShdw blurRad="38100" dist="38100" dir="2700000" algn="tl">
                    <a:srgbClr val="000000">
                      <a:alpha val="43137"/>
                    </a:srgbClr>
                  </a:outerShdw>
                </a:effectLst>
                <a:latin typeface="+mn-lt"/>
                <a:cs typeface="Arial" panose="020B0604020202020204" pitchFamily="34" charset="0"/>
              </a:rPr>
              <a:t>Peggy </a:t>
            </a:r>
            <a:r>
              <a:rPr lang="en-US" sz="1400" b="1" u="sng" dirty="0" err="1">
                <a:solidFill>
                  <a:srgbClr val="C00000"/>
                </a:solidFill>
                <a:effectLst>
                  <a:outerShdw blurRad="38100" dist="38100" dir="2700000" algn="tl">
                    <a:srgbClr val="000000">
                      <a:alpha val="43137"/>
                    </a:srgbClr>
                  </a:outerShdw>
                </a:effectLst>
                <a:latin typeface="+mn-lt"/>
                <a:cs typeface="Arial" panose="020B0604020202020204" pitchFamily="34" charset="0"/>
              </a:rPr>
              <a:t>Cebe</a:t>
            </a:r>
            <a:r>
              <a:rPr lang="en-US" sz="1400" b="1" u="sng" dirty="0">
                <a:solidFill>
                  <a:srgbClr val="C00000"/>
                </a:solidFill>
                <a:effectLst>
                  <a:outerShdw blurRad="38100" dist="38100" dir="2700000" algn="tl">
                    <a:srgbClr val="000000">
                      <a:alpha val="43137"/>
                    </a:srgbClr>
                  </a:outerShdw>
                </a:effectLst>
                <a:latin typeface="+mn-lt"/>
                <a:cs typeface="Arial" panose="020B0604020202020204" pitchFamily="34" charset="0"/>
              </a:rPr>
              <a:t> (Tufts U.)</a:t>
            </a:r>
            <a:r>
              <a:rPr lang="en-US" sz="1400" b="1" dirty="0">
                <a:latin typeface="+mn-lt"/>
                <a:cs typeface="Arial" panose="020B0604020202020204" pitchFamily="34" charset="0"/>
              </a:rPr>
              <a:t> </a:t>
            </a:r>
            <a:r>
              <a:rPr lang="en-US" sz="1400" dirty="0">
                <a:latin typeface="+mn-lt"/>
                <a:cs typeface="Arial" panose="020B0604020202020204" pitchFamily="34" charset="0"/>
              </a:rPr>
              <a:t>of the 2011 Presidential Award for Excellence in Mentoring.</a:t>
            </a:r>
          </a:p>
        </p:txBody>
      </p:sp>
      <p:sp>
        <p:nvSpPr>
          <p:cNvPr id="2" name="Rectangle 1"/>
          <p:cNvSpPr/>
          <p:nvPr/>
        </p:nvSpPr>
        <p:spPr>
          <a:xfrm>
            <a:off x="1089400" y="304800"/>
            <a:ext cx="7849884" cy="461665"/>
          </a:xfrm>
          <a:prstGeom prst="rect">
            <a:avLst/>
          </a:prstGeom>
        </p:spPr>
        <p:txBody>
          <a:bodyPr wrap="square">
            <a:spAutoFit/>
          </a:bodyPr>
          <a:lstStyle/>
          <a:p>
            <a:pPr algn="ctr"/>
            <a:r>
              <a:rPr lang="en-US" sz="2400" b="1" dirty="0" smtClean="0">
                <a:latin typeface="+mj-lt"/>
              </a:rPr>
              <a:t>Preparing </a:t>
            </a:r>
            <a:r>
              <a:rPr lang="en-US" sz="2400" b="1" dirty="0">
                <a:latin typeface="+mj-lt"/>
              </a:rPr>
              <a:t>the </a:t>
            </a:r>
            <a:r>
              <a:rPr lang="en-US" sz="2400" b="1" dirty="0" smtClean="0">
                <a:latin typeface="+mj-lt"/>
              </a:rPr>
              <a:t>Next </a:t>
            </a:r>
            <a:r>
              <a:rPr lang="en-US" sz="2400" b="1" dirty="0">
                <a:latin typeface="+mj-lt"/>
              </a:rPr>
              <a:t>G</a:t>
            </a:r>
            <a:r>
              <a:rPr lang="en-US" sz="2400" b="1" dirty="0" smtClean="0">
                <a:latin typeface="+mj-lt"/>
              </a:rPr>
              <a:t>eneration </a:t>
            </a:r>
            <a:r>
              <a:rPr lang="en-US" sz="2400" b="1" dirty="0">
                <a:latin typeface="+mj-lt"/>
              </a:rPr>
              <a:t>of </a:t>
            </a:r>
            <a:r>
              <a:rPr lang="en-US" sz="2400" b="1" dirty="0" smtClean="0">
                <a:latin typeface="+mj-lt"/>
              </a:rPr>
              <a:t>Materials </a:t>
            </a:r>
            <a:r>
              <a:rPr lang="en-US" sz="2400" b="1" dirty="0">
                <a:latin typeface="+mj-lt"/>
              </a:rPr>
              <a:t>R</a:t>
            </a:r>
            <a:r>
              <a:rPr lang="en-US" sz="2400" b="1" dirty="0" smtClean="0">
                <a:latin typeface="+mj-lt"/>
              </a:rPr>
              <a:t>esearchers</a:t>
            </a:r>
            <a:endParaRPr lang="en-US" sz="2400" dirty="0">
              <a:latin typeface="+mj-lt"/>
            </a:endParaRPr>
          </a:p>
        </p:txBody>
      </p:sp>
      <p:pic>
        <p:nvPicPr>
          <p:cNvPr id="17" name="Picture 1"/>
          <p:cNvPicPr>
            <a:picLocks noChangeAspect="1"/>
          </p:cNvPicPr>
          <p:nvPr/>
        </p:nvPicPr>
        <p:blipFill>
          <a:blip r:embed="rId7" cstate="email">
            <a:extLst>
              <a:ext uri="{BEBA8EAE-BF5A-486C-A8C5-ECC9F3942E4B}">
                <a14:imgProps xmlns:a14="http://schemas.microsoft.com/office/drawing/2010/main">
                  <a14:imgLayer r:embed="rId8">
                    <a14:imgEffect>
                      <a14:sharpenSoften amount="-2000"/>
                    </a14:imgEffect>
                    <a14:imgEffect>
                      <a14:brightnessContrast bright="25000" contrast="-26000"/>
                    </a14:imgEffect>
                  </a14:imgLayer>
                </a14:imgProps>
              </a:ext>
              <a:ext uri="{28A0092B-C50C-407E-A947-70E740481C1C}">
                <a14:useLocalDpi xmlns:a14="http://schemas.microsoft.com/office/drawing/2010/main"/>
              </a:ext>
            </a:extLst>
          </a:blip>
          <a:srcRect/>
          <a:stretch>
            <a:fillRect/>
          </a:stretch>
        </p:blipFill>
        <p:spPr bwMode="auto">
          <a:xfrm>
            <a:off x="3330761" y="2303416"/>
            <a:ext cx="1071719" cy="914400"/>
          </a:xfrm>
          <a:prstGeom prst="rect">
            <a:avLst/>
          </a:prstGeom>
          <a:noFill/>
          <a:ln>
            <a:noFill/>
          </a:ln>
          <a:extLst>
            <a:ext uri="{909E8E84-426E-40dd-AFC4-6F175D3DCCD1}">
              <a14:hiddenFill xmlns:a14="http://schemas.microsoft.com/office/drawing/2010/main">
                <a:solidFill>
                  <a:srgbClr val="FFFFFF">
                    <a:alpha val="39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
          <p:cNvSpPr txBox="1">
            <a:spLocks noChangeArrowheads="1"/>
          </p:cNvSpPr>
          <p:nvPr/>
        </p:nvSpPr>
        <p:spPr bwMode="auto">
          <a:xfrm>
            <a:off x="3091542" y="3276322"/>
            <a:ext cx="317507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70000"/>
              </a:lnSpc>
              <a:spcBef>
                <a:spcPct val="50000"/>
              </a:spcBef>
              <a:buFontTx/>
              <a:buChar char="•"/>
              <a:defRPr/>
            </a:pPr>
            <a:r>
              <a:rPr lang="en-US" sz="1200" dirty="0">
                <a:solidFill>
                  <a:srgbClr val="000000"/>
                </a:solidFill>
                <a:latin typeface="+mn-lt"/>
                <a:ea typeface="ＭＳ Ｐゴシック" charset="0"/>
                <a:cs typeface="+mn-cs"/>
              </a:rPr>
              <a:t> 65 graduate students and postdocs        </a:t>
            </a:r>
          </a:p>
          <a:p>
            <a:pPr>
              <a:lnSpc>
                <a:spcPct val="70000"/>
              </a:lnSpc>
              <a:spcBef>
                <a:spcPct val="50000"/>
              </a:spcBef>
              <a:buFontTx/>
              <a:buChar char="•"/>
              <a:defRPr/>
            </a:pPr>
            <a:r>
              <a:rPr lang="en-US" sz="1200" dirty="0">
                <a:solidFill>
                  <a:srgbClr val="000000"/>
                </a:solidFill>
                <a:latin typeface="+mn-lt"/>
                <a:ea typeface="ＭＳ Ｐゴシック" charset="0"/>
                <a:cs typeface="+mn-cs"/>
              </a:rPr>
              <a:t> 19 international lecturers</a:t>
            </a:r>
          </a:p>
          <a:p>
            <a:pPr>
              <a:lnSpc>
                <a:spcPct val="70000"/>
              </a:lnSpc>
              <a:spcBef>
                <a:spcPct val="50000"/>
              </a:spcBef>
              <a:buFontTx/>
              <a:buChar char="•"/>
              <a:defRPr/>
            </a:pPr>
            <a:r>
              <a:rPr lang="en-US" sz="1200" dirty="0">
                <a:solidFill>
                  <a:srgbClr val="000000"/>
                </a:solidFill>
                <a:latin typeface="+mn-lt"/>
                <a:ea typeface="ＭＳ Ｐゴシック" charset="0"/>
                <a:cs typeface="+mn-cs"/>
              </a:rPr>
              <a:t> 2 public public lectures</a:t>
            </a:r>
          </a:p>
          <a:p>
            <a:pPr>
              <a:lnSpc>
                <a:spcPct val="70000"/>
              </a:lnSpc>
              <a:spcBef>
                <a:spcPct val="50000"/>
              </a:spcBef>
              <a:buFontTx/>
              <a:buChar char="•"/>
              <a:defRPr/>
            </a:pPr>
            <a:r>
              <a:rPr lang="en-US" sz="1200" dirty="0">
                <a:solidFill>
                  <a:srgbClr val="000000"/>
                </a:solidFill>
                <a:latin typeface="+mn-lt"/>
                <a:ea typeface="ＭＳ Ｐゴシック" charset="0"/>
                <a:cs typeface="+mn-cs"/>
              </a:rPr>
              <a:t> student poster sessions and seminars</a:t>
            </a:r>
          </a:p>
          <a:p>
            <a:pPr>
              <a:lnSpc>
                <a:spcPct val="70000"/>
              </a:lnSpc>
              <a:spcBef>
                <a:spcPct val="50000"/>
              </a:spcBef>
              <a:buFontTx/>
              <a:buChar char="•"/>
              <a:defRPr/>
            </a:pPr>
            <a:r>
              <a:rPr lang="en-US" sz="1200" dirty="0" smtClean="0">
                <a:solidFill>
                  <a:srgbClr val="FF0000"/>
                </a:solidFill>
                <a:latin typeface="+mn-lt"/>
                <a:ea typeface="ＭＳ Ｐゴシック" charset="0"/>
                <a:cs typeface="+mn-cs"/>
              </a:rPr>
              <a:t>http</a:t>
            </a:r>
            <a:r>
              <a:rPr lang="en-US" sz="1200" dirty="0">
                <a:solidFill>
                  <a:srgbClr val="FF0000"/>
                </a:solidFill>
                <a:latin typeface="+mn-lt"/>
                <a:ea typeface="ＭＳ Ｐゴシック" charset="0"/>
                <a:cs typeface="+mn-cs"/>
              </a:rPr>
              <a:t>://boulder.research.yale.edu/Boulder-2012</a:t>
            </a:r>
          </a:p>
        </p:txBody>
      </p:sp>
      <p:sp>
        <p:nvSpPr>
          <p:cNvPr id="3" name="Rectangle 2"/>
          <p:cNvSpPr/>
          <p:nvPr/>
        </p:nvSpPr>
        <p:spPr>
          <a:xfrm>
            <a:off x="3153298" y="979718"/>
            <a:ext cx="2843141" cy="1384995"/>
          </a:xfrm>
          <a:prstGeom prst="rect">
            <a:avLst/>
          </a:prstGeom>
        </p:spPr>
        <p:txBody>
          <a:bodyPr wrap="square">
            <a:spAutoFit/>
          </a:bodyPr>
          <a:lstStyle/>
          <a:p>
            <a:pPr eaLnBrk="1" hangingPunct="1">
              <a:defRPr/>
            </a:pPr>
            <a:r>
              <a:rPr lang="en-US" sz="1400" b="1" dirty="0">
                <a:solidFill>
                  <a:srgbClr val="FF0000"/>
                </a:solidFill>
                <a:latin typeface="+mn-lt"/>
                <a:ea typeface="ＭＳ Ｐゴシック" charset="0"/>
              </a:rPr>
              <a:t>Boulder School for Condensed Matter and Materials Physics</a:t>
            </a:r>
            <a:r>
              <a:rPr lang="en-US" sz="1400" b="1" dirty="0">
                <a:solidFill>
                  <a:srgbClr val="000000"/>
                </a:solidFill>
                <a:latin typeface="+mn-lt"/>
                <a:ea typeface="ＭＳ Ｐゴシック" charset="0"/>
              </a:rPr>
              <a:t> </a:t>
            </a:r>
            <a:br>
              <a:rPr lang="en-US" sz="1400" b="1" dirty="0">
                <a:solidFill>
                  <a:srgbClr val="000000"/>
                </a:solidFill>
                <a:latin typeface="+mn-lt"/>
                <a:ea typeface="ＭＳ Ｐゴシック" charset="0"/>
              </a:rPr>
            </a:br>
            <a:r>
              <a:rPr lang="en-US" sz="1400" dirty="0">
                <a:solidFill>
                  <a:srgbClr val="000000"/>
                </a:solidFill>
                <a:latin typeface="+mn-lt"/>
                <a:ea typeface="ＭＳ Ｐゴシック" charset="0"/>
              </a:rPr>
              <a:t>   L. </a:t>
            </a:r>
            <a:r>
              <a:rPr lang="en-US" sz="1400" dirty="0" err="1">
                <a:solidFill>
                  <a:srgbClr val="000000"/>
                </a:solidFill>
                <a:latin typeface="+mn-lt"/>
                <a:ea typeface="ＭＳ Ｐゴシック" charset="0"/>
              </a:rPr>
              <a:t>Radzihovsky</a:t>
            </a:r>
            <a:r>
              <a:rPr lang="en-US" sz="1400" dirty="0">
                <a:solidFill>
                  <a:srgbClr val="000000"/>
                </a:solidFill>
                <a:latin typeface="+mn-lt"/>
                <a:ea typeface="ＭＳ Ｐゴシック" charset="0"/>
              </a:rPr>
              <a:t> (with M. P. A. Fisher, S. M. </a:t>
            </a:r>
            <a:r>
              <a:rPr lang="en-US" sz="1400" dirty="0" err="1">
                <a:solidFill>
                  <a:srgbClr val="000000"/>
                </a:solidFill>
                <a:latin typeface="+mn-lt"/>
                <a:ea typeface="ＭＳ Ｐゴシック" charset="0"/>
              </a:rPr>
              <a:t>Girvin</a:t>
            </a:r>
            <a:r>
              <a:rPr lang="en-US" sz="1400" dirty="0">
                <a:solidFill>
                  <a:srgbClr val="000000"/>
                </a:solidFill>
                <a:latin typeface="+mn-lt"/>
                <a:ea typeface="ＭＳ Ｐゴシック" charset="0"/>
              </a:rPr>
              <a:t>, C. Marchetti)</a:t>
            </a:r>
            <a:br>
              <a:rPr lang="en-US" sz="1400" dirty="0">
                <a:solidFill>
                  <a:srgbClr val="000000"/>
                </a:solidFill>
                <a:latin typeface="+mn-lt"/>
                <a:ea typeface="ＭＳ Ｐゴシック" charset="0"/>
              </a:rPr>
            </a:br>
            <a:r>
              <a:rPr lang="en-US" sz="1400" dirty="0">
                <a:solidFill>
                  <a:srgbClr val="000000"/>
                </a:solidFill>
                <a:latin typeface="+mn-lt"/>
                <a:ea typeface="ＭＳ Ｐゴシック" charset="0"/>
              </a:rPr>
              <a:t>University of Colorado, </a:t>
            </a:r>
            <a:endParaRPr lang="en-US" sz="1400" dirty="0" smtClean="0">
              <a:solidFill>
                <a:srgbClr val="000000"/>
              </a:solidFill>
              <a:latin typeface="+mn-lt"/>
              <a:ea typeface="ＭＳ Ｐゴシック" charset="0"/>
            </a:endParaRPr>
          </a:p>
          <a:p>
            <a:pPr eaLnBrk="1" hangingPunct="1">
              <a:defRPr/>
            </a:pPr>
            <a:r>
              <a:rPr lang="en-US" sz="1400" dirty="0" smtClean="0">
                <a:solidFill>
                  <a:srgbClr val="000000"/>
                </a:solidFill>
                <a:latin typeface="+mn-lt"/>
                <a:ea typeface="ＭＳ Ｐゴシック" charset="0"/>
              </a:rPr>
              <a:t>DMR-0969083</a:t>
            </a:r>
            <a:endParaRPr lang="en-US" sz="1400" dirty="0">
              <a:solidFill>
                <a:srgbClr val="000000"/>
              </a:solidFill>
              <a:latin typeface="+mn-lt"/>
              <a:ea typeface="ＭＳ Ｐゴシック" charset="0"/>
            </a:endParaRPr>
          </a:p>
        </p:txBody>
      </p:sp>
      <p:pic>
        <p:nvPicPr>
          <p:cNvPr id="18" name="Picture 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9332" y="2183670"/>
            <a:ext cx="997244"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2329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38175" y="295275"/>
            <a:ext cx="8048625" cy="849313"/>
          </a:xfrm>
          <a:noFill/>
        </p:spPr>
        <p:txBody>
          <a:bodyPr anchor="b"/>
          <a:lstStyle/>
          <a:p>
            <a:pPr eaLnBrk="1" hangingPunct="1">
              <a:lnSpc>
                <a:spcPct val="90000"/>
              </a:lnSpc>
            </a:pPr>
            <a:r>
              <a:rPr lang="en-US" altLang="en-US" sz="2400" b="1" dirty="0" smtClean="0">
                <a:solidFill>
                  <a:schemeClr val="accent2"/>
                </a:solidFill>
                <a:ea typeface="ＭＳ Ｐゴシック" pitchFamily="34" charset="-128"/>
              </a:rPr>
              <a:t>Future Faculty Workshop at UCSB</a:t>
            </a:r>
            <a:br>
              <a:rPr lang="en-US" altLang="en-US" sz="2400" b="1" dirty="0" smtClean="0">
                <a:solidFill>
                  <a:schemeClr val="accent2"/>
                </a:solidFill>
                <a:ea typeface="ＭＳ Ｐゴシック" pitchFamily="34" charset="-128"/>
              </a:rPr>
            </a:br>
            <a:r>
              <a:rPr lang="en-US" altLang="en-US" sz="1200" b="1" dirty="0" smtClean="0">
                <a:solidFill>
                  <a:schemeClr val="accent2"/>
                </a:solidFill>
                <a:ea typeface="ＭＳ Ｐゴシック" pitchFamily="34" charset="-128"/>
              </a:rPr>
              <a:t/>
            </a:r>
            <a:br>
              <a:rPr lang="en-US" altLang="en-US" sz="1200" b="1" dirty="0" smtClean="0">
                <a:solidFill>
                  <a:schemeClr val="accent2"/>
                </a:solidFill>
                <a:ea typeface="ＭＳ Ｐゴシック" pitchFamily="34" charset="-128"/>
              </a:rPr>
            </a:br>
            <a:r>
              <a:rPr lang="en-US" altLang="en-US" sz="2000" b="1" dirty="0" smtClean="0">
                <a:solidFill>
                  <a:srgbClr val="EB131D"/>
                </a:solidFill>
                <a:ea typeface="ＭＳ Ｐゴシック" pitchFamily="34" charset="-128"/>
              </a:rPr>
              <a:t>Timothy M. </a:t>
            </a:r>
            <a:r>
              <a:rPr lang="en-US" altLang="en-US" sz="2000" b="1" dirty="0" err="1" smtClean="0">
                <a:solidFill>
                  <a:srgbClr val="EB131D"/>
                </a:solidFill>
                <a:ea typeface="ＭＳ Ｐゴシック" pitchFamily="34" charset="-128"/>
              </a:rPr>
              <a:t>Swager</a:t>
            </a:r>
            <a:r>
              <a:rPr lang="en-US" altLang="en-US" sz="2000" b="1" dirty="0" smtClean="0">
                <a:solidFill>
                  <a:srgbClr val="EB131D"/>
                </a:solidFill>
                <a:ea typeface="ＭＳ Ｐゴシック" pitchFamily="34" charset="-128"/>
              </a:rPr>
              <a:t> (</a:t>
            </a:r>
            <a:r>
              <a:rPr lang="en-US" altLang="en-US" sz="2000" b="1" i="1" dirty="0" smtClean="0">
                <a:solidFill>
                  <a:srgbClr val="EB131D"/>
                </a:solidFill>
                <a:ea typeface="ＭＳ Ｐゴシック" pitchFamily="34" charset="-128"/>
              </a:rPr>
              <a:t>Massachusetts Institute of Technology</a:t>
            </a:r>
            <a:r>
              <a:rPr lang="en-US" altLang="en-US" sz="2000" b="1" dirty="0" smtClean="0">
                <a:solidFill>
                  <a:srgbClr val="EB131D"/>
                </a:solidFill>
                <a:ea typeface="ＭＳ Ｐゴシック" pitchFamily="34" charset="-128"/>
              </a:rPr>
              <a:t>)</a:t>
            </a:r>
            <a:r>
              <a:rPr lang="en-US" altLang="en-US" sz="2000" b="1" dirty="0" smtClean="0">
                <a:solidFill>
                  <a:srgbClr val="FF3300"/>
                </a:solidFill>
                <a:ea typeface="ＭＳ Ｐゴシック" pitchFamily="34" charset="-128"/>
              </a:rPr>
              <a:t> </a:t>
            </a:r>
            <a:r>
              <a:rPr lang="en-US" altLang="en-US" sz="2000" b="1" dirty="0" smtClean="0">
                <a:solidFill>
                  <a:schemeClr val="hlink"/>
                </a:solidFill>
                <a:ea typeface="ＭＳ Ｐゴシック" pitchFamily="34" charset="-128"/>
              </a:rPr>
              <a:t>DMR-1005810 and DMR-1242334</a:t>
            </a:r>
          </a:p>
        </p:txBody>
      </p:sp>
      <p:sp>
        <p:nvSpPr>
          <p:cNvPr id="3075" name="Rectangle 3"/>
          <p:cNvSpPr>
            <a:spLocks noChangeArrowheads="1"/>
          </p:cNvSpPr>
          <p:nvPr/>
        </p:nvSpPr>
        <p:spPr bwMode="auto">
          <a:xfrm>
            <a:off x="695325" y="62817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1200"/>
          </a:p>
        </p:txBody>
      </p:sp>
      <p:sp>
        <p:nvSpPr>
          <p:cNvPr id="3076" name="Text Box 4"/>
          <p:cNvSpPr txBox="1">
            <a:spLocks noChangeArrowheads="1"/>
          </p:cNvSpPr>
          <p:nvPr/>
        </p:nvSpPr>
        <p:spPr bwMode="auto">
          <a:xfrm>
            <a:off x="4799013" y="1331913"/>
            <a:ext cx="42640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285750" indent="-285750" algn="just" eaLnBrk="1" hangingPunct="1">
              <a:buFont typeface="Arial" panose="020B0604020202020204" pitchFamily="34" charset="0"/>
              <a:buChar char="•"/>
            </a:pPr>
            <a:r>
              <a:rPr lang="en-US" altLang="en-US" dirty="0" smtClean="0">
                <a:latin typeface="+mn-lt"/>
              </a:rPr>
              <a:t>Future </a:t>
            </a:r>
            <a:r>
              <a:rPr lang="en-US" altLang="en-US" dirty="0">
                <a:latin typeface="+mn-lt"/>
              </a:rPr>
              <a:t>Faculty </a:t>
            </a:r>
            <a:r>
              <a:rPr lang="en-US" altLang="en-US" dirty="0" smtClean="0">
                <a:latin typeface="+mn-lt"/>
              </a:rPr>
              <a:t>Workshop-focused </a:t>
            </a:r>
            <a:r>
              <a:rPr lang="en-US" altLang="en-US" dirty="0">
                <a:latin typeface="+mn-lt"/>
              </a:rPr>
              <a:t>on the </a:t>
            </a:r>
            <a:r>
              <a:rPr lang="en-US" altLang="en-US" b="1" dirty="0">
                <a:solidFill>
                  <a:srgbClr val="0000FF"/>
                </a:solidFill>
                <a:latin typeface="+mn-lt"/>
              </a:rPr>
              <a:t>mentoring of graduate students and postdoctoral researchers from disadvantaged backgrounds who aspire to become  professors.</a:t>
            </a:r>
            <a:r>
              <a:rPr lang="en-US" altLang="en-US" dirty="0">
                <a:latin typeface="+mn-lt"/>
              </a:rPr>
              <a:t> </a:t>
            </a:r>
            <a:endParaRPr lang="en-US" altLang="en-US" dirty="0" smtClean="0">
              <a:latin typeface="+mn-lt"/>
            </a:endParaRPr>
          </a:p>
          <a:p>
            <a:pPr marL="285750" indent="-285750" algn="just" eaLnBrk="1" hangingPunct="1">
              <a:buFont typeface="Arial" panose="020B0604020202020204" pitchFamily="34" charset="0"/>
              <a:buChar char="•"/>
            </a:pPr>
            <a:r>
              <a:rPr lang="en-US" altLang="en-US" dirty="0" smtClean="0">
                <a:latin typeface="+mn-lt"/>
              </a:rPr>
              <a:t>5</a:t>
            </a:r>
            <a:r>
              <a:rPr lang="en-US" altLang="en-US" baseline="30000" dirty="0" smtClean="0">
                <a:latin typeface="+mn-lt"/>
              </a:rPr>
              <a:t>th</a:t>
            </a:r>
            <a:r>
              <a:rPr lang="en-US" altLang="en-US" dirty="0" smtClean="0">
                <a:latin typeface="+mn-lt"/>
              </a:rPr>
              <a:t> </a:t>
            </a:r>
            <a:r>
              <a:rPr lang="en-US" altLang="en-US" dirty="0">
                <a:latin typeface="+mn-lt"/>
              </a:rPr>
              <a:t>consecutive year for the </a:t>
            </a:r>
            <a:r>
              <a:rPr lang="en-US" altLang="en-US" dirty="0" smtClean="0">
                <a:latin typeface="+mn-lt"/>
              </a:rPr>
              <a:t>workshop</a:t>
            </a:r>
          </a:p>
          <a:p>
            <a:pPr marL="285750" indent="-285750" algn="just" eaLnBrk="1" hangingPunct="1">
              <a:buFont typeface="Arial" panose="020B0604020202020204" pitchFamily="34" charset="0"/>
              <a:buChar char="•"/>
            </a:pPr>
            <a:r>
              <a:rPr lang="en-US" altLang="en-US" dirty="0">
                <a:latin typeface="+mn-lt"/>
              </a:rPr>
              <a:t>H</a:t>
            </a:r>
            <a:r>
              <a:rPr lang="en-US" altLang="en-US" dirty="0" smtClean="0">
                <a:latin typeface="+mn-lt"/>
              </a:rPr>
              <a:t>eld </a:t>
            </a:r>
            <a:r>
              <a:rPr lang="en-US" altLang="en-US" dirty="0">
                <a:latin typeface="+mn-lt"/>
              </a:rPr>
              <a:t>on the west coast with the support of the Materials Research Laboratory (MRL), a DMR supported MRSEC, at the University of California Santa Barbara. </a:t>
            </a:r>
            <a:endParaRPr lang="en-US" altLang="en-US" dirty="0" smtClean="0">
              <a:latin typeface="+mn-lt"/>
            </a:endParaRPr>
          </a:p>
          <a:p>
            <a:pPr marL="285750" indent="-285750" algn="just" eaLnBrk="1" hangingPunct="1">
              <a:buFont typeface="Arial" panose="020B0604020202020204" pitchFamily="34" charset="0"/>
              <a:buChar char="•"/>
            </a:pPr>
            <a:r>
              <a:rPr lang="en-US" altLang="en-US" dirty="0" smtClean="0">
                <a:latin typeface="+mn-lt"/>
              </a:rPr>
              <a:t>The </a:t>
            </a:r>
            <a:r>
              <a:rPr lang="en-US" altLang="en-US" dirty="0">
                <a:latin typeface="+mn-lt"/>
              </a:rPr>
              <a:t>financial support was provided by DMR-1242334, the MRL, and Dow Chemical.  </a:t>
            </a:r>
            <a:endParaRPr lang="en-US" altLang="en-US" dirty="0" smtClean="0">
              <a:latin typeface="+mn-lt"/>
            </a:endParaRPr>
          </a:p>
          <a:p>
            <a:pPr marL="285750" indent="-285750" algn="just" eaLnBrk="1" hangingPunct="1">
              <a:buFont typeface="Arial" panose="020B0604020202020204" pitchFamily="34" charset="0"/>
              <a:buChar char="•"/>
            </a:pPr>
            <a:r>
              <a:rPr lang="en-US" altLang="en-US" dirty="0" smtClean="0">
                <a:latin typeface="+mn-lt"/>
              </a:rPr>
              <a:t> </a:t>
            </a:r>
            <a:r>
              <a:rPr lang="en-US" altLang="en-US" dirty="0">
                <a:latin typeface="+mn-lt"/>
              </a:rPr>
              <a:t>6</a:t>
            </a:r>
            <a:r>
              <a:rPr lang="en-US" altLang="en-US" baseline="30000" dirty="0">
                <a:latin typeface="+mn-lt"/>
              </a:rPr>
              <a:t>th</a:t>
            </a:r>
            <a:r>
              <a:rPr lang="en-US" altLang="en-US" dirty="0">
                <a:latin typeface="+mn-lt"/>
              </a:rPr>
              <a:t> workshop </a:t>
            </a:r>
            <a:r>
              <a:rPr lang="en-US" altLang="en-US" dirty="0" smtClean="0">
                <a:latin typeface="+mn-lt"/>
              </a:rPr>
              <a:t>held </a:t>
            </a:r>
            <a:r>
              <a:rPr lang="en-US" altLang="en-US" dirty="0">
                <a:latin typeface="+mn-lt"/>
              </a:rPr>
              <a:t>at the Georgia Institute of Technology in Summer of </a:t>
            </a:r>
            <a:r>
              <a:rPr lang="en-US" altLang="en-US" dirty="0" smtClean="0">
                <a:latin typeface="+mn-lt"/>
              </a:rPr>
              <a:t>2013.</a:t>
            </a:r>
            <a:endParaRPr lang="en-US" altLang="en-US" b="1" dirty="0">
              <a:latin typeface="+mn-lt"/>
            </a:endParaRPr>
          </a:p>
        </p:txBody>
      </p:sp>
      <p:sp>
        <p:nvSpPr>
          <p:cNvPr id="3077" name="Line 7"/>
          <p:cNvSpPr>
            <a:spLocks noChangeShapeType="1"/>
          </p:cNvSpPr>
          <p:nvPr/>
        </p:nvSpPr>
        <p:spPr bwMode="auto">
          <a:xfrm>
            <a:off x="38100" y="1247775"/>
            <a:ext cx="9029700" cy="0"/>
          </a:xfrm>
          <a:prstGeom prst="line">
            <a:avLst/>
          </a:prstGeom>
          <a:noFill/>
          <a:ln w="825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Rectangle 15"/>
          <p:cNvSpPr>
            <a:spLocks noChangeArrowheads="1"/>
          </p:cNvSpPr>
          <p:nvPr/>
        </p:nvSpPr>
        <p:spPr bwMode="auto">
          <a:xfrm>
            <a:off x="147638" y="1360488"/>
            <a:ext cx="4583112" cy="5316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p>
        </p:txBody>
      </p:sp>
      <p:pic>
        <p:nvPicPr>
          <p:cNvPr id="3079" name="Picture 1" descr="Future_Faculty_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988" y="1390650"/>
            <a:ext cx="3789362"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descr="2012-07-16 16.19.3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863" y="4710113"/>
            <a:ext cx="2246312"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 descr="2012-07-16 17.51.4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51100" y="4711700"/>
            <a:ext cx="22558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4"/>
          <p:cNvSpPr txBox="1">
            <a:spLocks noChangeArrowheads="1"/>
          </p:cNvSpPr>
          <p:nvPr/>
        </p:nvSpPr>
        <p:spPr bwMode="auto">
          <a:xfrm>
            <a:off x="168275" y="4389438"/>
            <a:ext cx="4548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200"/>
              <a:t>Group Photo of the 2012 Future Faculty Workshop at UCSB</a:t>
            </a:r>
          </a:p>
        </p:txBody>
      </p:sp>
      <p:sp>
        <p:nvSpPr>
          <p:cNvPr id="3083" name="TextBox 11"/>
          <p:cNvSpPr txBox="1">
            <a:spLocks noChangeArrowheads="1"/>
          </p:cNvSpPr>
          <p:nvPr/>
        </p:nvSpPr>
        <p:spPr bwMode="auto">
          <a:xfrm>
            <a:off x="187325" y="6218238"/>
            <a:ext cx="454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200"/>
              <a:t>Mentors led small group and collective discussions on how to become successful academics.</a:t>
            </a:r>
          </a:p>
        </p:txBody>
      </p:sp>
    </p:spTree>
    <p:extLst>
      <p:ext uri="{BB962C8B-B14F-4D97-AF65-F5344CB8AC3E}">
        <p14:creationId xmlns:p14="http://schemas.microsoft.com/office/powerpoint/2010/main" val="30891173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0010" y="0"/>
            <a:ext cx="7589636" cy="954107"/>
          </a:xfrm>
          <a:prstGeom prst="rect">
            <a:avLst/>
          </a:prstGeom>
          <a:noFill/>
        </p:spPr>
        <p:txBody>
          <a:bodyPr wrap="square" rtlCol="0">
            <a:spAutoFit/>
          </a:bodyPr>
          <a:lstStyle/>
          <a:p>
            <a:pPr algn="ctr"/>
            <a:r>
              <a:rPr lang="en-US" sz="2800" dirty="0" smtClean="0">
                <a:solidFill>
                  <a:srgbClr val="000090"/>
                </a:solidFill>
                <a:latin typeface="+mj-lt"/>
                <a:cs typeface="Arial"/>
              </a:rPr>
              <a:t>Funding Levels for Division of Materials Research  2005-2014</a:t>
            </a:r>
            <a:endParaRPr lang="en-US" sz="2800" dirty="0">
              <a:solidFill>
                <a:srgbClr val="000090"/>
              </a:solidFill>
              <a:latin typeface="+mj-lt"/>
              <a:cs typeface="Arial"/>
            </a:endParaRPr>
          </a:p>
        </p:txBody>
      </p:sp>
      <p:sp>
        <p:nvSpPr>
          <p:cNvPr id="5" name="TextBox 4"/>
          <p:cNvSpPr txBox="1"/>
          <p:nvPr/>
        </p:nvSpPr>
        <p:spPr>
          <a:xfrm>
            <a:off x="820158" y="6128730"/>
            <a:ext cx="3543342" cy="307777"/>
          </a:xfrm>
          <a:prstGeom prst="rect">
            <a:avLst/>
          </a:prstGeom>
          <a:noFill/>
        </p:spPr>
        <p:txBody>
          <a:bodyPr wrap="none" rtlCol="0">
            <a:spAutoFit/>
          </a:bodyPr>
          <a:lstStyle/>
          <a:p>
            <a:r>
              <a:rPr lang="en-US" sz="1400" dirty="0" smtClean="0"/>
              <a:t>Constant FY 2005 dollars excludes ARRA funds</a:t>
            </a:r>
            <a:endParaRPr lang="en-US" sz="1400" dirty="0"/>
          </a:p>
        </p:txBody>
      </p:sp>
      <p:sp>
        <p:nvSpPr>
          <p:cNvPr id="8" name="Footer Placeholder 7"/>
          <p:cNvSpPr>
            <a:spLocks noGrp="1"/>
          </p:cNvSpPr>
          <p:nvPr>
            <p:ph type="ftr" sz="quarter" idx="11"/>
          </p:nvPr>
        </p:nvSpPr>
        <p:spPr>
          <a:xfrm>
            <a:off x="3107028" y="6400800"/>
            <a:ext cx="2895600" cy="457200"/>
          </a:xfrm>
        </p:spPr>
        <p:txBody>
          <a:bodyPr/>
          <a:lstStyle/>
          <a:p>
            <a:r>
              <a:rPr lang="en-US" dirty="0" smtClean="0"/>
              <a:t>DMR COV 9/16-9/18/2015</a:t>
            </a:r>
            <a:endParaRPr lang="en-US" dirty="0"/>
          </a:p>
        </p:txBody>
      </p:sp>
      <p:sp>
        <p:nvSpPr>
          <p:cNvPr id="9" name="Slide Number Placeholder 8"/>
          <p:cNvSpPr>
            <a:spLocks noGrp="1"/>
          </p:cNvSpPr>
          <p:nvPr>
            <p:ph type="sldNum" sz="quarter" idx="12"/>
          </p:nvPr>
        </p:nvSpPr>
        <p:spPr/>
        <p:txBody>
          <a:bodyPr/>
          <a:lstStyle/>
          <a:p>
            <a:fld id="{F6A630F7-35E1-4195-A187-D2F84006A1EB}" type="slidenum">
              <a:rPr lang="en-US" smtClean="0"/>
              <a:pPr/>
              <a:t>16</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729387118"/>
              </p:ext>
            </p:extLst>
          </p:nvPr>
        </p:nvGraphicFramePr>
        <p:xfrm>
          <a:off x="618978" y="995362"/>
          <a:ext cx="8215533" cy="5133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88160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36953"/>
            <a:ext cx="4712181" cy="646331"/>
          </a:xfrm>
          <a:prstGeom prst="rect">
            <a:avLst/>
          </a:prstGeom>
          <a:noFill/>
        </p:spPr>
        <p:txBody>
          <a:bodyPr wrap="square" rtlCol="0">
            <a:spAutoFit/>
          </a:bodyPr>
          <a:lstStyle/>
          <a:p>
            <a:pPr algn="ctr"/>
            <a:r>
              <a:rPr lang="en-US" sz="3600" b="1" dirty="0" smtClean="0">
                <a:solidFill>
                  <a:schemeClr val="accent2">
                    <a:lumMod val="75000"/>
                  </a:schemeClr>
                </a:solidFill>
                <a:latin typeface="+mj-lt"/>
              </a:rPr>
              <a:t>DMR Budget</a:t>
            </a:r>
            <a:endParaRPr lang="en-US" sz="3600" b="1" dirty="0">
              <a:solidFill>
                <a:schemeClr val="accent2">
                  <a:lumMod val="75000"/>
                </a:schemeClr>
              </a:solidFill>
              <a:latin typeface="+mj-lt"/>
            </a:endParaRPr>
          </a:p>
        </p:txBody>
      </p:sp>
      <p:sp>
        <p:nvSpPr>
          <p:cNvPr id="12" name="TextBox 11"/>
          <p:cNvSpPr txBox="1"/>
          <p:nvPr/>
        </p:nvSpPr>
        <p:spPr>
          <a:xfrm>
            <a:off x="990600" y="6324600"/>
            <a:ext cx="7848600" cy="338554"/>
          </a:xfrm>
          <a:prstGeom prst="rect">
            <a:avLst/>
          </a:prstGeom>
          <a:noFill/>
        </p:spPr>
        <p:txBody>
          <a:bodyPr wrap="square" rtlCol="0">
            <a:spAutoFit/>
          </a:bodyPr>
          <a:lstStyle/>
          <a:p>
            <a:r>
              <a:rPr lang="en-US" sz="1600" dirty="0" smtClean="0">
                <a:solidFill>
                  <a:schemeClr val="bg1"/>
                </a:solidFill>
              </a:rPr>
              <a:t>These charts do not include Foundation-wide programs such as IGERT, MRI and GRF.</a:t>
            </a:r>
            <a:endParaRPr lang="en-US" sz="1600" dirty="0">
              <a:solidFill>
                <a:schemeClr val="bg1"/>
              </a:solidFill>
            </a:endParaRPr>
          </a:p>
        </p:txBody>
      </p:sp>
      <p:grpSp>
        <p:nvGrpSpPr>
          <p:cNvPr id="11" name="Group 10"/>
          <p:cNvGrpSpPr/>
          <p:nvPr/>
        </p:nvGrpSpPr>
        <p:grpSpPr>
          <a:xfrm>
            <a:off x="990600" y="411032"/>
            <a:ext cx="7848600" cy="6252122"/>
            <a:chOff x="990600" y="411032"/>
            <a:chExt cx="7848600" cy="6252122"/>
          </a:xfrm>
        </p:grpSpPr>
        <p:sp>
          <p:nvSpPr>
            <p:cNvPr id="13" name="TextBox 12"/>
            <p:cNvSpPr txBox="1"/>
            <p:nvPr/>
          </p:nvSpPr>
          <p:spPr>
            <a:xfrm>
              <a:off x="1028700" y="411032"/>
              <a:ext cx="1816523" cy="400110"/>
            </a:xfrm>
            <a:prstGeom prst="rect">
              <a:avLst/>
            </a:prstGeom>
            <a:noFill/>
          </p:spPr>
          <p:txBody>
            <a:bodyPr wrap="none" rtlCol="0">
              <a:spAutoFit/>
            </a:bodyPr>
            <a:lstStyle/>
            <a:p>
              <a:r>
                <a:rPr lang="en-US" sz="2000" b="1" dirty="0" smtClean="0">
                  <a:solidFill>
                    <a:srgbClr val="0000FF"/>
                  </a:solidFill>
                  <a:latin typeface="+mn-lt"/>
                </a:rPr>
                <a:t>FY12: $295 M </a:t>
              </a:r>
              <a:endParaRPr lang="en-US" sz="2000" b="1" dirty="0">
                <a:solidFill>
                  <a:srgbClr val="0000FF"/>
                </a:solidFill>
                <a:latin typeface="+mn-lt"/>
              </a:endParaRPr>
            </a:p>
          </p:txBody>
        </p:sp>
        <p:sp>
          <p:nvSpPr>
            <p:cNvPr id="14" name="TextBox 13"/>
            <p:cNvSpPr txBox="1"/>
            <p:nvPr/>
          </p:nvSpPr>
          <p:spPr>
            <a:xfrm>
              <a:off x="990600" y="6324600"/>
              <a:ext cx="7848600" cy="338554"/>
            </a:xfrm>
            <a:prstGeom prst="rect">
              <a:avLst/>
            </a:prstGeom>
            <a:noFill/>
          </p:spPr>
          <p:txBody>
            <a:bodyPr wrap="square" rtlCol="0">
              <a:spAutoFit/>
            </a:bodyPr>
            <a:lstStyle/>
            <a:p>
              <a:r>
                <a:rPr lang="en-US" sz="1600" dirty="0" smtClean="0">
                  <a:solidFill>
                    <a:schemeClr val="bg1"/>
                  </a:solidFill>
                </a:rPr>
                <a:t>These charts do not include Foundation-wide programs such as IGERT, MRI and GRF.</a:t>
              </a:r>
              <a:endParaRPr lang="en-US" sz="1600" dirty="0">
                <a:solidFill>
                  <a:schemeClr val="bg1"/>
                </a:solidFill>
              </a:endParaRPr>
            </a:p>
          </p:txBody>
        </p:sp>
        <p:sp>
          <p:nvSpPr>
            <p:cNvPr id="15" name="TextBox 14"/>
            <p:cNvSpPr txBox="1"/>
            <p:nvPr/>
          </p:nvSpPr>
          <p:spPr>
            <a:xfrm>
              <a:off x="1038225" y="3638520"/>
              <a:ext cx="2008207" cy="400110"/>
            </a:xfrm>
            <a:prstGeom prst="rect">
              <a:avLst/>
            </a:prstGeom>
            <a:noFill/>
          </p:spPr>
          <p:txBody>
            <a:bodyPr wrap="none" rtlCol="0">
              <a:spAutoFit/>
            </a:bodyPr>
            <a:lstStyle/>
            <a:p>
              <a:r>
                <a:rPr lang="en-US" sz="2000" b="1" dirty="0" smtClean="0">
                  <a:solidFill>
                    <a:srgbClr val="0000FF"/>
                  </a:solidFill>
                  <a:latin typeface="+mn-lt"/>
                </a:rPr>
                <a:t>FY13:  $290.8 M</a:t>
              </a:r>
              <a:endParaRPr lang="en-US" sz="2000" b="1" dirty="0">
                <a:solidFill>
                  <a:srgbClr val="0000FF"/>
                </a:solidFill>
                <a:latin typeface="+mn-lt"/>
              </a:endParaRPr>
            </a:p>
          </p:txBody>
        </p:sp>
      </p:grpSp>
      <p:graphicFrame>
        <p:nvGraphicFramePr>
          <p:cNvPr id="16" name="Chart 15"/>
          <p:cNvGraphicFramePr/>
          <p:nvPr>
            <p:extLst>
              <p:ext uri="{D42A27DB-BD31-4B8C-83A1-F6EECF244321}">
                <p14:modId xmlns:p14="http://schemas.microsoft.com/office/powerpoint/2010/main" val="2339302062"/>
              </p:ext>
            </p:extLst>
          </p:nvPr>
        </p:nvGraphicFramePr>
        <p:xfrm>
          <a:off x="307855" y="811143"/>
          <a:ext cx="3956290" cy="2876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813061672"/>
              </p:ext>
            </p:extLst>
          </p:nvPr>
        </p:nvGraphicFramePr>
        <p:xfrm>
          <a:off x="228600" y="4038631"/>
          <a:ext cx="3933825" cy="27431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2533168614"/>
              </p:ext>
            </p:extLst>
          </p:nvPr>
        </p:nvGraphicFramePr>
        <p:xfrm>
          <a:off x="460255" y="914400"/>
          <a:ext cx="3651490" cy="2724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858583154"/>
              </p:ext>
            </p:extLst>
          </p:nvPr>
        </p:nvGraphicFramePr>
        <p:xfrm>
          <a:off x="3200401" y="1334362"/>
          <a:ext cx="5943599" cy="5051794"/>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14"/>
          <p:cNvSpPr txBox="1"/>
          <p:nvPr/>
        </p:nvSpPr>
        <p:spPr>
          <a:xfrm>
            <a:off x="4800600" y="811142"/>
            <a:ext cx="27432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solidFill>
                  <a:srgbClr val="0000FF"/>
                </a:solidFill>
                <a:latin typeface="Times New Roman" panose="02020603050405020304" pitchFamily="18" charset="0"/>
                <a:cs typeface="Times New Roman" panose="02020603050405020304" pitchFamily="18" charset="0"/>
              </a:rPr>
              <a:t>FY14: $295.7 M</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343400" y="5903893"/>
            <a:ext cx="4303657" cy="954107"/>
          </a:xfrm>
          <a:prstGeom prst="rect">
            <a:avLst/>
          </a:prstGeom>
          <a:noFill/>
        </p:spPr>
        <p:txBody>
          <a:bodyPr wrap="none" rtlCol="0">
            <a:spAutoFit/>
          </a:bodyPr>
          <a:lstStyle/>
          <a:p>
            <a:r>
              <a:rPr lang="en-US" sz="2800" b="1" dirty="0" smtClean="0">
                <a:latin typeface="+mn-lt"/>
              </a:rPr>
              <a:t>FY15          $306.99</a:t>
            </a:r>
          </a:p>
          <a:p>
            <a:r>
              <a:rPr lang="en-US" sz="2800" b="1" dirty="0" smtClean="0">
                <a:latin typeface="+mn-lt"/>
              </a:rPr>
              <a:t>FY16 R      $315.8  (2.86%)</a:t>
            </a:r>
            <a:endParaRPr lang="en-US" sz="2800" b="1" dirty="0">
              <a:latin typeface="+mn-lt"/>
            </a:endParaRPr>
          </a:p>
        </p:txBody>
      </p:sp>
      <p:sp>
        <p:nvSpPr>
          <p:cNvPr id="3" name="TextBox 2"/>
          <p:cNvSpPr txBox="1"/>
          <p:nvPr/>
        </p:nvSpPr>
        <p:spPr>
          <a:xfrm>
            <a:off x="6858000" y="2895600"/>
            <a:ext cx="914400" cy="400110"/>
          </a:xfrm>
          <a:prstGeom prst="rect">
            <a:avLst/>
          </a:prstGeom>
          <a:noFill/>
        </p:spPr>
        <p:txBody>
          <a:bodyPr wrap="square" rtlCol="0">
            <a:spAutoFit/>
          </a:bodyPr>
          <a:lstStyle/>
          <a:p>
            <a:r>
              <a:rPr lang="en-US" sz="2000" b="1" dirty="0" smtClean="0">
                <a:solidFill>
                  <a:schemeClr val="bg1"/>
                </a:solidFill>
              </a:rPr>
              <a:t>46.7%</a:t>
            </a:r>
            <a:endParaRPr lang="en-US" sz="2000" b="1" dirty="0">
              <a:solidFill>
                <a:schemeClr val="bg1"/>
              </a:solidFill>
            </a:endParaRPr>
          </a:p>
        </p:txBody>
      </p:sp>
      <p:sp>
        <p:nvSpPr>
          <p:cNvPr id="17" name="TextBox 16"/>
          <p:cNvSpPr txBox="1"/>
          <p:nvPr/>
        </p:nvSpPr>
        <p:spPr>
          <a:xfrm>
            <a:off x="4457700" y="3373181"/>
            <a:ext cx="914400" cy="400110"/>
          </a:xfrm>
          <a:prstGeom prst="rect">
            <a:avLst/>
          </a:prstGeom>
          <a:noFill/>
        </p:spPr>
        <p:txBody>
          <a:bodyPr wrap="square" rtlCol="0">
            <a:spAutoFit/>
          </a:bodyPr>
          <a:lstStyle/>
          <a:p>
            <a:r>
              <a:rPr lang="en-US" sz="2000" b="1" dirty="0" smtClean="0"/>
              <a:t>19%</a:t>
            </a:r>
            <a:endParaRPr lang="en-US" sz="2000" b="1" dirty="0"/>
          </a:p>
        </p:txBody>
      </p:sp>
      <p:sp>
        <p:nvSpPr>
          <p:cNvPr id="20" name="TextBox 19"/>
          <p:cNvSpPr txBox="1"/>
          <p:nvPr/>
        </p:nvSpPr>
        <p:spPr>
          <a:xfrm>
            <a:off x="4953000" y="4191030"/>
            <a:ext cx="914400" cy="400110"/>
          </a:xfrm>
          <a:prstGeom prst="rect">
            <a:avLst/>
          </a:prstGeom>
          <a:noFill/>
        </p:spPr>
        <p:txBody>
          <a:bodyPr wrap="square" rtlCol="0">
            <a:spAutoFit/>
          </a:bodyPr>
          <a:lstStyle/>
          <a:p>
            <a:r>
              <a:rPr lang="en-US" sz="2000" b="1" dirty="0" smtClean="0"/>
              <a:t>20%</a:t>
            </a:r>
            <a:endParaRPr lang="en-US" sz="2000" b="1" dirty="0"/>
          </a:p>
        </p:txBody>
      </p:sp>
      <p:sp>
        <p:nvSpPr>
          <p:cNvPr id="23" name="TextBox 22"/>
          <p:cNvSpPr txBox="1"/>
          <p:nvPr/>
        </p:nvSpPr>
        <p:spPr>
          <a:xfrm>
            <a:off x="7543800" y="1822026"/>
            <a:ext cx="914400" cy="400110"/>
          </a:xfrm>
          <a:prstGeom prst="rect">
            <a:avLst/>
          </a:prstGeom>
          <a:noFill/>
        </p:spPr>
        <p:txBody>
          <a:bodyPr wrap="square" rtlCol="0">
            <a:spAutoFit/>
          </a:bodyPr>
          <a:lstStyle/>
          <a:p>
            <a:r>
              <a:rPr lang="en-US" sz="2000" b="1" dirty="0" smtClean="0"/>
              <a:t>3.3%</a:t>
            </a:r>
            <a:endParaRPr lang="en-US" sz="2000" b="1" dirty="0"/>
          </a:p>
        </p:txBody>
      </p:sp>
    </p:spTree>
    <p:extLst>
      <p:ext uri="{BB962C8B-B14F-4D97-AF65-F5344CB8AC3E}">
        <p14:creationId xmlns:p14="http://schemas.microsoft.com/office/powerpoint/2010/main" val="23556143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1143000"/>
          </a:xfrm>
        </p:spPr>
        <p:txBody>
          <a:bodyPr/>
          <a:lstStyle/>
          <a:p>
            <a:r>
              <a:rPr lang="en-US" sz="3600" b="1" dirty="0" smtClean="0">
                <a:solidFill>
                  <a:schemeClr val="accent2">
                    <a:lumMod val="75000"/>
                  </a:schemeClr>
                </a:solidFill>
                <a:latin typeface="+mn-lt"/>
              </a:rPr>
              <a:t>Material-Type Core Programs</a:t>
            </a:r>
            <a:endParaRPr lang="en-US" sz="3600" b="1" dirty="0">
              <a:solidFill>
                <a:schemeClr val="accent2">
                  <a:lumMod val="75000"/>
                </a:schemeClr>
              </a:solidFill>
              <a:latin typeface="+mn-lt"/>
            </a:endParaRPr>
          </a:p>
        </p:txBody>
      </p:sp>
      <p:grpSp>
        <p:nvGrpSpPr>
          <p:cNvPr id="10" name="Group 9"/>
          <p:cNvGrpSpPr/>
          <p:nvPr/>
        </p:nvGrpSpPr>
        <p:grpSpPr>
          <a:xfrm>
            <a:off x="3219450" y="1752600"/>
            <a:ext cx="2623745" cy="2881826"/>
            <a:chOff x="152400" y="3440635"/>
            <a:chExt cx="2623745" cy="2881826"/>
          </a:xfrm>
        </p:grpSpPr>
        <p:pic>
          <p:nvPicPr>
            <p:cNvPr id="12293" name="Picture 5" descr="R:\My Documents\Program Analysis\13\MMN 13 Foa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442" y="4050235"/>
              <a:ext cx="2595703" cy="22722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3440635"/>
              <a:ext cx="2595703" cy="646331"/>
            </a:xfrm>
            <a:prstGeom prst="rect">
              <a:avLst/>
            </a:prstGeom>
          </p:spPr>
          <p:txBody>
            <a:bodyPr wrap="square">
              <a:spAutoFit/>
            </a:bodyPr>
            <a:lstStyle/>
            <a:p>
              <a:pPr algn="ctr"/>
              <a:r>
                <a:rPr lang="en-US" b="1" dirty="0" smtClean="0">
                  <a:solidFill>
                    <a:schemeClr val="accent2">
                      <a:lumMod val="75000"/>
                    </a:schemeClr>
                  </a:solidFill>
                  <a:latin typeface="+mn-lt"/>
                </a:rPr>
                <a:t>Metal &amp; Metallic Nanostructures (MMN)</a:t>
              </a:r>
            </a:p>
          </p:txBody>
        </p:sp>
      </p:grpSp>
      <p:grpSp>
        <p:nvGrpSpPr>
          <p:cNvPr id="12" name="Group 11"/>
          <p:cNvGrpSpPr/>
          <p:nvPr/>
        </p:nvGrpSpPr>
        <p:grpSpPr>
          <a:xfrm>
            <a:off x="152400" y="4200771"/>
            <a:ext cx="2593223" cy="2576310"/>
            <a:chOff x="136943" y="4200771"/>
            <a:chExt cx="2593223" cy="2576310"/>
          </a:xfrm>
        </p:grpSpPr>
        <p:pic>
          <p:nvPicPr>
            <p:cNvPr id="12291" name="Picture 3" descr="R:\My Documents\Program Analysis\13\Ceramics 13 Foa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943" y="4520556"/>
              <a:ext cx="2577766" cy="2256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4200771"/>
              <a:ext cx="2577766" cy="369332"/>
            </a:xfrm>
            <a:prstGeom prst="rect">
              <a:avLst/>
            </a:prstGeom>
          </p:spPr>
          <p:txBody>
            <a:bodyPr wrap="square">
              <a:spAutoFit/>
            </a:bodyPr>
            <a:lstStyle/>
            <a:p>
              <a:pPr algn="ctr"/>
              <a:r>
                <a:rPr lang="en-US" b="1" dirty="0" smtClean="0">
                  <a:solidFill>
                    <a:schemeClr val="accent2">
                      <a:lumMod val="75000"/>
                    </a:schemeClr>
                  </a:solidFill>
                  <a:latin typeface="+mn-lt"/>
                </a:rPr>
                <a:t>Ceramics (CER)</a:t>
              </a:r>
            </a:p>
          </p:txBody>
        </p:sp>
      </p:grpSp>
      <p:grpSp>
        <p:nvGrpSpPr>
          <p:cNvPr id="20" name="Group 19"/>
          <p:cNvGrpSpPr/>
          <p:nvPr/>
        </p:nvGrpSpPr>
        <p:grpSpPr>
          <a:xfrm>
            <a:off x="6224554" y="982444"/>
            <a:ext cx="2594028" cy="2903756"/>
            <a:chOff x="5943600" y="906244"/>
            <a:chExt cx="2594028" cy="2903756"/>
          </a:xfrm>
        </p:grpSpPr>
        <p:pic>
          <p:nvPicPr>
            <p:cNvPr id="12292" name="Picture 4" descr="R:\My Documents\Program Analysis\13\Electronic_Photonic 13 Foam.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1539240"/>
              <a:ext cx="2594028" cy="22707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960183" y="906244"/>
              <a:ext cx="2548870" cy="646331"/>
            </a:xfrm>
            <a:prstGeom prst="rect">
              <a:avLst/>
            </a:prstGeom>
          </p:spPr>
          <p:txBody>
            <a:bodyPr wrap="square">
              <a:spAutoFit/>
            </a:bodyPr>
            <a:lstStyle/>
            <a:p>
              <a:pPr algn="ctr"/>
              <a:r>
                <a:rPr lang="en-US" b="1" dirty="0">
                  <a:solidFill>
                    <a:schemeClr val="accent2">
                      <a:lumMod val="75000"/>
                    </a:schemeClr>
                  </a:solidFill>
                  <a:latin typeface="+mn-lt"/>
                </a:rPr>
                <a:t>Electronic &amp; Photonic Materials (EPM</a:t>
              </a:r>
              <a:r>
                <a:rPr lang="en-US" b="1" dirty="0" smtClean="0">
                  <a:solidFill>
                    <a:schemeClr val="accent2">
                      <a:lumMod val="75000"/>
                    </a:schemeClr>
                  </a:solidFill>
                  <a:latin typeface="+mn-lt"/>
                </a:rPr>
                <a:t>)</a:t>
              </a:r>
              <a:endParaRPr lang="en-US" b="1" dirty="0">
                <a:solidFill>
                  <a:schemeClr val="accent2">
                    <a:lumMod val="75000"/>
                  </a:schemeClr>
                </a:solidFill>
                <a:latin typeface="+mn-lt"/>
              </a:endParaRPr>
            </a:p>
          </p:txBody>
        </p:sp>
      </p:grpSp>
      <p:grpSp>
        <p:nvGrpSpPr>
          <p:cNvPr id="4" name="Group 3"/>
          <p:cNvGrpSpPr/>
          <p:nvPr/>
        </p:nvGrpSpPr>
        <p:grpSpPr>
          <a:xfrm>
            <a:off x="6395093" y="4186281"/>
            <a:ext cx="2596507" cy="2590800"/>
            <a:chOff x="6041209" y="3505200"/>
            <a:chExt cx="2596507" cy="2590800"/>
          </a:xfrm>
        </p:grpSpPr>
        <p:pic>
          <p:nvPicPr>
            <p:cNvPr id="12295" name="Picture 7" descr="R:\My Documents\Program Analysis\13\Polymers 13 Foa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48375" y="3829343"/>
              <a:ext cx="2589341" cy="22666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1209" y="3505200"/>
              <a:ext cx="2569391" cy="369332"/>
            </a:xfrm>
            <a:prstGeom prst="rect">
              <a:avLst/>
            </a:prstGeom>
          </p:spPr>
          <p:txBody>
            <a:bodyPr wrap="square">
              <a:spAutoFit/>
            </a:bodyPr>
            <a:lstStyle/>
            <a:p>
              <a:pPr algn="ctr"/>
              <a:r>
                <a:rPr lang="en-US" b="1" dirty="0" smtClean="0">
                  <a:solidFill>
                    <a:schemeClr val="accent2">
                      <a:lumMod val="75000"/>
                    </a:schemeClr>
                  </a:solidFill>
                  <a:latin typeface="+mn-lt"/>
                </a:rPr>
                <a:t>Polymers (POL)</a:t>
              </a:r>
            </a:p>
          </p:txBody>
        </p:sp>
      </p:grpSp>
      <p:pic>
        <p:nvPicPr>
          <p:cNvPr id="12290" name="Picture 2" descr="R:\My Documents\Program Analysis\13\Biomaterials 13 Foam.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 y="1378753"/>
            <a:ext cx="2594028" cy="22707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328" y="1025214"/>
            <a:ext cx="2501518" cy="369332"/>
          </a:xfrm>
          <a:prstGeom prst="rect">
            <a:avLst/>
          </a:prstGeom>
        </p:spPr>
        <p:txBody>
          <a:bodyPr wrap="none">
            <a:spAutoFit/>
          </a:bodyPr>
          <a:lstStyle/>
          <a:p>
            <a:pPr algn="ctr"/>
            <a:r>
              <a:rPr lang="en-US" b="1" dirty="0">
                <a:solidFill>
                  <a:schemeClr val="accent2">
                    <a:lumMod val="75000"/>
                  </a:schemeClr>
                </a:solidFill>
              </a:rPr>
              <a:t>Biomaterials  (BMAT)</a:t>
            </a:r>
          </a:p>
        </p:txBody>
      </p:sp>
      <p:grpSp>
        <p:nvGrpSpPr>
          <p:cNvPr id="17" name="Group 61"/>
          <p:cNvGrpSpPr>
            <a:grpSpLocks/>
          </p:cNvGrpSpPr>
          <p:nvPr/>
        </p:nvGrpSpPr>
        <p:grpSpPr bwMode="auto">
          <a:xfrm>
            <a:off x="228600" y="2976998"/>
            <a:ext cx="731520" cy="1005840"/>
            <a:chOff x="669" y="5590"/>
            <a:chExt cx="887" cy="1250"/>
          </a:xfrm>
        </p:grpSpPr>
        <p:sp>
          <p:nvSpPr>
            <p:cNvPr id="18" name="Freeform 62"/>
            <p:cNvSpPr>
              <a:spLocks/>
            </p:cNvSpPr>
            <p:nvPr/>
          </p:nvSpPr>
          <p:spPr bwMode="auto">
            <a:xfrm>
              <a:off x="669" y="5590"/>
              <a:ext cx="887" cy="1250"/>
            </a:xfrm>
            <a:custGeom>
              <a:avLst/>
              <a:gdLst>
                <a:gd name="T0" fmla="+- 0 669 669"/>
                <a:gd name="T1" fmla="*/ T0 w 887"/>
                <a:gd name="T2" fmla="+- 0 6840 5590"/>
                <a:gd name="T3" fmla="*/ 6840 h 1250"/>
                <a:gd name="T4" fmla="+- 0 1556 669"/>
                <a:gd name="T5" fmla="*/ T4 w 887"/>
                <a:gd name="T6" fmla="+- 0 6840 5590"/>
                <a:gd name="T7" fmla="*/ 6840 h 1250"/>
                <a:gd name="T8" fmla="+- 0 1556 669"/>
                <a:gd name="T9" fmla="*/ T8 w 887"/>
                <a:gd name="T10" fmla="+- 0 5590 5590"/>
                <a:gd name="T11" fmla="*/ 5590 h 1250"/>
                <a:gd name="T12" fmla="+- 0 669 669"/>
                <a:gd name="T13" fmla="*/ T12 w 887"/>
                <a:gd name="T14" fmla="+- 0 5590 5590"/>
                <a:gd name="T15" fmla="*/ 5590 h 1250"/>
                <a:gd name="T16" fmla="+- 0 669 669"/>
                <a:gd name="T17" fmla="*/ T16 w 887"/>
                <a:gd name="T18" fmla="+- 0 6840 5590"/>
                <a:gd name="T19" fmla="*/ 6840 h 1250"/>
              </a:gdLst>
              <a:ahLst/>
              <a:cxnLst>
                <a:cxn ang="0">
                  <a:pos x="T1" y="T3"/>
                </a:cxn>
                <a:cxn ang="0">
                  <a:pos x="T5" y="T7"/>
                </a:cxn>
                <a:cxn ang="0">
                  <a:pos x="T9" y="T11"/>
                </a:cxn>
                <a:cxn ang="0">
                  <a:pos x="T13" y="T15"/>
                </a:cxn>
                <a:cxn ang="0">
                  <a:pos x="T17" y="T19"/>
                </a:cxn>
              </a:cxnLst>
              <a:rect l="0" t="0" r="r" b="b"/>
              <a:pathLst>
                <a:path w="887" h="1250">
                  <a:moveTo>
                    <a:pt x="0" y="1250"/>
                  </a:moveTo>
                  <a:lnTo>
                    <a:pt x="887" y="1250"/>
                  </a:lnTo>
                  <a:lnTo>
                    <a:pt x="887" y="0"/>
                  </a:lnTo>
                  <a:lnTo>
                    <a:pt x="0" y="0"/>
                  </a:lnTo>
                  <a:lnTo>
                    <a:pt x="0" y="1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9" name="Picture 6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9" y="5590"/>
              <a:ext cx="887" cy="125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7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72199" y="3084764"/>
            <a:ext cx="800272"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64"/>
          <p:cNvGrpSpPr>
            <a:grpSpLocks/>
          </p:cNvGrpSpPr>
          <p:nvPr/>
        </p:nvGrpSpPr>
        <p:grpSpPr bwMode="auto">
          <a:xfrm>
            <a:off x="5961672" y="5501640"/>
            <a:ext cx="822960" cy="1280160"/>
            <a:chOff x="4687" y="10155"/>
            <a:chExt cx="887" cy="1250"/>
          </a:xfrm>
        </p:grpSpPr>
        <p:sp>
          <p:nvSpPr>
            <p:cNvPr id="23" name="Freeform 65"/>
            <p:cNvSpPr>
              <a:spLocks/>
            </p:cNvSpPr>
            <p:nvPr/>
          </p:nvSpPr>
          <p:spPr bwMode="auto">
            <a:xfrm>
              <a:off x="4687" y="10155"/>
              <a:ext cx="887" cy="1250"/>
            </a:xfrm>
            <a:custGeom>
              <a:avLst/>
              <a:gdLst>
                <a:gd name="T0" fmla="+- 0 4687 4687"/>
                <a:gd name="T1" fmla="*/ T0 w 887"/>
                <a:gd name="T2" fmla="+- 0 11405 10155"/>
                <a:gd name="T3" fmla="*/ 11405 h 1250"/>
                <a:gd name="T4" fmla="+- 0 5574 4687"/>
                <a:gd name="T5" fmla="*/ T4 w 887"/>
                <a:gd name="T6" fmla="+- 0 11405 10155"/>
                <a:gd name="T7" fmla="*/ 11405 h 1250"/>
                <a:gd name="T8" fmla="+- 0 5574 4687"/>
                <a:gd name="T9" fmla="*/ T8 w 887"/>
                <a:gd name="T10" fmla="+- 0 10155 10155"/>
                <a:gd name="T11" fmla="*/ 10155 h 1250"/>
                <a:gd name="T12" fmla="+- 0 4687 4687"/>
                <a:gd name="T13" fmla="*/ T12 w 887"/>
                <a:gd name="T14" fmla="+- 0 10155 10155"/>
                <a:gd name="T15" fmla="*/ 10155 h 1250"/>
                <a:gd name="T16" fmla="+- 0 4687 4687"/>
                <a:gd name="T17" fmla="*/ T16 w 887"/>
                <a:gd name="T18" fmla="+- 0 11405 10155"/>
                <a:gd name="T19" fmla="*/ 11405 h 1250"/>
              </a:gdLst>
              <a:ahLst/>
              <a:cxnLst>
                <a:cxn ang="0">
                  <a:pos x="T1" y="T3"/>
                </a:cxn>
                <a:cxn ang="0">
                  <a:pos x="T5" y="T7"/>
                </a:cxn>
                <a:cxn ang="0">
                  <a:pos x="T9" y="T11"/>
                </a:cxn>
                <a:cxn ang="0">
                  <a:pos x="T13" y="T15"/>
                </a:cxn>
                <a:cxn ang="0">
                  <a:pos x="T17" y="T19"/>
                </a:cxn>
              </a:cxnLst>
              <a:rect l="0" t="0" r="r" b="b"/>
              <a:pathLst>
                <a:path w="887" h="1250">
                  <a:moveTo>
                    <a:pt x="0" y="1250"/>
                  </a:moveTo>
                  <a:lnTo>
                    <a:pt x="887" y="1250"/>
                  </a:lnTo>
                  <a:lnTo>
                    <a:pt x="887" y="0"/>
                  </a:lnTo>
                  <a:lnTo>
                    <a:pt x="0" y="0"/>
                  </a:lnTo>
                  <a:lnTo>
                    <a:pt x="0" y="1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4" name="Picture 6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87" y="10155"/>
              <a:ext cx="887" cy="1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73"/>
          <p:cNvGrpSpPr>
            <a:grpSpLocks/>
          </p:cNvGrpSpPr>
          <p:nvPr/>
        </p:nvGrpSpPr>
        <p:grpSpPr bwMode="auto">
          <a:xfrm>
            <a:off x="2507178" y="5501640"/>
            <a:ext cx="914400" cy="1280160"/>
            <a:chOff x="3480" y="5610"/>
            <a:chExt cx="887" cy="1250"/>
          </a:xfrm>
        </p:grpSpPr>
        <p:sp>
          <p:nvSpPr>
            <p:cNvPr id="26" name="Freeform 74"/>
            <p:cNvSpPr>
              <a:spLocks/>
            </p:cNvSpPr>
            <p:nvPr/>
          </p:nvSpPr>
          <p:spPr bwMode="auto">
            <a:xfrm>
              <a:off x="3480" y="5610"/>
              <a:ext cx="887" cy="1250"/>
            </a:xfrm>
            <a:custGeom>
              <a:avLst/>
              <a:gdLst>
                <a:gd name="T0" fmla="+- 0 3480 3480"/>
                <a:gd name="T1" fmla="*/ T0 w 887"/>
                <a:gd name="T2" fmla="+- 0 6860 5610"/>
                <a:gd name="T3" fmla="*/ 6860 h 1250"/>
                <a:gd name="T4" fmla="+- 0 4367 3480"/>
                <a:gd name="T5" fmla="*/ T4 w 887"/>
                <a:gd name="T6" fmla="+- 0 6860 5610"/>
                <a:gd name="T7" fmla="*/ 6860 h 1250"/>
                <a:gd name="T8" fmla="+- 0 4367 3480"/>
                <a:gd name="T9" fmla="*/ T8 w 887"/>
                <a:gd name="T10" fmla="+- 0 5610 5610"/>
                <a:gd name="T11" fmla="*/ 5610 h 1250"/>
                <a:gd name="T12" fmla="+- 0 3480 3480"/>
                <a:gd name="T13" fmla="*/ T12 w 887"/>
                <a:gd name="T14" fmla="+- 0 5610 5610"/>
                <a:gd name="T15" fmla="*/ 5610 h 1250"/>
                <a:gd name="T16" fmla="+- 0 3480 3480"/>
                <a:gd name="T17" fmla="*/ T16 w 887"/>
                <a:gd name="T18" fmla="+- 0 6860 5610"/>
                <a:gd name="T19" fmla="*/ 6860 h 1250"/>
              </a:gdLst>
              <a:ahLst/>
              <a:cxnLst>
                <a:cxn ang="0">
                  <a:pos x="T1" y="T3"/>
                </a:cxn>
                <a:cxn ang="0">
                  <a:pos x="T5" y="T7"/>
                </a:cxn>
                <a:cxn ang="0">
                  <a:pos x="T9" y="T11"/>
                </a:cxn>
                <a:cxn ang="0">
                  <a:pos x="T13" y="T15"/>
                </a:cxn>
                <a:cxn ang="0">
                  <a:pos x="T17" y="T19"/>
                </a:cxn>
              </a:cxnLst>
              <a:rect l="0" t="0" r="r" b="b"/>
              <a:pathLst>
                <a:path w="887" h="1250">
                  <a:moveTo>
                    <a:pt x="0" y="1250"/>
                  </a:moveTo>
                  <a:lnTo>
                    <a:pt x="887" y="1250"/>
                  </a:lnTo>
                  <a:lnTo>
                    <a:pt x="887" y="0"/>
                  </a:lnTo>
                  <a:lnTo>
                    <a:pt x="0" y="0"/>
                  </a:lnTo>
                  <a:lnTo>
                    <a:pt x="0" y="1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7" name="Picture 7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80" y="5610"/>
              <a:ext cx="887" cy="1250"/>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253621" y="2975913"/>
            <a:ext cx="784835"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 descr="Diana Farkas.jp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027752" y="4191000"/>
            <a:ext cx="1035182"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8120744" y="2901884"/>
            <a:ext cx="906578"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971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23" y="304800"/>
            <a:ext cx="6314193" cy="685800"/>
          </a:xfrm>
        </p:spPr>
        <p:txBody>
          <a:bodyPr/>
          <a:lstStyle/>
          <a:p>
            <a:r>
              <a:rPr lang="en-US" sz="3600" b="1" dirty="0" smtClean="0">
                <a:solidFill>
                  <a:schemeClr val="accent2">
                    <a:lumMod val="75000"/>
                  </a:schemeClr>
                </a:solidFill>
              </a:rPr>
              <a:t>Disciplinary Core Programs</a:t>
            </a:r>
            <a:endParaRPr lang="en-US" sz="3600" b="1" dirty="0">
              <a:solidFill>
                <a:schemeClr val="accent2">
                  <a:lumMod val="75000"/>
                </a:schemeClr>
              </a:solidFill>
            </a:endParaRPr>
          </a:p>
        </p:txBody>
      </p:sp>
      <p:grpSp>
        <p:nvGrpSpPr>
          <p:cNvPr id="3" name="Group 2"/>
          <p:cNvGrpSpPr/>
          <p:nvPr/>
        </p:nvGrpSpPr>
        <p:grpSpPr>
          <a:xfrm>
            <a:off x="6140380" y="1151989"/>
            <a:ext cx="3232220" cy="3343811"/>
            <a:chOff x="5968930" y="905693"/>
            <a:chExt cx="3232220" cy="3343811"/>
          </a:xfrm>
        </p:grpSpPr>
        <p:pic>
          <p:nvPicPr>
            <p:cNvPr id="5" name="Picture 6" descr="R:\My Documents\Program Analysis\13\SSMC 13 Foam.p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8930" y="1555207"/>
              <a:ext cx="2931043" cy="26942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968930" y="905693"/>
              <a:ext cx="3232220" cy="646331"/>
            </a:xfrm>
            <a:prstGeom prst="rect">
              <a:avLst/>
            </a:prstGeom>
          </p:spPr>
          <p:txBody>
            <a:bodyPr wrap="square">
              <a:spAutoFit/>
            </a:bodyPr>
            <a:lstStyle/>
            <a:p>
              <a:pPr algn="ctr"/>
              <a:r>
                <a:rPr lang="en-US" b="1" dirty="0" smtClean="0">
                  <a:solidFill>
                    <a:schemeClr val="accent2">
                      <a:lumMod val="75000"/>
                    </a:schemeClr>
                  </a:solidFill>
                  <a:latin typeface="+mn-lt"/>
                </a:rPr>
                <a:t>Solid State &amp; Materials Chemistry (SSMC)</a:t>
              </a:r>
              <a:endParaRPr lang="en-US" b="1" dirty="0">
                <a:solidFill>
                  <a:schemeClr val="accent2">
                    <a:lumMod val="75000"/>
                  </a:schemeClr>
                </a:solidFill>
                <a:latin typeface="+mn-lt"/>
              </a:endParaRPr>
            </a:p>
          </p:txBody>
        </p:sp>
      </p:grpSp>
      <p:pic>
        <p:nvPicPr>
          <p:cNvPr id="14338" name="Picture 2" descr="R:\My Documents\Program Analysis\Feb 20 circles and maps FY13\CMMT 13 bubble.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9055" y="3429000"/>
            <a:ext cx="2926080" cy="26517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89070" y="2438400"/>
            <a:ext cx="2386050" cy="923330"/>
          </a:xfrm>
          <a:prstGeom prst="rect">
            <a:avLst/>
          </a:prstGeom>
        </p:spPr>
        <p:txBody>
          <a:bodyPr wrap="square">
            <a:spAutoFit/>
          </a:bodyPr>
          <a:lstStyle/>
          <a:p>
            <a:pPr algn="ctr"/>
            <a:r>
              <a:rPr lang="en-US" b="1" dirty="0" smtClean="0">
                <a:solidFill>
                  <a:schemeClr val="accent2">
                    <a:lumMod val="75000"/>
                  </a:schemeClr>
                </a:solidFill>
                <a:latin typeface="+mn-lt"/>
              </a:rPr>
              <a:t>Condensed Matter &amp; Materials Theory (CMMT)</a:t>
            </a:r>
            <a:endParaRPr lang="en-US" b="1" dirty="0">
              <a:solidFill>
                <a:schemeClr val="accent2">
                  <a:lumMod val="75000"/>
                </a:schemeClr>
              </a:solidFill>
              <a:latin typeface="+mn-lt"/>
            </a:endParaRPr>
          </a:p>
        </p:txBody>
      </p:sp>
      <p:grpSp>
        <p:nvGrpSpPr>
          <p:cNvPr id="4" name="Group 3"/>
          <p:cNvGrpSpPr/>
          <p:nvPr/>
        </p:nvGrpSpPr>
        <p:grpSpPr>
          <a:xfrm>
            <a:off x="-76200" y="1210969"/>
            <a:ext cx="3300045" cy="3284831"/>
            <a:chOff x="52755" y="964673"/>
            <a:chExt cx="3300045" cy="3284831"/>
          </a:xfrm>
        </p:grpSpPr>
        <p:sp>
          <p:nvSpPr>
            <p:cNvPr id="6" name="Rectangle 5"/>
            <p:cNvSpPr/>
            <p:nvPr/>
          </p:nvSpPr>
          <p:spPr>
            <a:xfrm>
              <a:off x="52755" y="964673"/>
              <a:ext cx="3300045" cy="646331"/>
            </a:xfrm>
            <a:prstGeom prst="rect">
              <a:avLst/>
            </a:prstGeom>
          </p:spPr>
          <p:txBody>
            <a:bodyPr wrap="square">
              <a:spAutoFit/>
            </a:bodyPr>
            <a:lstStyle/>
            <a:p>
              <a:pPr algn="ctr"/>
              <a:r>
                <a:rPr lang="en-US" b="1" dirty="0" smtClean="0">
                  <a:solidFill>
                    <a:schemeClr val="accent2">
                      <a:lumMod val="75000"/>
                    </a:schemeClr>
                  </a:solidFill>
                  <a:latin typeface="+mn-lt"/>
                </a:rPr>
                <a:t>Condensed Matter Physics (CMP)</a:t>
              </a:r>
              <a:endParaRPr lang="en-US" b="1" dirty="0">
                <a:solidFill>
                  <a:schemeClr val="accent2">
                    <a:lumMod val="75000"/>
                  </a:schemeClr>
                </a:solidFill>
                <a:latin typeface="+mn-lt"/>
              </a:endParaRPr>
            </a:p>
          </p:txBody>
        </p:sp>
        <p:pic>
          <p:nvPicPr>
            <p:cNvPr id="15" name="Picture 3" descr="R:\My Documents\Program Analysis\Feb 20 circles and maps FY13\CMP 13 bubble.png"/>
            <p:cNvPicPr>
              <a:picLocks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8600" y="1552024"/>
              <a:ext cx="2926080" cy="269748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7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19053" y="5410200"/>
            <a:ext cx="975817"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4353415"/>
            <a:ext cx="839536"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56490" y="4357116"/>
            <a:ext cx="845987"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 y="4203987"/>
            <a:ext cx="98537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82459" y="4318174"/>
            <a:ext cx="901812"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descr="image009"/>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061683" y="5181600"/>
            <a:ext cx="1039085"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382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59224"/>
            <a:ext cx="7543800" cy="461665"/>
          </a:xfrm>
          <a:prstGeom prst="rect">
            <a:avLst/>
          </a:prstGeom>
          <a:noFill/>
          <a:ln>
            <a:solidFill>
              <a:schemeClr val="tx1"/>
            </a:solidFill>
          </a:ln>
        </p:spPr>
        <p:txBody>
          <a:bodyPr wrap="square" rtlCol="0">
            <a:spAutoFit/>
          </a:bodyPr>
          <a:lstStyle/>
          <a:p>
            <a:pPr algn="ctr"/>
            <a:r>
              <a:rPr lang="en-US" sz="2400" b="1" dirty="0" smtClean="0">
                <a:latin typeface="+mj-lt"/>
              </a:rPr>
              <a:t>DMR: 3 years in review</a:t>
            </a:r>
          </a:p>
        </p:txBody>
      </p:sp>
      <p:sp>
        <p:nvSpPr>
          <p:cNvPr id="4" name="TextBox 3"/>
          <p:cNvSpPr txBox="1"/>
          <p:nvPr/>
        </p:nvSpPr>
        <p:spPr>
          <a:xfrm>
            <a:off x="217713" y="1690330"/>
            <a:ext cx="8730343" cy="4862871"/>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dirty="0" smtClean="0">
                <a:latin typeface="+mn-lt"/>
              </a:rPr>
              <a:t>DMR funding resulted in …..</a:t>
            </a:r>
            <a:r>
              <a:rPr lang="en-US" dirty="0" smtClean="0">
                <a:solidFill>
                  <a:srgbClr val="0000FF"/>
                </a:solidFill>
                <a:effectLst>
                  <a:outerShdw blurRad="38100" dist="38100" dir="2700000" algn="tl">
                    <a:srgbClr val="000000">
                      <a:alpha val="43137"/>
                    </a:srgbClr>
                  </a:outerShdw>
                </a:effectLst>
                <a:latin typeface="+mn-lt"/>
              </a:rPr>
              <a:t>New Forms of Matter….New Materials…New Materials Understanding…New Tools to Study Materials………. And a </a:t>
            </a:r>
            <a:r>
              <a:rPr lang="en-US" u="sng" dirty="0" smtClean="0">
                <a:solidFill>
                  <a:srgbClr val="0000FF"/>
                </a:solidFill>
                <a:effectLst>
                  <a:outerShdw blurRad="38100" dist="38100" dir="2700000" algn="tl">
                    <a:srgbClr val="000000">
                      <a:alpha val="43137"/>
                    </a:srgbClr>
                  </a:outerShdw>
                </a:effectLst>
                <a:latin typeface="+mn-lt"/>
              </a:rPr>
              <a:t>broadened portfolio</a:t>
            </a:r>
            <a:r>
              <a:rPr lang="en-US" dirty="0" smtClean="0">
                <a:solidFill>
                  <a:srgbClr val="0000FF"/>
                </a:solidFill>
                <a:latin typeface="+mn-lt"/>
              </a:rPr>
              <a:t>.</a:t>
            </a:r>
          </a:p>
          <a:p>
            <a:endParaRPr lang="en-US" sz="800" dirty="0">
              <a:solidFill>
                <a:srgbClr val="0000FF"/>
              </a:solidFill>
              <a:latin typeface="+mn-lt"/>
            </a:endParaRPr>
          </a:p>
          <a:p>
            <a:pPr marL="285750" indent="-285750">
              <a:buFont typeface="Arial" panose="020B0604020202020204" pitchFamily="34" charset="0"/>
              <a:buChar char="•"/>
            </a:pPr>
            <a:r>
              <a:rPr lang="en-US" dirty="0" smtClean="0">
                <a:latin typeface="+mn-lt"/>
              </a:rPr>
              <a:t>New programs were created. </a:t>
            </a:r>
          </a:p>
          <a:p>
            <a:r>
              <a:rPr lang="en-US" dirty="0">
                <a:latin typeface="+mn-lt"/>
              </a:rPr>
              <a:t>	</a:t>
            </a:r>
            <a:r>
              <a:rPr lang="en-US" dirty="0" smtClean="0">
                <a:solidFill>
                  <a:srgbClr val="0000FF"/>
                </a:solidFill>
                <a:latin typeface="+mn-lt"/>
              </a:rPr>
              <a:t>Designing Materials to Revolutionize and Engineer our Future (DMREF) </a:t>
            </a:r>
          </a:p>
          <a:p>
            <a:r>
              <a:rPr lang="en-US" dirty="0">
                <a:solidFill>
                  <a:srgbClr val="0000FF"/>
                </a:solidFill>
                <a:latin typeface="+mn-lt"/>
              </a:rPr>
              <a:t>	</a:t>
            </a:r>
            <a:r>
              <a:rPr lang="en-US" dirty="0" smtClean="0">
                <a:solidFill>
                  <a:srgbClr val="0000FF"/>
                </a:solidFill>
                <a:latin typeface="+mn-lt"/>
              </a:rPr>
              <a:t>Computational &amp; Data-Driven Materials Research (CDMR</a:t>
            </a:r>
            <a:r>
              <a:rPr lang="en-US" dirty="0" smtClean="0">
                <a:latin typeface="+mn-lt"/>
              </a:rPr>
              <a:t>)</a:t>
            </a:r>
          </a:p>
          <a:p>
            <a:endParaRPr lang="en-US" sz="800" dirty="0" smtClean="0">
              <a:latin typeface="+mn-lt"/>
            </a:endParaRPr>
          </a:p>
          <a:p>
            <a:pPr marL="285750" indent="-285750">
              <a:buFont typeface="Arial" panose="020B0604020202020204" pitchFamily="34" charset="0"/>
              <a:buChar char="•"/>
            </a:pPr>
            <a:r>
              <a:rPr lang="en-US" dirty="0" smtClean="0">
                <a:latin typeface="+mn-lt"/>
              </a:rPr>
              <a:t>Major NSF-wide initiatives had a big influence on DMR investments and future plans.</a:t>
            </a:r>
          </a:p>
          <a:p>
            <a:r>
              <a:rPr lang="en-US" dirty="0" smtClean="0">
                <a:latin typeface="+mn-lt"/>
              </a:rPr>
              <a:t>	</a:t>
            </a:r>
            <a:r>
              <a:rPr lang="en-US" dirty="0">
                <a:solidFill>
                  <a:srgbClr val="0000FF"/>
                </a:solidFill>
                <a:latin typeface="+mn-lt"/>
              </a:rPr>
              <a:t>Materials Genome Initiative (MGI</a:t>
            </a:r>
            <a:r>
              <a:rPr lang="en-US" dirty="0" smtClean="0">
                <a:solidFill>
                  <a:srgbClr val="0000FF"/>
                </a:solidFill>
                <a:latin typeface="+mn-lt"/>
              </a:rPr>
              <a:t>)</a:t>
            </a:r>
          </a:p>
          <a:p>
            <a:r>
              <a:rPr lang="en-US" dirty="0">
                <a:solidFill>
                  <a:srgbClr val="0000FF"/>
                </a:solidFill>
                <a:latin typeface="+mn-lt"/>
              </a:rPr>
              <a:t>	</a:t>
            </a:r>
            <a:r>
              <a:rPr lang="en-US" dirty="0" smtClean="0">
                <a:solidFill>
                  <a:srgbClr val="0000FF"/>
                </a:solidFill>
                <a:latin typeface="+mn-lt"/>
              </a:rPr>
              <a:t>Cyber-infrastructure </a:t>
            </a:r>
            <a:r>
              <a:rPr lang="en-US" dirty="0">
                <a:solidFill>
                  <a:srgbClr val="0000FF"/>
                </a:solidFill>
                <a:latin typeface="+mn-lt"/>
              </a:rPr>
              <a:t>for the 21</a:t>
            </a:r>
            <a:r>
              <a:rPr lang="en-US" baseline="30000" dirty="0">
                <a:solidFill>
                  <a:srgbClr val="0000FF"/>
                </a:solidFill>
                <a:latin typeface="+mn-lt"/>
              </a:rPr>
              <a:t>st</a:t>
            </a:r>
            <a:r>
              <a:rPr lang="en-US" dirty="0">
                <a:solidFill>
                  <a:srgbClr val="0000FF"/>
                </a:solidFill>
                <a:latin typeface="+mn-lt"/>
              </a:rPr>
              <a:t> Century (CIF21</a:t>
            </a:r>
            <a:r>
              <a:rPr lang="en-US" dirty="0" smtClean="0">
                <a:solidFill>
                  <a:srgbClr val="0000FF"/>
                </a:solidFill>
                <a:latin typeface="+mn-lt"/>
              </a:rPr>
              <a:t>) </a:t>
            </a:r>
          </a:p>
          <a:p>
            <a:r>
              <a:rPr lang="en-US" dirty="0">
                <a:solidFill>
                  <a:srgbClr val="0000FF"/>
                </a:solidFill>
                <a:latin typeface="+mn-lt"/>
              </a:rPr>
              <a:t>	</a:t>
            </a:r>
            <a:r>
              <a:rPr lang="en-US" dirty="0" smtClean="0">
                <a:solidFill>
                  <a:srgbClr val="0000FF"/>
                </a:solidFill>
                <a:latin typeface="+mn-lt"/>
              </a:rPr>
              <a:t>Science</a:t>
            </a:r>
            <a:r>
              <a:rPr lang="en-US" dirty="0">
                <a:solidFill>
                  <a:srgbClr val="0000FF"/>
                </a:solidFill>
                <a:latin typeface="+mn-lt"/>
              </a:rPr>
              <a:t>, Engineering and Education for Sustainability (SEES</a:t>
            </a:r>
            <a:r>
              <a:rPr lang="en-US" dirty="0" smtClean="0">
                <a:solidFill>
                  <a:srgbClr val="0000FF"/>
                </a:solidFill>
                <a:latin typeface="+mn-lt"/>
              </a:rPr>
              <a:t>)</a:t>
            </a:r>
            <a:endParaRPr lang="en-US" dirty="0">
              <a:solidFill>
                <a:srgbClr val="0000FF"/>
              </a:solidFill>
              <a:latin typeface="+mn-lt"/>
            </a:endParaRPr>
          </a:p>
          <a:p>
            <a:endParaRPr lang="en-US" sz="800" dirty="0">
              <a:latin typeface="+mn-lt"/>
            </a:endParaRPr>
          </a:p>
          <a:p>
            <a:pPr marL="285750" indent="-285750">
              <a:buFont typeface="Arial" panose="020B0604020202020204" pitchFamily="34" charset="0"/>
              <a:buChar char="•"/>
            </a:pPr>
            <a:r>
              <a:rPr lang="en-US" dirty="0" smtClean="0">
                <a:effectLst>
                  <a:outerShdw blurRad="38100" dist="38100" dir="2700000" algn="tl">
                    <a:srgbClr val="000000">
                      <a:alpha val="43137"/>
                    </a:srgbClr>
                  </a:outerShdw>
                </a:effectLst>
                <a:latin typeface="+mn-lt"/>
              </a:rPr>
              <a:t>Government sequestration and shutdown </a:t>
            </a:r>
            <a:r>
              <a:rPr lang="en-US" dirty="0" smtClean="0">
                <a:latin typeface="+mn-lt"/>
              </a:rPr>
              <a:t>affected how we did business. </a:t>
            </a:r>
            <a:r>
              <a:rPr lang="en-US" dirty="0" err="1" smtClean="0">
                <a:latin typeface="+mn-lt"/>
              </a:rPr>
              <a:t>iTrak</a:t>
            </a:r>
            <a:r>
              <a:rPr lang="en-US" dirty="0" smtClean="0">
                <a:latin typeface="+mn-lt"/>
              </a:rPr>
              <a:t> dates affected MRSEC</a:t>
            </a:r>
          </a:p>
          <a:p>
            <a:endParaRPr lang="en-US" sz="800" dirty="0" smtClean="0">
              <a:latin typeface="+mn-lt"/>
            </a:endParaRPr>
          </a:p>
          <a:p>
            <a:pPr marL="285750" indent="-285750">
              <a:buFont typeface="Arial" panose="020B0604020202020204" pitchFamily="34" charset="0"/>
              <a:buChar char="•"/>
            </a:pPr>
            <a:r>
              <a:rPr lang="en-US" dirty="0">
                <a:latin typeface="+mn-lt"/>
              </a:rPr>
              <a:t>Programs were </a:t>
            </a:r>
            <a:r>
              <a:rPr lang="en-US" dirty="0" smtClean="0">
                <a:latin typeface="+mn-lt"/>
              </a:rPr>
              <a:t>ended.</a:t>
            </a:r>
            <a:endParaRPr lang="en-US" dirty="0">
              <a:latin typeface="+mn-lt"/>
            </a:endParaRPr>
          </a:p>
          <a:p>
            <a:r>
              <a:rPr lang="en-US" dirty="0">
                <a:latin typeface="+mn-lt"/>
              </a:rPr>
              <a:t>	</a:t>
            </a:r>
            <a:r>
              <a:rPr lang="en-US" dirty="0">
                <a:solidFill>
                  <a:srgbClr val="0000FF"/>
                </a:solidFill>
                <a:latin typeface="+mn-lt"/>
              </a:rPr>
              <a:t>Computational &amp; Data-Driven Materials Research (CDMR)</a:t>
            </a:r>
          </a:p>
          <a:p>
            <a:r>
              <a:rPr lang="en-US" dirty="0">
                <a:solidFill>
                  <a:srgbClr val="0000FF"/>
                </a:solidFill>
                <a:latin typeface="+mn-lt"/>
              </a:rPr>
              <a:t>	Materials World Network (MWN)</a:t>
            </a:r>
          </a:p>
          <a:p>
            <a:r>
              <a:rPr lang="en-US" dirty="0">
                <a:solidFill>
                  <a:srgbClr val="0000FF"/>
                </a:solidFill>
                <a:latin typeface="+mn-lt"/>
              </a:rPr>
              <a:t>	International Materials Institutes (IMI</a:t>
            </a:r>
            <a:r>
              <a:rPr lang="en-US" dirty="0" smtClean="0">
                <a:solidFill>
                  <a:srgbClr val="0000FF"/>
                </a:solidFill>
                <a:latin typeface="+mn-lt"/>
              </a:rPr>
              <a:t>)</a:t>
            </a:r>
            <a:endParaRPr lang="en-US" dirty="0">
              <a:solidFill>
                <a:srgbClr val="0000FF"/>
              </a:solidFill>
              <a:latin typeface="+mn-lt"/>
            </a:endParaRPr>
          </a:p>
        </p:txBody>
      </p:sp>
    </p:spTree>
    <p:extLst>
      <p:ext uri="{BB962C8B-B14F-4D97-AF65-F5344CB8AC3E}">
        <p14:creationId xmlns:p14="http://schemas.microsoft.com/office/powerpoint/2010/main" val="19877346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667" y="124177"/>
            <a:ext cx="7550572" cy="523220"/>
          </a:xfrm>
          <a:prstGeom prst="rect">
            <a:avLst/>
          </a:prstGeom>
        </p:spPr>
        <p:txBody>
          <a:bodyPr wrap="square">
            <a:spAutoFit/>
          </a:bodyPr>
          <a:lstStyle/>
          <a:p>
            <a:pPr lvl="0" algn="ctr">
              <a:spcBef>
                <a:spcPct val="0"/>
              </a:spcBef>
              <a:defRPr/>
            </a:pPr>
            <a:r>
              <a:rPr lang="en-US" sz="2800" dirty="0">
                <a:solidFill>
                  <a:srgbClr val="000090"/>
                </a:solidFill>
                <a:latin typeface="+mn-lt"/>
              </a:rPr>
              <a:t>DMR </a:t>
            </a:r>
            <a:r>
              <a:rPr lang="en-US" sz="2800" dirty="0" smtClean="0">
                <a:solidFill>
                  <a:srgbClr val="000090"/>
                </a:solidFill>
                <a:latin typeface="+mn-lt"/>
              </a:rPr>
              <a:t>Budget </a:t>
            </a:r>
            <a:r>
              <a:rPr lang="en-US" sz="2800" dirty="0">
                <a:solidFill>
                  <a:srgbClr val="000090"/>
                </a:solidFill>
                <a:latin typeface="+mn-lt"/>
              </a:rPr>
              <a:t>by </a:t>
            </a:r>
            <a:r>
              <a:rPr lang="en-US" sz="2800" dirty="0" smtClean="0">
                <a:solidFill>
                  <a:srgbClr val="FF0000"/>
                </a:solidFill>
                <a:latin typeface="+mn-lt"/>
              </a:rPr>
              <a:t>CORE </a:t>
            </a:r>
            <a:r>
              <a:rPr lang="en-US" sz="2800" dirty="0" smtClean="0">
                <a:solidFill>
                  <a:srgbClr val="000090"/>
                </a:solidFill>
                <a:latin typeface="+mn-lt"/>
              </a:rPr>
              <a:t>program</a:t>
            </a:r>
            <a:endParaRPr lang="en-US" sz="2800" b="1" dirty="0">
              <a:solidFill>
                <a:srgbClr val="000090"/>
              </a:solidFill>
              <a:latin typeface="+mn-lt"/>
            </a:endParaRPr>
          </a:p>
        </p:txBody>
      </p:sp>
      <p:sp>
        <p:nvSpPr>
          <p:cNvPr id="4" name="TextBox 3"/>
          <p:cNvSpPr txBox="1"/>
          <p:nvPr/>
        </p:nvSpPr>
        <p:spPr>
          <a:xfrm>
            <a:off x="3988999" y="5827558"/>
            <a:ext cx="1165704" cy="369332"/>
          </a:xfrm>
          <a:prstGeom prst="rect">
            <a:avLst/>
          </a:prstGeom>
          <a:noFill/>
        </p:spPr>
        <p:txBody>
          <a:bodyPr wrap="none" rtlCol="0">
            <a:spAutoFit/>
          </a:bodyPr>
          <a:lstStyle/>
          <a:p>
            <a:r>
              <a:rPr lang="en-US" dirty="0" smtClean="0"/>
              <a:t>Fiscal Year </a:t>
            </a:r>
            <a:endParaRPr lang="en-US" dirty="0"/>
          </a:p>
        </p:txBody>
      </p:sp>
      <p:sp>
        <p:nvSpPr>
          <p:cNvPr id="5" name="TextBox 4"/>
          <p:cNvSpPr txBox="1"/>
          <p:nvPr/>
        </p:nvSpPr>
        <p:spPr>
          <a:xfrm rot="16200000">
            <a:off x="-1146330" y="3138166"/>
            <a:ext cx="3942661" cy="369332"/>
          </a:xfrm>
          <a:prstGeom prst="rect">
            <a:avLst/>
          </a:prstGeom>
          <a:solidFill>
            <a:srgbClr val="FFFFFF"/>
          </a:solidFill>
        </p:spPr>
        <p:txBody>
          <a:bodyPr wrap="square" rtlCol="0">
            <a:spAutoFit/>
          </a:bodyPr>
          <a:lstStyle/>
          <a:p>
            <a:pPr algn="ctr"/>
            <a:r>
              <a:rPr lang="en-US" dirty="0" smtClean="0"/>
              <a:t> Budget (millions)</a:t>
            </a:r>
            <a:endParaRPr lang="en-US" dirty="0"/>
          </a:p>
        </p:txBody>
      </p:sp>
      <p:sp>
        <p:nvSpPr>
          <p:cNvPr id="3" name="Footer Placeholder 2"/>
          <p:cNvSpPr>
            <a:spLocks noGrp="1"/>
          </p:cNvSpPr>
          <p:nvPr>
            <p:ph type="ftr" sz="quarter" idx="11"/>
          </p:nvPr>
        </p:nvSpPr>
        <p:spPr/>
        <p:txBody>
          <a:bodyPr/>
          <a:lstStyle/>
          <a:p>
            <a:r>
              <a:rPr lang="en-US" dirty="0" smtClean="0"/>
              <a:t>DMR COV 9/16-9/18/2015</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763324148"/>
              </p:ext>
            </p:extLst>
          </p:nvPr>
        </p:nvGraphicFramePr>
        <p:xfrm>
          <a:off x="1126024" y="1354348"/>
          <a:ext cx="7701887" cy="449899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276451" y="990600"/>
            <a:ext cx="2590800" cy="913263"/>
            <a:chOff x="3276451" y="990600"/>
            <a:chExt cx="2590800" cy="913263"/>
          </a:xfrm>
        </p:grpSpPr>
        <p:sp>
          <p:nvSpPr>
            <p:cNvPr id="11" name="Down Arrow 10"/>
            <p:cNvSpPr/>
            <p:nvPr/>
          </p:nvSpPr>
          <p:spPr bwMode="auto">
            <a:xfrm rot="10800000">
              <a:off x="4190851" y="1294263"/>
              <a:ext cx="381000" cy="609600"/>
            </a:xfrm>
            <a:prstGeom prst="downArrow">
              <a:avLst/>
            </a:prstGeom>
            <a:solidFill>
              <a:schemeClr val="tx1"/>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342900" marR="0" indent="-342900" algn="ctr" defTabSz="914400" rtl="0" eaLnBrk="0" fontAlgn="base" latinLnBrk="0" hangingPunct="0">
                <a:lnSpc>
                  <a:spcPct val="90000"/>
                </a:lnSpc>
                <a:spcBef>
                  <a:spcPct val="20000"/>
                </a:spcBef>
                <a:spcAft>
                  <a:spcPct val="0"/>
                </a:spcAft>
                <a:buClrTx/>
                <a:buSzTx/>
                <a:buFontTx/>
                <a:buNone/>
                <a:tabLst/>
              </a:pPr>
              <a:endParaRPr kumimoji="0" lang="en-US" sz="2400" b="1" i="0" u="none" strike="noStrike" cap="none" normalizeH="0" baseline="0" smtClean="0">
                <a:ln>
                  <a:noFill/>
                </a:ln>
                <a:solidFill>
                  <a:schemeClr val="accent2"/>
                </a:solidFill>
                <a:effectLst/>
                <a:latin typeface="Times New Roman" pitchFamily="18" charset="0"/>
              </a:endParaRPr>
            </a:p>
          </p:txBody>
        </p:sp>
        <p:sp>
          <p:nvSpPr>
            <p:cNvPr id="8" name="TextBox 7"/>
            <p:cNvSpPr txBox="1"/>
            <p:nvPr/>
          </p:nvSpPr>
          <p:spPr>
            <a:xfrm>
              <a:off x="3276451" y="990600"/>
              <a:ext cx="2590800" cy="369332"/>
            </a:xfrm>
            <a:prstGeom prst="rect">
              <a:avLst/>
            </a:prstGeom>
            <a:noFill/>
          </p:spPr>
          <p:txBody>
            <a:bodyPr wrap="square" rtlCol="0">
              <a:spAutoFit/>
            </a:bodyPr>
            <a:lstStyle/>
            <a:p>
              <a:r>
                <a:rPr lang="en-US" dirty="0" smtClean="0"/>
                <a:t>2009 Stimulus Funds</a:t>
              </a:r>
              <a:endParaRPr lang="en-US" dirty="0"/>
            </a:p>
          </p:txBody>
        </p:sp>
      </p:grpSp>
      <p:grpSp>
        <p:nvGrpSpPr>
          <p:cNvPr id="14" name="Group 13"/>
          <p:cNvGrpSpPr/>
          <p:nvPr/>
        </p:nvGrpSpPr>
        <p:grpSpPr>
          <a:xfrm>
            <a:off x="5846779" y="1661277"/>
            <a:ext cx="3124349" cy="1310523"/>
            <a:chOff x="5846779" y="1661277"/>
            <a:chExt cx="3124349" cy="1310523"/>
          </a:xfrm>
        </p:grpSpPr>
        <p:sp>
          <p:nvSpPr>
            <p:cNvPr id="6" name="Down Arrow 5"/>
            <p:cNvSpPr/>
            <p:nvPr/>
          </p:nvSpPr>
          <p:spPr bwMode="auto">
            <a:xfrm>
              <a:off x="6629400" y="2362200"/>
              <a:ext cx="381000" cy="609600"/>
            </a:xfrm>
            <a:prstGeom prst="downArrow">
              <a:avLst/>
            </a:prstGeom>
            <a:solidFill>
              <a:srgbClr val="FF0000"/>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342900" marR="0" indent="-342900" algn="ctr" defTabSz="914400" rtl="0" eaLnBrk="0" fontAlgn="base" latinLnBrk="0" hangingPunct="0">
                <a:lnSpc>
                  <a:spcPct val="90000"/>
                </a:lnSpc>
                <a:spcBef>
                  <a:spcPct val="20000"/>
                </a:spcBef>
                <a:spcAft>
                  <a:spcPct val="0"/>
                </a:spcAft>
                <a:buClrTx/>
                <a:buSzTx/>
                <a:buFontTx/>
                <a:buNone/>
                <a:tabLst/>
              </a:pPr>
              <a:endParaRPr kumimoji="0" lang="en-US" sz="2400" b="1" i="0" u="none" strike="noStrike" cap="none" normalizeH="0" baseline="0" smtClean="0">
                <a:ln>
                  <a:noFill/>
                </a:ln>
                <a:solidFill>
                  <a:schemeClr val="accent2"/>
                </a:solidFill>
                <a:effectLst/>
                <a:latin typeface="Times New Roman" pitchFamily="18" charset="0"/>
              </a:endParaRPr>
            </a:p>
          </p:txBody>
        </p:sp>
        <p:sp>
          <p:nvSpPr>
            <p:cNvPr id="12" name="TextBox 11"/>
            <p:cNvSpPr txBox="1"/>
            <p:nvPr/>
          </p:nvSpPr>
          <p:spPr>
            <a:xfrm>
              <a:off x="5846779" y="1661277"/>
              <a:ext cx="3124349" cy="646331"/>
            </a:xfrm>
            <a:prstGeom prst="rect">
              <a:avLst/>
            </a:prstGeom>
            <a:noFill/>
          </p:spPr>
          <p:txBody>
            <a:bodyPr wrap="square" rtlCol="0">
              <a:spAutoFit/>
            </a:bodyPr>
            <a:lstStyle/>
            <a:p>
              <a:r>
                <a:rPr lang="en-US" dirty="0" smtClean="0"/>
                <a:t>Sequestration &amp; Gov. shutdown</a:t>
              </a:r>
              <a:endParaRPr lang="en-US" dirty="0"/>
            </a:p>
          </p:txBody>
        </p:sp>
      </p:grpSp>
      <p:sp>
        <p:nvSpPr>
          <p:cNvPr id="15" name="Rectangle 14"/>
          <p:cNvSpPr/>
          <p:nvPr/>
        </p:nvSpPr>
        <p:spPr bwMode="auto">
          <a:xfrm>
            <a:off x="5486400" y="2362200"/>
            <a:ext cx="1981200" cy="3124200"/>
          </a:xfrm>
          <a:prstGeom prst="rect">
            <a:avLst/>
          </a:prstGeom>
          <a:solidFill>
            <a:srgbClr val="8245DB">
              <a:alpha val="12157"/>
            </a:srgbClr>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342900" marR="0" indent="-342900" algn="ctr" defTabSz="914400" rtl="0" eaLnBrk="0" fontAlgn="base" latinLnBrk="0" hangingPunct="0">
              <a:lnSpc>
                <a:spcPct val="90000"/>
              </a:lnSpc>
              <a:spcBef>
                <a:spcPct val="20000"/>
              </a:spcBef>
              <a:spcAft>
                <a:spcPct val="0"/>
              </a:spcAft>
              <a:buClrTx/>
              <a:buSzTx/>
              <a:buFontTx/>
              <a:buNone/>
              <a:tabLst/>
            </a:pPr>
            <a:endParaRPr kumimoji="0" lang="en-US" sz="2400" b="1" i="0" u="none" strike="noStrike" cap="none" normalizeH="0" baseline="0" smtClean="0">
              <a:ln>
                <a:noFill/>
              </a:ln>
              <a:solidFill>
                <a:schemeClr val="accent2"/>
              </a:solidFill>
              <a:effectLst/>
              <a:latin typeface="Times New Roman" pitchFamily="18" charset="0"/>
            </a:endParaRPr>
          </a:p>
        </p:txBody>
      </p:sp>
    </p:spTree>
    <p:extLst>
      <p:ext uri="{BB962C8B-B14F-4D97-AF65-F5344CB8AC3E}">
        <p14:creationId xmlns:p14="http://schemas.microsoft.com/office/powerpoint/2010/main" val="2646912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038"/>
            <a:ext cx="7543800" cy="1143000"/>
          </a:xfrm>
        </p:spPr>
        <p:txBody>
          <a:bodyPr/>
          <a:lstStyle/>
          <a:p>
            <a:r>
              <a:rPr lang="en-US" dirty="0" smtClean="0"/>
              <a:t>Materials Research Science &amp; Engineering Centers (MRSECs)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9519" y="1295400"/>
            <a:ext cx="4368534" cy="3810000"/>
          </a:xfrm>
          <a:prstGeom prst="rect">
            <a:avLst/>
          </a:prstGeom>
        </p:spPr>
      </p:pic>
      <p:sp>
        <p:nvSpPr>
          <p:cNvPr id="5" name="Rectangle 4"/>
          <p:cNvSpPr/>
          <p:nvPr/>
        </p:nvSpPr>
        <p:spPr>
          <a:xfrm>
            <a:off x="228600" y="1219200"/>
            <a:ext cx="4627119" cy="6703374"/>
          </a:xfrm>
          <a:prstGeom prst="rect">
            <a:avLst/>
          </a:prstGeom>
        </p:spPr>
        <p:txBody>
          <a:bodyPr wrap="square">
            <a:spAutoFit/>
          </a:bodyPr>
          <a:lstStyle/>
          <a:p>
            <a:pPr marL="342900" indent="-342900" eaLnBrk="0" hangingPunct="0">
              <a:lnSpc>
                <a:spcPct val="90000"/>
              </a:lnSpc>
              <a:spcBef>
                <a:spcPct val="30000"/>
              </a:spcBef>
              <a:buFont typeface="Arial"/>
              <a:buChar char="•"/>
            </a:pPr>
            <a:r>
              <a:rPr lang="en-US" sz="2400" dirty="0" smtClean="0">
                <a:latin typeface="+mn-lt"/>
              </a:rPr>
              <a:t>1972 NSF established DMR with MRLs </a:t>
            </a:r>
          </a:p>
          <a:p>
            <a:pPr marL="342900" indent="-342900" eaLnBrk="0" hangingPunct="0">
              <a:lnSpc>
                <a:spcPct val="90000"/>
              </a:lnSpc>
              <a:spcBef>
                <a:spcPct val="30000"/>
              </a:spcBef>
              <a:buFont typeface="Arial"/>
              <a:buChar char="•"/>
            </a:pPr>
            <a:r>
              <a:rPr lang="en-US" sz="2400" dirty="0" smtClean="0">
                <a:latin typeface="+mn-lt"/>
              </a:rPr>
              <a:t>MRSECs must have 2 or more Interdisciplinary Research Groups (IRGs)</a:t>
            </a:r>
          </a:p>
          <a:p>
            <a:pPr marL="342900" indent="-342900" eaLnBrk="0" hangingPunct="0">
              <a:lnSpc>
                <a:spcPct val="90000"/>
              </a:lnSpc>
              <a:spcBef>
                <a:spcPct val="30000"/>
              </a:spcBef>
              <a:buFont typeface="Arial"/>
              <a:buChar char="•"/>
            </a:pPr>
            <a:r>
              <a:rPr lang="en-US" sz="2400" dirty="0" smtClean="0">
                <a:latin typeface="+mn-lt"/>
              </a:rPr>
              <a:t>Education and REU </a:t>
            </a:r>
          </a:p>
          <a:p>
            <a:pPr marL="342900" indent="-342900" eaLnBrk="0" hangingPunct="0">
              <a:lnSpc>
                <a:spcPct val="90000"/>
              </a:lnSpc>
              <a:spcBef>
                <a:spcPct val="30000"/>
              </a:spcBef>
              <a:buFont typeface="Arial"/>
              <a:buChar char="•"/>
            </a:pPr>
            <a:r>
              <a:rPr lang="en-US" sz="2400" dirty="0" smtClean="0">
                <a:latin typeface="+mn-lt"/>
              </a:rPr>
              <a:t>Diversity plans</a:t>
            </a:r>
          </a:p>
          <a:p>
            <a:pPr marL="342900" indent="-342900" eaLnBrk="0" hangingPunct="0">
              <a:lnSpc>
                <a:spcPct val="90000"/>
              </a:lnSpc>
              <a:spcBef>
                <a:spcPct val="30000"/>
              </a:spcBef>
              <a:buFont typeface="Arial"/>
              <a:buChar char="•"/>
            </a:pPr>
            <a:r>
              <a:rPr lang="en-US" sz="2400" dirty="0" smtClean="0">
                <a:latin typeface="+mn-lt"/>
              </a:rPr>
              <a:t>Shared </a:t>
            </a:r>
            <a:r>
              <a:rPr lang="en-US" sz="2400" dirty="0">
                <a:latin typeface="+mn-lt"/>
              </a:rPr>
              <a:t>experimental </a:t>
            </a:r>
            <a:r>
              <a:rPr lang="en-US" sz="2400" dirty="0" smtClean="0">
                <a:latin typeface="+mn-lt"/>
              </a:rPr>
              <a:t>facilities</a:t>
            </a:r>
          </a:p>
          <a:p>
            <a:pPr marL="342900" indent="-342900" eaLnBrk="0" hangingPunct="0">
              <a:lnSpc>
                <a:spcPct val="90000"/>
              </a:lnSpc>
              <a:spcBef>
                <a:spcPct val="30000"/>
              </a:spcBef>
              <a:buFont typeface="Arial"/>
              <a:buChar char="•"/>
            </a:pPr>
            <a:r>
              <a:rPr lang="en-US" sz="2400" dirty="0" smtClean="0">
                <a:latin typeface="+mn-lt"/>
              </a:rPr>
              <a:t>Competition every 3 years – 6 year awards</a:t>
            </a:r>
          </a:p>
          <a:p>
            <a:pPr marL="342900" indent="-342900" eaLnBrk="0" hangingPunct="0">
              <a:lnSpc>
                <a:spcPct val="90000"/>
              </a:lnSpc>
              <a:spcBef>
                <a:spcPct val="30000"/>
              </a:spcBef>
              <a:buFont typeface="Arial"/>
              <a:buChar char="•"/>
            </a:pPr>
            <a:r>
              <a:rPr lang="en-US" sz="2400" dirty="0">
                <a:solidFill>
                  <a:srgbClr val="3366FF"/>
                </a:solidFill>
                <a:latin typeface="+mn-lt"/>
              </a:rPr>
              <a:t>Re-competition</a:t>
            </a:r>
            <a:r>
              <a:rPr lang="en-US" sz="2400" dirty="0">
                <a:latin typeface="+mn-lt"/>
              </a:rPr>
              <a:t> model and Seed program provide a mechanism for a reinvention and adaptation to address emerging areas (</a:t>
            </a:r>
            <a:r>
              <a:rPr lang="en-US" sz="2400" dirty="0">
                <a:solidFill>
                  <a:srgbClr val="3366FF"/>
                </a:solidFill>
                <a:latin typeface="+mn-lt"/>
              </a:rPr>
              <a:t>flexibility</a:t>
            </a:r>
            <a:r>
              <a:rPr lang="en-US" sz="2400" dirty="0">
                <a:latin typeface="+mn-lt"/>
              </a:rPr>
              <a:t>)</a:t>
            </a:r>
          </a:p>
          <a:p>
            <a:pPr marL="342900" indent="-342900" eaLnBrk="0" hangingPunct="0">
              <a:lnSpc>
                <a:spcPct val="90000"/>
              </a:lnSpc>
              <a:spcBef>
                <a:spcPct val="30000"/>
              </a:spcBef>
              <a:buFont typeface="Arial"/>
              <a:buChar char="•"/>
            </a:pPr>
            <a:endParaRPr lang="en-US" sz="2400" dirty="0" smtClean="0">
              <a:latin typeface="+mn-lt"/>
            </a:endParaRPr>
          </a:p>
          <a:p>
            <a:pPr eaLnBrk="0" hangingPunct="0">
              <a:lnSpc>
                <a:spcPct val="90000"/>
              </a:lnSpc>
              <a:spcBef>
                <a:spcPct val="30000"/>
              </a:spcBef>
            </a:pPr>
            <a:endParaRPr lang="en-US" sz="2400" b="1" dirty="0" smtClean="0">
              <a:solidFill>
                <a:srgbClr val="3333CC"/>
              </a:solidFill>
              <a:latin typeface="+mn-lt"/>
            </a:endParaRPr>
          </a:p>
        </p:txBody>
      </p:sp>
      <p:sp>
        <p:nvSpPr>
          <p:cNvPr id="9" name="TextBox 8"/>
          <p:cNvSpPr txBox="1"/>
          <p:nvPr/>
        </p:nvSpPr>
        <p:spPr>
          <a:xfrm>
            <a:off x="6172200" y="3124200"/>
            <a:ext cx="1600200" cy="646331"/>
          </a:xfrm>
          <a:prstGeom prst="rect">
            <a:avLst/>
          </a:prstGeom>
          <a:noFill/>
        </p:spPr>
        <p:txBody>
          <a:bodyPr wrap="square" rtlCol="0">
            <a:spAutoFit/>
          </a:bodyPr>
          <a:lstStyle/>
          <a:p>
            <a:r>
              <a:rPr lang="en-US" dirty="0"/>
              <a:t>~</a:t>
            </a:r>
            <a:r>
              <a:rPr lang="en-US" dirty="0" smtClean="0"/>
              <a:t>20% DMR budget</a:t>
            </a:r>
            <a:endParaRPr lang="en-US" dirty="0"/>
          </a:p>
        </p:txBody>
      </p:sp>
    </p:spTree>
    <p:extLst>
      <p:ext uri="{BB962C8B-B14F-4D97-AF65-F5344CB8AC3E}">
        <p14:creationId xmlns:p14="http://schemas.microsoft.com/office/powerpoint/2010/main" val="13044795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Chris Dennis\Desktop\STEM\Ag Flowers\blue-green j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590800"/>
            <a:ext cx="1905000" cy="1655351"/>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1273" name="Picture 8" descr="uprh-nanodi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969962"/>
            <a:ext cx="1905000" cy="1544638"/>
          </a:xfrm>
          <a:prstGeom prst="rect">
            <a:avLst/>
          </a:prstGeom>
          <a:noFill/>
          <a:ln w="9525">
            <a:noFill/>
            <a:miter lim="800000"/>
            <a:headEnd/>
            <a:tailEnd/>
          </a:ln>
        </p:spPr>
      </p:pic>
      <p:pic>
        <p:nvPicPr>
          <p:cNvPr id="14" name="Picture 5" descr="student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5306961"/>
            <a:ext cx="1828800" cy="1474839"/>
          </a:xfrm>
          <a:prstGeom prst="rect">
            <a:avLst/>
          </a:prstGeom>
          <a:noFill/>
          <a:ln w="9525">
            <a:noFill/>
            <a:miter lim="800000"/>
            <a:headEnd/>
            <a:tailEnd/>
          </a:ln>
        </p:spPr>
      </p:pic>
      <p:pic>
        <p:nvPicPr>
          <p:cNvPr id="9" name="Picture 18" descr="C:\Documents and Settings\IBM USER\My Documents\Conferencias\2007\Materia Extrana\Fotos\VISITANTES  28  DE OCTUBRE DE 2007\DSC0695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4343400"/>
            <a:ext cx="1981200" cy="1524000"/>
          </a:xfrm>
          <a:prstGeom prst="rect">
            <a:avLst/>
          </a:prstGeom>
          <a:noFill/>
          <a:ln w="9525">
            <a:noFill/>
            <a:miter lim="800000"/>
            <a:headEnd/>
            <a:tailEnd/>
          </a:ln>
        </p:spPr>
      </p:pic>
      <p:pic>
        <p:nvPicPr>
          <p:cNvPr id="11"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5200" y="5288406"/>
            <a:ext cx="1676400" cy="1493394"/>
          </a:xfrm>
          <a:prstGeom prst="rect">
            <a:avLst/>
          </a:prstGeom>
          <a:noFill/>
          <a:ln w="9525">
            <a:noFill/>
            <a:miter lim="800000"/>
            <a:headEnd/>
            <a:tailEnd/>
          </a:ln>
        </p:spPr>
      </p:pic>
      <p:sp>
        <p:nvSpPr>
          <p:cNvPr id="13" name="TextBox 12"/>
          <p:cNvSpPr txBox="1"/>
          <p:nvPr/>
        </p:nvSpPr>
        <p:spPr>
          <a:xfrm>
            <a:off x="2552700" y="108367"/>
            <a:ext cx="6553200" cy="1292662"/>
          </a:xfrm>
          <a:prstGeom prst="rect">
            <a:avLst/>
          </a:prstGeom>
          <a:solidFill>
            <a:srgbClr val="FFFFCC"/>
          </a:solidFill>
        </p:spPr>
        <p:txBody>
          <a:bodyPr wrap="square" rtlCol="0">
            <a:spAutoFit/>
          </a:bodyPr>
          <a:lstStyle/>
          <a:p>
            <a:pPr algn="ctr"/>
            <a:r>
              <a:rPr lang="en-US" sz="2600" b="1" dirty="0" smtClean="0">
                <a:effectLst>
                  <a:outerShdw blurRad="38100" dist="38100" dir="2700000" algn="tl">
                    <a:srgbClr val="000000">
                      <a:alpha val="43137"/>
                    </a:srgbClr>
                  </a:outerShdw>
                </a:effectLst>
                <a:latin typeface="+mj-lt"/>
                <a:cs typeface="Arial" pitchFamily="34" charset="0"/>
              </a:rPr>
              <a:t>-PREM-</a:t>
            </a:r>
          </a:p>
          <a:p>
            <a:pPr algn="ctr"/>
            <a:r>
              <a:rPr lang="en-US" sz="2600" b="1" dirty="0" smtClean="0">
                <a:latin typeface="+mj-lt"/>
                <a:cs typeface="Arial" pitchFamily="34" charset="0"/>
              </a:rPr>
              <a:t>The Partnership for Research and Education in Materials Program</a:t>
            </a:r>
            <a:endParaRPr lang="en-US" sz="2600" b="1" dirty="0">
              <a:latin typeface="+mj-lt"/>
              <a:cs typeface="Arial" pitchFamily="34" charset="0"/>
            </a:endParaRPr>
          </a:p>
        </p:txBody>
      </p:sp>
      <p:sp>
        <p:nvSpPr>
          <p:cNvPr id="15" name="TextBox 14"/>
          <p:cNvSpPr txBox="1"/>
          <p:nvPr/>
        </p:nvSpPr>
        <p:spPr>
          <a:xfrm>
            <a:off x="2590800" y="1457696"/>
            <a:ext cx="6400800" cy="892552"/>
          </a:xfrm>
          <a:prstGeom prst="rect">
            <a:avLst/>
          </a:prstGeom>
          <a:noFill/>
          <a:ln>
            <a:solidFill>
              <a:schemeClr val="tx1"/>
            </a:solidFill>
          </a:ln>
        </p:spPr>
        <p:txBody>
          <a:bodyPr wrap="square" rtlCol="0">
            <a:spAutoFit/>
          </a:bodyPr>
          <a:lstStyle/>
          <a:p>
            <a:r>
              <a:rPr lang="en-US" sz="2600" dirty="0" smtClean="0">
                <a:solidFill>
                  <a:schemeClr val="accent6">
                    <a:lumMod val="75000"/>
                  </a:schemeClr>
                </a:solidFill>
                <a:latin typeface="+mn-lt"/>
              </a:rPr>
              <a:t>… to address the pipeline of under-represented minority materials scientists…</a:t>
            </a:r>
            <a:endParaRPr lang="en-US" sz="2600" dirty="0">
              <a:solidFill>
                <a:schemeClr val="accent6">
                  <a:lumMod val="75000"/>
                </a:schemeClr>
              </a:solidFill>
              <a:latin typeface="+mn-lt"/>
            </a:endParaRPr>
          </a:p>
        </p:txBody>
      </p:sp>
      <p:sp>
        <p:nvSpPr>
          <p:cNvPr id="16" name="Rectangle 15"/>
          <p:cNvSpPr/>
          <p:nvPr/>
        </p:nvSpPr>
        <p:spPr>
          <a:xfrm>
            <a:off x="2609850" y="2628543"/>
            <a:ext cx="6477000" cy="2400657"/>
          </a:xfrm>
          <a:prstGeom prst="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wrap="square">
            <a:spAutoFit/>
          </a:bodyPr>
          <a:lstStyle/>
          <a:p>
            <a:pPr algn="just">
              <a:defRPr/>
            </a:pPr>
            <a:r>
              <a:rPr lang="en-US" sz="2500" dirty="0" smtClean="0">
                <a:solidFill>
                  <a:schemeClr val="tx1"/>
                </a:solidFill>
                <a:latin typeface="+mj-lt"/>
              </a:rPr>
              <a:t>DMR seeks </a:t>
            </a:r>
            <a:r>
              <a:rPr lang="en-US" sz="2500" dirty="0">
                <a:solidFill>
                  <a:schemeClr val="tx1"/>
                </a:solidFill>
                <a:latin typeface="+mj-lt"/>
              </a:rPr>
              <a:t>to broaden participation in materials research and education by stimulating the development of </a:t>
            </a:r>
            <a:r>
              <a:rPr lang="en-US" sz="2500" u="sng" dirty="0">
                <a:solidFill>
                  <a:schemeClr val="tx1"/>
                </a:solidFill>
                <a:latin typeface="+mj-lt"/>
              </a:rPr>
              <a:t>long-term</a:t>
            </a:r>
            <a:r>
              <a:rPr lang="en-US" sz="2500" dirty="0">
                <a:solidFill>
                  <a:schemeClr val="tx1"/>
                </a:solidFill>
                <a:latin typeface="+mj-lt"/>
              </a:rPr>
              <a:t>, </a:t>
            </a:r>
            <a:r>
              <a:rPr lang="en-US" sz="2500" u="sng" dirty="0">
                <a:solidFill>
                  <a:schemeClr val="tx1"/>
                </a:solidFill>
                <a:latin typeface="+mj-lt"/>
              </a:rPr>
              <a:t>collaborative partnerships</a:t>
            </a:r>
            <a:r>
              <a:rPr lang="en-US" sz="2500" dirty="0">
                <a:solidFill>
                  <a:schemeClr val="tx1"/>
                </a:solidFill>
                <a:latin typeface="+mj-lt"/>
              </a:rPr>
              <a:t> between </a:t>
            </a:r>
            <a:r>
              <a:rPr lang="en-US" sz="2500" dirty="0">
                <a:solidFill>
                  <a:srgbClr val="FF0000"/>
                </a:solidFill>
                <a:latin typeface="+mj-lt"/>
              </a:rPr>
              <a:t>minority serving institutions and DMR-supported </a:t>
            </a:r>
            <a:r>
              <a:rPr lang="en-US" sz="2500" dirty="0" smtClean="0">
                <a:solidFill>
                  <a:srgbClr val="FF0000"/>
                </a:solidFill>
                <a:latin typeface="+mj-lt"/>
              </a:rPr>
              <a:t>groups, </a:t>
            </a:r>
            <a:r>
              <a:rPr lang="en-US" sz="2500" dirty="0">
                <a:solidFill>
                  <a:srgbClr val="FF0000"/>
                </a:solidFill>
                <a:latin typeface="+mj-lt"/>
              </a:rPr>
              <a:t>centers, institutes, and facilities</a:t>
            </a:r>
            <a:r>
              <a:rPr lang="en-US" sz="2500" dirty="0" smtClean="0">
                <a:solidFill>
                  <a:srgbClr val="FF0000"/>
                </a:solidFill>
                <a:latin typeface="+mj-lt"/>
              </a:rPr>
              <a:t>. </a:t>
            </a:r>
            <a:r>
              <a:rPr lang="en-US" sz="2500" dirty="0" smtClean="0">
                <a:solidFill>
                  <a:srgbClr val="FF0000"/>
                </a:solidFill>
                <a:effectLst>
                  <a:outerShdw blurRad="38100" dist="38100" dir="2700000" algn="tl">
                    <a:srgbClr val="000000">
                      <a:alpha val="43137"/>
                    </a:srgbClr>
                  </a:outerShdw>
                </a:effectLst>
                <a:latin typeface="+mj-lt"/>
              </a:rPr>
              <a:t>MRSEC major partner!</a:t>
            </a:r>
            <a:endParaRPr lang="en-US" sz="2500" dirty="0">
              <a:solidFill>
                <a:srgbClr val="FF0000"/>
              </a:solidFill>
              <a:effectLst>
                <a:outerShdw blurRad="38100" dist="38100" dir="2700000" algn="tl">
                  <a:srgbClr val="000000">
                    <a:alpha val="43137"/>
                  </a:srgbClr>
                </a:outerShdw>
              </a:effectLst>
              <a:latin typeface="+mj-lt"/>
            </a:endParaRPr>
          </a:p>
        </p:txBody>
      </p:sp>
      <p:sp>
        <p:nvSpPr>
          <p:cNvPr id="3" name="TextBox 2"/>
          <p:cNvSpPr txBox="1"/>
          <p:nvPr/>
        </p:nvSpPr>
        <p:spPr>
          <a:xfrm>
            <a:off x="762000" y="6324600"/>
            <a:ext cx="2968857" cy="369332"/>
          </a:xfrm>
          <a:prstGeom prst="rect">
            <a:avLst/>
          </a:prstGeom>
          <a:noFill/>
        </p:spPr>
        <p:txBody>
          <a:bodyPr wrap="none" rtlCol="0">
            <a:spAutoFit/>
          </a:bodyPr>
          <a:lstStyle/>
          <a:p>
            <a:r>
              <a:rPr lang="en-US" dirty="0" smtClean="0"/>
              <a:t>PREM Competition in 2015</a:t>
            </a:r>
            <a:endParaRPr lang="en-US" dirty="0"/>
          </a:p>
        </p:txBody>
      </p:sp>
    </p:spTree>
    <p:extLst>
      <p:ext uri="{BB962C8B-B14F-4D97-AF65-F5344CB8AC3E}">
        <p14:creationId xmlns:p14="http://schemas.microsoft.com/office/powerpoint/2010/main" val="16835922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1"/>
            <a:ext cx="8153400" cy="990599"/>
          </a:xfrm>
        </p:spPr>
        <p:txBody>
          <a:bodyPr>
            <a:noAutofit/>
          </a:bodyPr>
          <a:lstStyle/>
          <a:p>
            <a:r>
              <a:rPr lang="en-US" sz="2800" b="1" dirty="0" smtClean="0">
                <a:solidFill>
                  <a:schemeClr val="accent2">
                    <a:lumMod val="75000"/>
                  </a:schemeClr>
                </a:solidFill>
              </a:rPr>
              <a:t>National Facilities &amp; Instrumentation Program</a:t>
            </a:r>
            <a:endParaRPr lang="en-US" sz="2800" b="1" dirty="0">
              <a:solidFill>
                <a:schemeClr val="accent2">
                  <a:lumMod val="75000"/>
                </a:schemeClr>
              </a:solidFill>
            </a:endParaRPr>
          </a:p>
        </p:txBody>
      </p:sp>
      <p:sp>
        <p:nvSpPr>
          <p:cNvPr id="3" name="Subtitle 2"/>
          <p:cNvSpPr>
            <a:spLocks noGrp="1"/>
          </p:cNvSpPr>
          <p:nvPr>
            <p:ph type="subTitle" idx="1"/>
          </p:nvPr>
        </p:nvSpPr>
        <p:spPr>
          <a:xfrm>
            <a:off x="76200" y="1027973"/>
            <a:ext cx="9067800" cy="5715000"/>
          </a:xfrm>
        </p:spPr>
        <p:txBody>
          <a:bodyPr>
            <a:normAutofit/>
          </a:bodyPr>
          <a:lstStyle/>
          <a:p>
            <a:pPr algn="l"/>
            <a:r>
              <a:rPr lang="en-US" sz="1800" b="1" u="sng" dirty="0" smtClean="0">
                <a:solidFill>
                  <a:schemeClr val="tx1"/>
                </a:solidFill>
              </a:rPr>
              <a:t>Stewardship</a:t>
            </a:r>
            <a:r>
              <a:rPr lang="en-US" sz="1800" b="1" dirty="0" smtClean="0">
                <a:solidFill>
                  <a:schemeClr val="tx1"/>
                </a:solidFill>
              </a:rPr>
              <a:t>:</a:t>
            </a:r>
            <a:r>
              <a:rPr lang="en-US" sz="1800" dirty="0" smtClean="0">
                <a:solidFill>
                  <a:schemeClr val="tx1"/>
                </a:solidFill>
              </a:rPr>
              <a:t> National Facilities program </a:t>
            </a:r>
            <a:r>
              <a:rPr lang="en-US" sz="1800" dirty="0" smtClean="0"/>
              <a:t>p</a:t>
            </a:r>
            <a:r>
              <a:rPr lang="en-US" sz="1800" dirty="0" smtClean="0">
                <a:solidFill>
                  <a:schemeClr val="tx1"/>
                </a:solidFill>
              </a:rPr>
              <a:t>rovides high cost and unique experimental capabilities to the DMR community:</a:t>
            </a:r>
            <a:r>
              <a:rPr lang="en-US" sz="1800" dirty="0"/>
              <a:t>	</a:t>
            </a:r>
            <a:endParaRPr lang="en-US" sz="1800" b="1" dirty="0" smtClean="0">
              <a:solidFill>
                <a:schemeClr val="accent2">
                  <a:lumMod val="75000"/>
                </a:schemeClr>
              </a:solidFill>
            </a:endParaRPr>
          </a:p>
          <a:p>
            <a:pPr marL="914400" lvl="1" indent="-457200" algn="l">
              <a:buFont typeface="Arial" panose="020B0604020202020204" pitchFamily="34" charset="0"/>
              <a:buChar char="•"/>
            </a:pPr>
            <a:r>
              <a:rPr lang="en-US" sz="1800" b="1" dirty="0" smtClean="0">
                <a:solidFill>
                  <a:schemeClr val="accent2">
                    <a:lumMod val="75000"/>
                  </a:schemeClr>
                </a:solidFill>
              </a:rPr>
              <a:t>Cornell High Energy Synchrotron Source (CHESS) </a:t>
            </a:r>
            <a:r>
              <a:rPr lang="en-US" sz="1800" b="1" dirty="0" smtClean="0"/>
              <a:t>(current award ends 03/31/2019)</a:t>
            </a:r>
          </a:p>
          <a:p>
            <a:pPr marL="914400" lvl="1" indent="-457200" algn="l">
              <a:buFont typeface="Arial" panose="020B0604020202020204" pitchFamily="34" charset="0"/>
              <a:buChar char="•"/>
            </a:pPr>
            <a:r>
              <a:rPr lang="en-US" sz="1800" b="1" dirty="0" smtClean="0">
                <a:solidFill>
                  <a:schemeClr val="accent2">
                    <a:lumMod val="75000"/>
                  </a:schemeClr>
                </a:solidFill>
              </a:rPr>
              <a:t>National High Magnetic Field Laboratory (NHMFL) </a:t>
            </a:r>
            <a:r>
              <a:rPr lang="en-US" sz="1800" b="1" dirty="0" smtClean="0"/>
              <a:t>(current award ends 12/31/2018).</a:t>
            </a:r>
            <a:endParaRPr lang="en-US" sz="1800" dirty="0" smtClean="0">
              <a:solidFill>
                <a:schemeClr val="tx1"/>
              </a:solidFill>
            </a:endParaRPr>
          </a:p>
          <a:p>
            <a:pPr algn="l"/>
            <a:r>
              <a:rPr lang="en-US" sz="1800" b="1" u="sng" dirty="0" smtClean="0">
                <a:solidFill>
                  <a:schemeClr val="tx1"/>
                </a:solidFill>
              </a:rPr>
              <a:t>Partnership</a:t>
            </a:r>
            <a:r>
              <a:rPr lang="en-US" sz="1800" b="1" dirty="0" smtClean="0">
                <a:solidFill>
                  <a:schemeClr val="tx1"/>
                </a:solidFill>
              </a:rPr>
              <a:t>:</a:t>
            </a:r>
            <a:r>
              <a:rPr lang="en-US" sz="1800" dirty="0" smtClean="0">
                <a:solidFill>
                  <a:schemeClr val="tx1"/>
                </a:solidFill>
              </a:rPr>
              <a:t> National Facilities program partners:</a:t>
            </a:r>
          </a:p>
          <a:p>
            <a:pPr lvl="1" algn="l">
              <a:buFont typeface="Arial" pitchFamily="34" charset="0"/>
              <a:buChar char="•"/>
            </a:pPr>
            <a:r>
              <a:rPr lang="en-US" sz="1800" dirty="0" smtClean="0">
                <a:solidFill>
                  <a:schemeClr val="tx1"/>
                </a:solidFill>
              </a:rPr>
              <a:t>  NIST: </a:t>
            </a:r>
            <a:r>
              <a:rPr lang="en-US" sz="1800" b="1" dirty="0" smtClean="0">
                <a:solidFill>
                  <a:schemeClr val="accent6">
                    <a:lumMod val="75000"/>
                  </a:schemeClr>
                </a:solidFill>
              </a:rPr>
              <a:t>The Center For High Resolution Neutron Scattering (CHRNS)</a:t>
            </a:r>
            <a:r>
              <a:rPr lang="en-US" sz="1800" dirty="0" smtClean="0">
                <a:solidFill>
                  <a:schemeClr val="tx1"/>
                </a:solidFill>
              </a:rPr>
              <a:t> at the NIST Center for Neutron Research</a:t>
            </a:r>
          </a:p>
          <a:p>
            <a:pPr lvl="1" algn="l">
              <a:buFont typeface="Arial" pitchFamily="34" charset="0"/>
              <a:buChar char="•"/>
            </a:pPr>
            <a:r>
              <a:rPr lang="en-US" sz="1800" dirty="0" smtClean="0">
                <a:solidFill>
                  <a:schemeClr val="tx1"/>
                </a:solidFill>
              </a:rPr>
              <a:t> DOE: </a:t>
            </a:r>
            <a:r>
              <a:rPr lang="en-US" sz="1800" b="1" dirty="0" smtClean="0">
                <a:solidFill>
                  <a:schemeClr val="accent6">
                    <a:lumMod val="75000"/>
                  </a:schemeClr>
                </a:solidFill>
              </a:rPr>
              <a:t>The Intermediate Energy X-Ray (IEX) beamline</a:t>
            </a:r>
            <a:r>
              <a:rPr lang="en-US" sz="1800" dirty="0" smtClean="0">
                <a:solidFill>
                  <a:schemeClr val="tx1"/>
                </a:solidFill>
              </a:rPr>
              <a:t> 29-ID currently under construction at the </a:t>
            </a:r>
            <a:r>
              <a:rPr lang="en-US" sz="1800" b="1" dirty="0" smtClean="0">
                <a:solidFill>
                  <a:schemeClr val="accent6">
                    <a:lumMod val="75000"/>
                  </a:schemeClr>
                </a:solidFill>
              </a:rPr>
              <a:t>Advanced Photon Source</a:t>
            </a:r>
            <a:r>
              <a:rPr lang="en-US" sz="1800" dirty="0" smtClean="0">
                <a:solidFill>
                  <a:schemeClr val="tx1"/>
                </a:solidFill>
              </a:rPr>
              <a:t>.</a:t>
            </a:r>
          </a:p>
          <a:p>
            <a:pPr lvl="1" algn="l">
              <a:buFont typeface="Arial" pitchFamily="34" charset="0"/>
              <a:buChar char="•"/>
            </a:pPr>
            <a:r>
              <a:rPr lang="en-US" sz="1800" dirty="0" smtClean="0">
                <a:solidFill>
                  <a:schemeClr val="tx1"/>
                </a:solidFill>
              </a:rPr>
              <a:t> NSF/</a:t>
            </a:r>
            <a:r>
              <a:rPr lang="en-US" sz="1800" dirty="0" err="1" smtClean="0">
                <a:solidFill>
                  <a:schemeClr val="tx1"/>
                </a:solidFill>
              </a:rPr>
              <a:t>Chem</a:t>
            </a:r>
            <a:r>
              <a:rPr lang="en-US" sz="1800" dirty="0" smtClean="0">
                <a:solidFill>
                  <a:schemeClr val="tx1"/>
                </a:solidFill>
              </a:rPr>
              <a:t>: </a:t>
            </a:r>
            <a:r>
              <a:rPr lang="en-US" sz="1800" b="1" dirty="0" err="1" smtClean="0">
                <a:solidFill>
                  <a:schemeClr val="accent6">
                    <a:lumMod val="75000"/>
                  </a:schemeClr>
                </a:solidFill>
              </a:rPr>
              <a:t>ChemMatCARS</a:t>
            </a:r>
            <a:r>
              <a:rPr lang="en-US" sz="1800" b="1" dirty="0" smtClean="0">
                <a:solidFill>
                  <a:schemeClr val="accent6">
                    <a:lumMod val="75000"/>
                  </a:schemeClr>
                </a:solidFill>
              </a:rPr>
              <a:t> Beamline</a:t>
            </a:r>
            <a:r>
              <a:rPr lang="en-US" sz="1800" dirty="0" smtClean="0">
                <a:solidFill>
                  <a:schemeClr val="tx1"/>
                </a:solidFill>
              </a:rPr>
              <a:t> at the Advanced Photon Source</a:t>
            </a:r>
          </a:p>
          <a:p>
            <a:pPr lvl="1" algn="l">
              <a:buFont typeface="Arial" pitchFamily="34" charset="0"/>
              <a:buChar char="•"/>
            </a:pPr>
            <a:r>
              <a:rPr lang="en-US" sz="1800" dirty="0" smtClean="0">
                <a:solidFill>
                  <a:schemeClr val="tx1"/>
                </a:solidFill>
              </a:rPr>
              <a:t> NSF/ENG: National Nanotechnology Infrastructure Network (NNIN)</a:t>
            </a:r>
          </a:p>
          <a:p>
            <a:pPr algn="l"/>
            <a:endParaRPr lang="en-US" sz="2000" b="1" dirty="0">
              <a:solidFill>
                <a:srgbClr val="000090"/>
              </a:solidFill>
            </a:endParaRPr>
          </a:p>
          <a:p>
            <a:pPr algn="l"/>
            <a:endParaRPr lang="en-US" sz="1800" dirty="0" smtClean="0"/>
          </a:p>
        </p:txBody>
      </p:sp>
      <p:sp>
        <p:nvSpPr>
          <p:cNvPr id="5" name="TextBox 4"/>
          <p:cNvSpPr txBox="1"/>
          <p:nvPr/>
        </p:nvSpPr>
        <p:spPr>
          <a:xfrm>
            <a:off x="228600" y="6353749"/>
            <a:ext cx="6324600" cy="400110"/>
          </a:xfrm>
          <a:prstGeom prst="rect">
            <a:avLst/>
          </a:prstGeom>
          <a:noFill/>
        </p:spPr>
        <p:txBody>
          <a:bodyPr wrap="square" rtlCol="0">
            <a:spAutoFit/>
          </a:bodyPr>
          <a:lstStyle/>
          <a:p>
            <a:r>
              <a:rPr lang="en-US" sz="2000" dirty="0" smtClean="0">
                <a:latin typeface="+mn-lt"/>
              </a:rPr>
              <a:t>(Tom Rieker &amp; Chuck Bouldin left NSF in 2015)</a:t>
            </a:r>
            <a:endParaRPr lang="en-US" sz="2000" dirty="0">
              <a:latin typeface="+mn-lt"/>
            </a:endParaRPr>
          </a:p>
        </p:txBody>
      </p:sp>
    </p:spTree>
    <p:extLst>
      <p:ext uri="{BB962C8B-B14F-4D97-AF65-F5344CB8AC3E}">
        <p14:creationId xmlns:p14="http://schemas.microsoft.com/office/powerpoint/2010/main" val="12685901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6536" y="228600"/>
            <a:ext cx="6856863" cy="954107"/>
          </a:xfrm>
          <a:prstGeom prst="rect">
            <a:avLst/>
          </a:prstGeom>
          <a:noFill/>
        </p:spPr>
        <p:txBody>
          <a:bodyPr wrap="square" rtlCol="0">
            <a:spAutoFit/>
          </a:bodyPr>
          <a:lstStyle/>
          <a:p>
            <a:r>
              <a:rPr lang="en-US" sz="2800" b="1" dirty="0" smtClean="0">
                <a:latin typeface="+mn-lt"/>
              </a:rPr>
              <a:t>Facilities and Instrumentation Studies – BIG impact on DMR Priorities</a:t>
            </a:r>
            <a:endParaRPr lang="en-US" sz="2800" b="1" dirty="0">
              <a:latin typeface="+mn-lt"/>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1238071"/>
            <a:ext cx="3491709"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2057400"/>
            <a:ext cx="4724400" cy="2308324"/>
          </a:xfrm>
          <a:prstGeom prst="rect">
            <a:avLst/>
          </a:prstGeom>
          <a:ln>
            <a:solidFill>
              <a:schemeClr val="tx1"/>
            </a:solidFill>
          </a:ln>
        </p:spPr>
        <p:txBody>
          <a:bodyPr wrap="square">
            <a:spAutoFit/>
          </a:bodyPr>
          <a:lstStyle/>
          <a:p>
            <a:pPr algn="ctr"/>
            <a:r>
              <a:rPr lang="en-US" dirty="0">
                <a:latin typeface="+mn-lt"/>
              </a:rPr>
              <a:t>Developing a vision for the infrastructure and facility needs of the materials community:</a:t>
            </a:r>
          </a:p>
          <a:p>
            <a:pPr algn="ctr"/>
            <a:r>
              <a:rPr lang="en-US" dirty="0">
                <a:latin typeface="+mn-lt"/>
              </a:rPr>
              <a:t>Report of NSF Materials 2022</a:t>
            </a:r>
          </a:p>
          <a:p>
            <a:pPr algn="ctr"/>
            <a:r>
              <a:rPr lang="en-US" dirty="0">
                <a:latin typeface="+mn-lt"/>
              </a:rPr>
              <a:t>(</a:t>
            </a:r>
            <a:r>
              <a:rPr lang="en-US" i="1" dirty="0">
                <a:latin typeface="+mn-lt"/>
              </a:rPr>
              <a:t>A Subcommittee of the Mathematical and Physical Sciences Advisory Committee</a:t>
            </a:r>
            <a:r>
              <a:rPr lang="en-US" dirty="0">
                <a:latin typeface="+mn-lt"/>
              </a:rPr>
              <a:t>)</a:t>
            </a:r>
          </a:p>
          <a:p>
            <a:pPr algn="ctr"/>
            <a:r>
              <a:rPr lang="en-US" b="1" dirty="0">
                <a:latin typeface="+mn-lt"/>
              </a:rPr>
              <a:t>July </a:t>
            </a:r>
            <a:r>
              <a:rPr lang="en-US" b="1" dirty="0" smtClean="0">
                <a:latin typeface="+mn-lt"/>
              </a:rPr>
              <a:t>2012</a:t>
            </a:r>
          </a:p>
          <a:p>
            <a:pPr algn="ctr"/>
            <a:r>
              <a:rPr lang="en-US" b="1" dirty="0" smtClean="0">
                <a:latin typeface="+mn-lt"/>
              </a:rPr>
              <a:t>Matthew Tirrell, co-Chair</a:t>
            </a:r>
          </a:p>
          <a:p>
            <a:pPr algn="ctr"/>
            <a:r>
              <a:rPr lang="en-US" b="1" dirty="0" smtClean="0">
                <a:latin typeface="+mn-lt"/>
              </a:rPr>
              <a:t>Roger Falcone, co-Chair</a:t>
            </a:r>
            <a:endParaRPr lang="en-US" b="1" dirty="0">
              <a:latin typeface="+mn-lt"/>
            </a:endParaRPr>
          </a:p>
        </p:txBody>
      </p:sp>
      <p:sp>
        <p:nvSpPr>
          <p:cNvPr id="5" name="TextBox 4"/>
          <p:cNvSpPr txBox="1"/>
          <p:nvPr/>
        </p:nvSpPr>
        <p:spPr>
          <a:xfrm>
            <a:off x="5105400" y="5581471"/>
            <a:ext cx="3491709" cy="1200329"/>
          </a:xfrm>
          <a:prstGeom prst="rect">
            <a:avLst/>
          </a:prstGeom>
          <a:noFill/>
        </p:spPr>
        <p:txBody>
          <a:bodyPr wrap="square" rtlCol="0">
            <a:spAutoFit/>
          </a:bodyPr>
          <a:lstStyle/>
          <a:p>
            <a:endParaRPr lang="en-US" b="1" dirty="0" smtClean="0">
              <a:latin typeface="+mj-lt"/>
            </a:endParaRPr>
          </a:p>
          <a:p>
            <a:pPr algn="ctr"/>
            <a:r>
              <a:rPr lang="en-US" b="1" dirty="0" smtClean="0">
                <a:latin typeface="+mj-lt"/>
              </a:rPr>
              <a:t>July 2014</a:t>
            </a:r>
          </a:p>
          <a:p>
            <a:pPr algn="ctr"/>
            <a:r>
              <a:rPr lang="en-US" b="1" dirty="0" smtClean="0">
                <a:latin typeface="+mj-lt"/>
              </a:rPr>
              <a:t>Cherry Murray, co-Chair</a:t>
            </a:r>
          </a:p>
          <a:p>
            <a:pPr algn="ctr"/>
            <a:r>
              <a:rPr lang="en-US" b="1" dirty="0" smtClean="0">
                <a:latin typeface="+mj-lt"/>
              </a:rPr>
              <a:t>George Crabtree, co-Chair</a:t>
            </a:r>
            <a:endParaRPr lang="en-US" b="1" dirty="0">
              <a:latin typeface="+mj-lt"/>
            </a:endParaRPr>
          </a:p>
        </p:txBody>
      </p:sp>
      <p:sp>
        <p:nvSpPr>
          <p:cNvPr id="2" name="TextBox 1"/>
          <p:cNvSpPr txBox="1"/>
          <p:nvPr/>
        </p:nvSpPr>
        <p:spPr>
          <a:xfrm>
            <a:off x="152967" y="4657847"/>
            <a:ext cx="4572000" cy="646331"/>
          </a:xfrm>
          <a:prstGeom prst="rect">
            <a:avLst/>
          </a:prstGeom>
          <a:solidFill>
            <a:srgbClr val="FFFFCC"/>
          </a:solidFill>
        </p:spPr>
        <p:txBody>
          <a:bodyPr wrap="square" rtlCol="0">
            <a:spAutoFit/>
          </a:bodyPr>
          <a:lstStyle/>
          <a:p>
            <a:pPr algn="ctr"/>
            <a:r>
              <a:rPr lang="en-US" dirty="0" smtClean="0">
                <a:latin typeface="+mn-lt"/>
              </a:rPr>
              <a:t>With flat budgets, DMR’s investments in facilities should be for “unique capabilities”.</a:t>
            </a:r>
            <a:endParaRPr lang="en-US" dirty="0">
              <a:latin typeface="+mn-lt"/>
            </a:endParaRPr>
          </a:p>
        </p:txBody>
      </p:sp>
      <p:sp>
        <p:nvSpPr>
          <p:cNvPr id="6" name="TextBox 5"/>
          <p:cNvSpPr txBox="1"/>
          <p:nvPr/>
        </p:nvSpPr>
        <p:spPr>
          <a:xfrm>
            <a:off x="152967" y="5533965"/>
            <a:ext cx="4723833" cy="369332"/>
          </a:xfrm>
          <a:prstGeom prst="rect">
            <a:avLst/>
          </a:prstGeom>
          <a:solidFill>
            <a:schemeClr val="accent2">
              <a:lumMod val="20000"/>
              <a:lumOff val="80000"/>
            </a:schemeClr>
          </a:solidFill>
        </p:spPr>
        <p:txBody>
          <a:bodyPr wrap="square" rtlCol="0">
            <a:spAutoFit/>
          </a:bodyPr>
          <a:lstStyle/>
          <a:p>
            <a:r>
              <a:rPr lang="en-US" dirty="0" smtClean="0">
                <a:latin typeface="+mn-lt"/>
              </a:rPr>
              <a:t>Need national materials synthesis capabilities.</a:t>
            </a:r>
            <a:endParaRPr lang="en-US" dirty="0">
              <a:latin typeface="+mn-lt"/>
            </a:endParaRPr>
          </a:p>
        </p:txBody>
      </p:sp>
      <p:sp>
        <p:nvSpPr>
          <p:cNvPr id="7" name="TextBox 6"/>
          <p:cNvSpPr txBox="1"/>
          <p:nvPr/>
        </p:nvSpPr>
        <p:spPr>
          <a:xfrm>
            <a:off x="152967" y="6113059"/>
            <a:ext cx="4724400" cy="646331"/>
          </a:xfrm>
          <a:prstGeom prst="rect">
            <a:avLst/>
          </a:prstGeom>
          <a:solidFill>
            <a:schemeClr val="accent1">
              <a:lumMod val="60000"/>
              <a:lumOff val="40000"/>
            </a:schemeClr>
          </a:solidFill>
        </p:spPr>
        <p:txBody>
          <a:bodyPr wrap="square" rtlCol="0">
            <a:spAutoFit/>
          </a:bodyPr>
          <a:lstStyle/>
          <a:p>
            <a:r>
              <a:rPr lang="en-US" dirty="0" smtClean="0">
                <a:latin typeface="+mn-lt"/>
              </a:rPr>
              <a:t>Need </a:t>
            </a:r>
            <a:r>
              <a:rPr lang="en-US" i="1" dirty="0" smtClean="0">
                <a:latin typeface="+mn-lt"/>
              </a:rPr>
              <a:t>Materials Innovation Platforms </a:t>
            </a:r>
            <a:r>
              <a:rPr lang="en-US" dirty="0" smtClean="0">
                <a:latin typeface="+mn-lt"/>
              </a:rPr>
              <a:t>focused on targeted national priorities (</a:t>
            </a:r>
            <a:r>
              <a:rPr lang="en-US" b="1" dirty="0" smtClean="0">
                <a:latin typeface="+mn-lt"/>
              </a:rPr>
              <a:t>MIPs</a:t>
            </a:r>
            <a:r>
              <a:rPr lang="en-US" dirty="0" smtClean="0">
                <a:latin typeface="+mn-lt"/>
              </a:rPr>
              <a:t>).</a:t>
            </a:r>
            <a:endParaRPr lang="en-US" dirty="0">
              <a:latin typeface="+mn-lt"/>
            </a:endParaRPr>
          </a:p>
        </p:txBody>
      </p:sp>
    </p:spTree>
    <p:extLst>
      <p:ext uri="{BB962C8B-B14F-4D97-AF65-F5344CB8AC3E}">
        <p14:creationId xmlns:p14="http://schemas.microsoft.com/office/powerpoint/2010/main" val="25390036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056442"/>
            <a:ext cx="7696200" cy="5262979"/>
          </a:xfrm>
          <a:prstGeom prst="rect">
            <a:avLst/>
          </a:prstGeom>
        </p:spPr>
        <p:txBody>
          <a:bodyPr wrap="square">
            <a:spAutoFit/>
          </a:bodyPr>
          <a:lstStyle/>
          <a:p>
            <a:r>
              <a:rPr lang="en-US" sz="2400" u="sng" dirty="0" smtClean="0">
                <a:latin typeface="+mn-lt"/>
              </a:rPr>
              <a:t>Research</a:t>
            </a:r>
          </a:p>
          <a:p>
            <a:pPr marL="342900" indent="-342900">
              <a:buFont typeface="Arial" panose="020B0604020202020204" pitchFamily="34" charset="0"/>
              <a:buChar char="•"/>
            </a:pPr>
            <a:r>
              <a:rPr lang="en-US" sz="2400" dirty="0" smtClean="0">
                <a:latin typeface="+mn-lt"/>
                <a:ea typeface="ＭＳ Ｐゴシック"/>
                <a:cs typeface="Arial" pitchFamily="34" charset="0"/>
              </a:rPr>
              <a:t>MIPs are centered around a focused </a:t>
            </a:r>
            <a:r>
              <a:rPr lang="en-US" sz="2400" i="1" dirty="0">
                <a:solidFill>
                  <a:srgbClr val="FF0000"/>
                </a:solidFill>
                <a:latin typeface="+mn-lt"/>
                <a:ea typeface="ＭＳ Ｐゴシック"/>
                <a:cs typeface="Arial" pitchFamily="34" charset="0"/>
              </a:rPr>
              <a:t>research </a:t>
            </a:r>
            <a:r>
              <a:rPr lang="en-US" sz="2400" i="1" dirty="0" smtClean="0">
                <a:solidFill>
                  <a:srgbClr val="FF0000"/>
                </a:solidFill>
                <a:latin typeface="+mn-lt"/>
                <a:ea typeface="ＭＳ Ｐゴシック"/>
                <a:cs typeface="Arial" pitchFamily="34" charset="0"/>
              </a:rPr>
              <a:t>team </a:t>
            </a:r>
            <a:r>
              <a:rPr lang="en-US" sz="2400" dirty="0" smtClean="0">
                <a:latin typeface="+mn-lt"/>
                <a:ea typeface="ＭＳ Ｐゴシック"/>
                <a:cs typeface="Arial" pitchFamily="34" charset="0"/>
              </a:rPr>
              <a:t>of at least 3 senior investigators addressing </a:t>
            </a:r>
            <a:r>
              <a:rPr lang="en-US" sz="2400" dirty="0" smtClean="0">
                <a:latin typeface="+mn-lt"/>
              </a:rPr>
              <a:t>a </a:t>
            </a:r>
            <a:r>
              <a:rPr lang="en-US" sz="2400" dirty="0">
                <a:solidFill>
                  <a:srgbClr val="FF0000"/>
                </a:solidFill>
                <a:latin typeface="+mn-lt"/>
              </a:rPr>
              <a:t>targeted materials grand challenge </a:t>
            </a:r>
            <a:r>
              <a:rPr lang="en-US" sz="2400" dirty="0">
                <a:latin typeface="+mn-lt"/>
              </a:rPr>
              <a:t>and/or technological outcome</a:t>
            </a:r>
            <a:r>
              <a:rPr lang="en-US" sz="2400" dirty="0">
                <a:solidFill>
                  <a:srgbClr val="FF0000"/>
                </a:solidFill>
                <a:latin typeface="+mn-lt"/>
              </a:rPr>
              <a:t> </a:t>
            </a:r>
            <a:r>
              <a:rPr lang="en-US" sz="2400" dirty="0">
                <a:latin typeface="+mn-lt"/>
              </a:rPr>
              <a:t>of</a:t>
            </a:r>
            <a:r>
              <a:rPr lang="en-US" sz="2400" i="1" dirty="0">
                <a:solidFill>
                  <a:srgbClr val="FF0000"/>
                </a:solidFill>
                <a:latin typeface="+mn-lt"/>
              </a:rPr>
              <a:t> national impact</a:t>
            </a:r>
            <a:r>
              <a:rPr lang="en-US" sz="2400" dirty="0">
                <a:solidFill>
                  <a:srgbClr val="FF0000"/>
                </a:solidFill>
                <a:latin typeface="+mn-lt"/>
              </a:rPr>
              <a:t>.</a:t>
            </a:r>
          </a:p>
          <a:p>
            <a:pPr marL="342900" indent="-342900">
              <a:buFont typeface="Arial" panose="020B0604020202020204" pitchFamily="34" charset="0"/>
              <a:buChar char="•"/>
            </a:pPr>
            <a:r>
              <a:rPr lang="en-US" sz="2400" dirty="0">
                <a:latin typeface="+mn-lt"/>
              </a:rPr>
              <a:t>Achievable only through the </a:t>
            </a:r>
            <a:r>
              <a:rPr lang="en-US" sz="2400" i="1" dirty="0">
                <a:solidFill>
                  <a:srgbClr val="FF0000"/>
                </a:solidFill>
                <a:latin typeface="+mn-lt"/>
              </a:rPr>
              <a:t>acquisition and development</a:t>
            </a:r>
            <a:r>
              <a:rPr lang="en-US" sz="2400" dirty="0">
                <a:latin typeface="+mn-lt"/>
              </a:rPr>
              <a:t> of unique, state-of-the-art, mid-scale </a:t>
            </a:r>
            <a:r>
              <a:rPr lang="en-US" sz="2400" dirty="0" smtClean="0">
                <a:latin typeface="+mn-lt"/>
              </a:rPr>
              <a:t>instrumentation </a:t>
            </a:r>
            <a:r>
              <a:rPr lang="en-US" sz="2400" i="1" dirty="0" smtClean="0">
                <a:latin typeface="+mn-lt"/>
              </a:rPr>
              <a:t>– </a:t>
            </a:r>
            <a:r>
              <a:rPr lang="en-US" sz="2400" i="1" dirty="0" smtClean="0">
                <a:solidFill>
                  <a:srgbClr val="FF0000"/>
                </a:solidFill>
                <a:latin typeface="+mn-lt"/>
              </a:rPr>
              <a:t>national need for equipment</a:t>
            </a:r>
            <a:r>
              <a:rPr lang="en-US" sz="2400" dirty="0" smtClean="0">
                <a:latin typeface="+mn-lt"/>
              </a:rPr>
              <a:t>.</a:t>
            </a:r>
            <a:endParaRPr lang="en-US" sz="2400" dirty="0">
              <a:latin typeface="+mn-lt"/>
            </a:endParaRPr>
          </a:p>
          <a:p>
            <a:pPr marL="342900" indent="-342900">
              <a:buFont typeface="Arial" panose="020B0604020202020204" pitchFamily="34" charset="0"/>
              <a:buChar char="•"/>
            </a:pPr>
            <a:r>
              <a:rPr lang="en-US" sz="2400" dirty="0">
                <a:latin typeface="+mn-lt"/>
              </a:rPr>
              <a:t>New materials and materials phenomena are discovered where synthesis, characterization, and theory/modeling are done in an </a:t>
            </a:r>
            <a:r>
              <a:rPr lang="en-US" sz="2400" i="1" dirty="0">
                <a:solidFill>
                  <a:srgbClr val="FF0000"/>
                </a:solidFill>
                <a:latin typeface="+mn-lt"/>
              </a:rPr>
              <a:t>iterative and “closed-loop” </a:t>
            </a:r>
            <a:r>
              <a:rPr lang="en-US" sz="2400" dirty="0">
                <a:latin typeface="+mn-lt"/>
              </a:rPr>
              <a:t>manner. </a:t>
            </a:r>
            <a:r>
              <a:rPr lang="en-US" sz="2400" dirty="0" smtClean="0">
                <a:solidFill>
                  <a:srgbClr val="FF0000"/>
                </a:solidFill>
                <a:latin typeface="+mn-lt"/>
              </a:rPr>
              <a:t>(MGI)</a:t>
            </a:r>
            <a:endParaRPr lang="en-US" sz="2400" dirty="0">
              <a:solidFill>
                <a:srgbClr val="FF0000"/>
              </a:solidFill>
              <a:latin typeface="+mn-lt"/>
            </a:endParaRPr>
          </a:p>
          <a:p>
            <a:pPr marL="342900" indent="-342900">
              <a:buFont typeface="Arial" panose="020B0604020202020204" pitchFamily="34" charset="0"/>
              <a:buChar char="•"/>
            </a:pPr>
            <a:r>
              <a:rPr lang="en-US" sz="2400" dirty="0">
                <a:latin typeface="+mn-lt"/>
              </a:rPr>
              <a:t>Synthesis, characterization, theory/modeling are </a:t>
            </a:r>
            <a:r>
              <a:rPr lang="en-US" sz="2400" dirty="0">
                <a:solidFill>
                  <a:srgbClr val="FF0000"/>
                </a:solidFill>
                <a:latin typeface="+mn-lt"/>
              </a:rPr>
              <a:t>equally weighted </a:t>
            </a:r>
            <a:r>
              <a:rPr lang="en-US" sz="2400" dirty="0">
                <a:latin typeface="+mn-lt"/>
              </a:rPr>
              <a:t>in a MIP and </a:t>
            </a:r>
            <a:r>
              <a:rPr lang="en-US" sz="2400" i="1" dirty="0">
                <a:solidFill>
                  <a:srgbClr val="FF0000"/>
                </a:solidFill>
                <a:latin typeface="+mn-lt"/>
              </a:rPr>
              <a:t>advances are expected in each area</a:t>
            </a:r>
            <a:r>
              <a:rPr lang="en-US" sz="2400" dirty="0">
                <a:latin typeface="+mn-lt"/>
              </a:rPr>
              <a:t>.</a:t>
            </a:r>
          </a:p>
        </p:txBody>
      </p:sp>
      <p:sp>
        <p:nvSpPr>
          <p:cNvPr id="6" name="TextBox 3"/>
          <p:cNvSpPr txBox="1">
            <a:spLocks noChangeArrowheads="1"/>
          </p:cNvSpPr>
          <p:nvPr/>
        </p:nvSpPr>
        <p:spPr bwMode="auto">
          <a:xfrm>
            <a:off x="457200" y="0"/>
            <a:ext cx="8686800" cy="1077218"/>
          </a:xfrm>
          <a:prstGeom prst="rect">
            <a:avLst/>
          </a:prstGeom>
          <a:noFill/>
          <a:ln w="9525">
            <a:noFill/>
            <a:miter lim="800000"/>
            <a:headEnd/>
            <a:tailEnd/>
          </a:ln>
        </p:spPr>
        <p:txBody>
          <a:bodyPr>
            <a:spAutoFit/>
          </a:bodyPr>
          <a:lstStyle/>
          <a:p>
            <a:pPr algn="ctr"/>
            <a:r>
              <a:rPr lang="en-US" sz="3200" b="1" dirty="0" smtClean="0">
                <a:solidFill>
                  <a:schemeClr val="accent2">
                    <a:lumMod val="75000"/>
                  </a:schemeClr>
                </a:solidFill>
                <a:latin typeface="+mn-lt"/>
              </a:rPr>
              <a:t>Materials Innovation Platforms (MIPs)</a:t>
            </a:r>
          </a:p>
          <a:p>
            <a:pPr algn="ctr"/>
            <a:r>
              <a:rPr lang="en-US" sz="3200" b="1" dirty="0" smtClean="0">
                <a:solidFill>
                  <a:schemeClr val="accent2">
                    <a:lumMod val="75000"/>
                  </a:schemeClr>
                </a:solidFill>
                <a:latin typeface="+mn-lt"/>
              </a:rPr>
              <a:t>Midscale Facilities – User and Research</a:t>
            </a:r>
            <a:endParaRPr lang="en-US" sz="3200" b="1" dirty="0">
              <a:solidFill>
                <a:schemeClr val="accent2">
                  <a:lumMod val="75000"/>
                </a:schemeClr>
              </a:solidFill>
              <a:latin typeface="+mn-lt"/>
            </a:endParaRPr>
          </a:p>
        </p:txBody>
      </p:sp>
    </p:spTree>
    <p:extLst>
      <p:ext uri="{BB962C8B-B14F-4D97-AF65-F5344CB8AC3E}">
        <p14:creationId xmlns:p14="http://schemas.microsoft.com/office/powerpoint/2010/main" val="6388242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p:nvPr/>
        </p:nvSpPr>
        <p:spPr>
          <a:xfrm>
            <a:off x="2209800" y="2886075"/>
            <a:ext cx="1981200" cy="534988"/>
          </a:xfrm>
          <a:prstGeom prst="ellipse">
            <a:avLst/>
          </a:prstGeom>
          <a:solidFill>
            <a:srgbClr val="FFFF00">
              <a:alpha val="9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i="0">
              <a:solidFill>
                <a:prstClr val="white"/>
              </a:solidFill>
            </a:endParaRPr>
          </a:p>
        </p:txBody>
      </p:sp>
      <p:sp>
        <p:nvSpPr>
          <p:cNvPr id="40" name="Oval 39"/>
          <p:cNvSpPr/>
          <p:nvPr/>
        </p:nvSpPr>
        <p:spPr>
          <a:xfrm>
            <a:off x="838200" y="2886075"/>
            <a:ext cx="2133600" cy="534988"/>
          </a:xfrm>
          <a:prstGeom prst="ellipse">
            <a:avLst/>
          </a:prstGeom>
          <a:solidFill>
            <a:srgbClr val="003399">
              <a:alpha val="75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0" i="0">
              <a:solidFill>
                <a:prstClr val="white"/>
              </a:solidFill>
            </a:endParaRPr>
          </a:p>
        </p:txBody>
      </p:sp>
      <p:sp>
        <p:nvSpPr>
          <p:cNvPr id="44" name="TextBox 43"/>
          <p:cNvSpPr txBox="1"/>
          <p:nvPr/>
        </p:nvSpPr>
        <p:spPr>
          <a:xfrm>
            <a:off x="914400" y="4295775"/>
            <a:ext cx="1981200" cy="358775"/>
          </a:xfrm>
          <a:prstGeom prst="rect">
            <a:avLst/>
          </a:prstGeom>
          <a:solidFill>
            <a:schemeClr val="accent2">
              <a:lumMod val="40000"/>
              <a:lumOff val="60000"/>
            </a:schemeClr>
          </a:solidFill>
          <a:ln w="22225">
            <a:solidFill>
              <a:schemeClr val="accent1">
                <a:shade val="50000"/>
              </a:schemeClr>
            </a:solidFill>
          </a:ln>
        </p:spPr>
        <p:txBody>
          <a:bodyPr>
            <a:spAutoFit/>
          </a:bodyPr>
          <a:lstStyle/>
          <a:p>
            <a:pPr algn="l">
              <a:defRPr/>
            </a:pPr>
            <a:r>
              <a:rPr lang="en-US" sz="1600" i="0" dirty="0">
                <a:solidFill>
                  <a:prstClr val="black"/>
                </a:solidFill>
                <a:latin typeface="Arial" charset="0"/>
                <a:ea typeface="ＭＳ Ｐゴシック" pitchFamily="10" charset="-128"/>
              </a:rPr>
              <a:t>DOE-BES</a:t>
            </a:r>
          </a:p>
        </p:txBody>
      </p:sp>
      <p:sp>
        <p:nvSpPr>
          <p:cNvPr id="46" name="TextBox 45"/>
          <p:cNvSpPr txBox="1"/>
          <p:nvPr/>
        </p:nvSpPr>
        <p:spPr>
          <a:xfrm>
            <a:off x="1524000" y="3470275"/>
            <a:ext cx="5759450" cy="35877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0800000" scaled="1"/>
            <a:tileRect/>
          </a:gradFill>
          <a:ln w="22225">
            <a:solidFill>
              <a:schemeClr val="accent1">
                <a:shade val="50000"/>
              </a:schemeClr>
            </a:solidFill>
          </a:ln>
        </p:spPr>
        <p:txBody>
          <a:bodyPr>
            <a:spAutoFit/>
          </a:bodyPr>
          <a:lstStyle/>
          <a:p>
            <a:pPr algn="l">
              <a:defRPr/>
            </a:pPr>
            <a:r>
              <a:rPr lang="en-US" sz="1600" b="0" i="0" dirty="0">
                <a:solidFill>
                  <a:prstClr val="black"/>
                </a:solidFill>
                <a:latin typeface="Arial" charset="0"/>
                <a:ea typeface="ＭＳ Ｐゴシック" pitchFamily="10" charset="-128"/>
              </a:rPr>
              <a:t>		</a:t>
            </a:r>
            <a:r>
              <a:rPr lang="en-US" sz="1600" i="0" dirty="0">
                <a:solidFill>
                  <a:prstClr val="black"/>
                </a:solidFill>
                <a:latin typeface="Arial" charset="0"/>
                <a:ea typeface="ＭＳ Ｐゴシック" pitchFamily="10" charset="-128"/>
              </a:rPr>
              <a:t>DOD</a:t>
            </a:r>
          </a:p>
        </p:txBody>
      </p:sp>
      <p:sp>
        <p:nvSpPr>
          <p:cNvPr id="47" name="TextBox 46"/>
          <p:cNvSpPr txBox="1"/>
          <p:nvPr/>
        </p:nvSpPr>
        <p:spPr>
          <a:xfrm>
            <a:off x="1841500" y="3889540"/>
            <a:ext cx="4144488" cy="338554"/>
          </a:xfrm>
          <a:prstGeom prst="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path path="circle">
              <a:fillToRect l="50000" t="50000" r="50000" b="50000"/>
            </a:path>
            <a:tileRect/>
          </a:gradFill>
          <a:ln w="22225">
            <a:solidFill>
              <a:schemeClr val="accent1">
                <a:shade val="50000"/>
              </a:schemeClr>
            </a:solidFill>
          </a:ln>
        </p:spPr>
        <p:txBody>
          <a:bodyPr>
            <a:spAutoFit/>
          </a:bodyPr>
          <a:lstStyle/>
          <a:p>
            <a:pPr>
              <a:defRPr/>
            </a:pPr>
            <a:r>
              <a:rPr lang="en-US" sz="1600" i="0" dirty="0">
                <a:solidFill>
                  <a:prstClr val="black"/>
                </a:solidFill>
                <a:latin typeface="Arial" charset="0"/>
                <a:ea typeface="ＭＳ Ｐゴシック" pitchFamily="10" charset="-128"/>
              </a:rPr>
              <a:t>NIST</a:t>
            </a:r>
          </a:p>
        </p:txBody>
      </p:sp>
      <p:sp>
        <p:nvSpPr>
          <p:cNvPr id="353289" name="TextBox 44"/>
          <p:cNvSpPr txBox="1">
            <a:spLocks noChangeArrowheads="1"/>
          </p:cNvSpPr>
          <p:nvPr/>
        </p:nvSpPr>
        <p:spPr bwMode="auto">
          <a:xfrm>
            <a:off x="2667000" y="4295775"/>
            <a:ext cx="2590800" cy="358775"/>
          </a:xfrm>
          <a:prstGeom prst="rect">
            <a:avLst/>
          </a:prstGeom>
          <a:solidFill>
            <a:srgbClr val="CCFFFF">
              <a:alpha val="50195"/>
            </a:srgbClr>
          </a:solidFill>
          <a:ln w="22225">
            <a:solidFill>
              <a:schemeClr val="tx1"/>
            </a:solidFill>
            <a:miter lim="800000"/>
            <a:headEnd/>
            <a:tailEnd/>
          </a:ln>
        </p:spPr>
        <p:txBody>
          <a:bodyPr>
            <a:spAutoFit/>
          </a:bodyPr>
          <a:lstStyle/>
          <a:p>
            <a:r>
              <a:rPr lang="en-US" sz="1600" i="0">
                <a:solidFill>
                  <a:srgbClr val="000000"/>
                </a:solidFill>
                <a:ea typeface="ＭＳ Ｐゴシック" charset="-128"/>
              </a:rPr>
              <a:t>DOE-EERE</a:t>
            </a:r>
          </a:p>
        </p:txBody>
      </p:sp>
      <p:sp>
        <p:nvSpPr>
          <p:cNvPr id="353290" name="TextBox 41"/>
          <p:cNvSpPr txBox="1">
            <a:spLocks noChangeArrowheads="1"/>
          </p:cNvSpPr>
          <p:nvPr/>
        </p:nvSpPr>
        <p:spPr bwMode="auto">
          <a:xfrm>
            <a:off x="1295400" y="2962275"/>
            <a:ext cx="1693863" cy="338138"/>
          </a:xfrm>
          <a:prstGeom prst="rect">
            <a:avLst/>
          </a:prstGeom>
          <a:noFill/>
          <a:ln w="9525">
            <a:noFill/>
            <a:miter lim="800000"/>
            <a:headEnd/>
            <a:tailEnd/>
          </a:ln>
        </p:spPr>
        <p:txBody>
          <a:bodyPr>
            <a:spAutoFit/>
          </a:bodyPr>
          <a:lstStyle/>
          <a:p>
            <a:pPr algn="l"/>
            <a:r>
              <a:rPr lang="en-US" sz="1600" i="0" dirty="0">
                <a:solidFill>
                  <a:srgbClr val="FFFF00"/>
                </a:solidFill>
                <a:ea typeface="ＭＳ Ｐゴシック" charset="-128"/>
              </a:rPr>
              <a:t>NSF -MPS</a:t>
            </a:r>
          </a:p>
        </p:txBody>
      </p:sp>
      <p:sp>
        <p:nvSpPr>
          <p:cNvPr id="353291" name="TextBox 42"/>
          <p:cNvSpPr txBox="1">
            <a:spLocks noChangeArrowheads="1"/>
          </p:cNvSpPr>
          <p:nvPr/>
        </p:nvSpPr>
        <p:spPr bwMode="auto">
          <a:xfrm>
            <a:off x="2133600" y="2962275"/>
            <a:ext cx="1752600" cy="338138"/>
          </a:xfrm>
          <a:prstGeom prst="rect">
            <a:avLst/>
          </a:prstGeom>
          <a:noFill/>
          <a:ln w="9525">
            <a:noFill/>
            <a:miter lim="800000"/>
            <a:headEnd/>
            <a:tailEnd/>
          </a:ln>
        </p:spPr>
        <p:txBody>
          <a:bodyPr>
            <a:spAutoFit/>
          </a:bodyPr>
          <a:lstStyle/>
          <a:p>
            <a:pPr algn="l"/>
            <a:r>
              <a:rPr lang="en-US" sz="1600" i="0" dirty="0">
                <a:solidFill>
                  <a:srgbClr val="000000"/>
                </a:solidFill>
                <a:ea typeface="ＭＳ Ｐゴシック" charset="-128"/>
              </a:rPr>
              <a:t>              ENG</a:t>
            </a:r>
          </a:p>
        </p:txBody>
      </p:sp>
      <p:sp>
        <p:nvSpPr>
          <p:cNvPr id="353292" name="Title 69"/>
          <p:cNvSpPr>
            <a:spLocks noGrp="1"/>
          </p:cNvSpPr>
          <p:nvPr>
            <p:ph type="title" idx="4294967295"/>
          </p:nvPr>
        </p:nvSpPr>
        <p:spPr>
          <a:xfrm>
            <a:off x="990600" y="76201"/>
            <a:ext cx="8153400" cy="979488"/>
          </a:xfrm>
          <a:prstGeom prst="rect">
            <a:avLst/>
          </a:prstGeom>
        </p:spPr>
        <p:txBody>
          <a:bodyPr/>
          <a:lstStyle/>
          <a:p>
            <a:r>
              <a:rPr lang="en-US" sz="3200" b="1" dirty="0" smtClean="0">
                <a:solidFill>
                  <a:schemeClr val="accent6">
                    <a:lumMod val="75000"/>
                  </a:schemeClr>
                </a:solidFill>
              </a:rPr>
              <a:t>MGI: A  </a:t>
            </a:r>
            <a:r>
              <a:rPr lang="en-US" sz="3200" b="1" dirty="0">
                <a:solidFill>
                  <a:schemeClr val="accent6">
                    <a:lumMod val="75000"/>
                  </a:schemeClr>
                </a:solidFill>
              </a:rPr>
              <a:t>MULTI - AGENCY  PARTNERSHIP</a:t>
            </a:r>
          </a:p>
        </p:txBody>
      </p:sp>
      <p:pic>
        <p:nvPicPr>
          <p:cNvPr id="62" name="Picture 61" descr="79950CAB-0E05-4F21-A1EC-66AA03E02AA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365" y="1285490"/>
            <a:ext cx="7452235" cy="1458800"/>
          </a:xfrm>
          <a:prstGeom prst="rect">
            <a:avLst/>
          </a:prstGeom>
          <a:ln w="38100" cap="sq" cmpd="thickThin">
            <a:solidFill>
              <a:srgbClr val="FF0000"/>
            </a:solidFill>
            <a:prstDash val="solid"/>
            <a:miter lim="800000"/>
          </a:ln>
          <a:effectLst>
            <a:innerShdw blurRad="76200">
              <a:srgbClr val="000000"/>
            </a:innerShdw>
          </a:effectLst>
        </p:spPr>
      </p:pic>
      <p:sp>
        <p:nvSpPr>
          <p:cNvPr id="353296" name="TextBox 62"/>
          <p:cNvSpPr txBox="1">
            <a:spLocks noChangeArrowheads="1"/>
          </p:cNvSpPr>
          <p:nvPr/>
        </p:nvSpPr>
        <p:spPr bwMode="auto">
          <a:xfrm>
            <a:off x="914400" y="1285875"/>
            <a:ext cx="7543800" cy="523220"/>
          </a:xfrm>
          <a:prstGeom prst="rect">
            <a:avLst/>
          </a:prstGeom>
          <a:noFill/>
          <a:ln w="9525">
            <a:noFill/>
            <a:miter lim="800000"/>
            <a:headEnd/>
            <a:tailEnd/>
          </a:ln>
        </p:spPr>
        <p:txBody>
          <a:bodyPr>
            <a:spAutoFit/>
          </a:bodyPr>
          <a:lstStyle/>
          <a:p>
            <a:pPr algn="l"/>
            <a:r>
              <a:rPr lang="en-US" sz="1600" b="1" i="0" dirty="0">
                <a:solidFill>
                  <a:srgbClr val="0000FF"/>
                </a:solidFill>
                <a:ea typeface="ＭＳ Ｐゴシック" charset="-128"/>
                <a:cs typeface="Arial" pitchFamily="34" charset="0"/>
              </a:rPr>
              <a:t>Discovery     </a:t>
            </a:r>
            <a:r>
              <a:rPr lang="en-US" sz="1200" b="0" i="0" dirty="0">
                <a:solidFill>
                  <a:srgbClr val="1F497D"/>
                </a:solidFill>
                <a:ea typeface="ＭＳ Ｐゴシック" charset="-128"/>
                <a:cs typeface="Arial" pitchFamily="34" charset="0"/>
              </a:rPr>
              <a:t>                </a:t>
            </a:r>
            <a:r>
              <a:rPr lang="en-US" sz="1200" b="0" i="0" dirty="0" smtClean="0">
                <a:solidFill>
                  <a:srgbClr val="1F497D"/>
                </a:solidFill>
                <a:ea typeface="ＭＳ Ｐゴシック" charset="-128"/>
                <a:cs typeface="Arial" pitchFamily="34" charset="0"/>
              </a:rPr>
              <a:t> </a:t>
            </a:r>
            <a:r>
              <a:rPr lang="en-US" sz="1200" b="0" i="0" dirty="0">
                <a:solidFill>
                  <a:srgbClr val="1F497D"/>
                </a:solidFill>
                <a:ea typeface="ＭＳ Ｐゴシック" charset="-128"/>
                <a:cs typeface="Arial" pitchFamily="34" charset="0"/>
              </a:rPr>
              <a:t>Property                       Certification                    Deployment</a:t>
            </a:r>
          </a:p>
          <a:p>
            <a:pPr algn="l"/>
            <a:r>
              <a:rPr lang="en-US" sz="1200" b="0" i="0" dirty="0">
                <a:solidFill>
                  <a:srgbClr val="1F497D"/>
                </a:solidFill>
                <a:ea typeface="ＭＳ Ｐゴシック" charset="-128"/>
                <a:cs typeface="Arial" pitchFamily="34" charset="0"/>
              </a:rPr>
              <a:t>                                              optimization                              </a:t>
            </a:r>
          </a:p>
        </p:txBody>
      </p:sp>
      <p:sp>
        <p:nvSpPr>
          <p:cNvPr id="353297" name="Rectangle 66"/>
          <p:cNvSpPr>
            <a:spLocks noChangeArrowheads="1"/>
          </p:cNvSpPr>
          <p:nvPr/>
        </p:nvSpPr>
        <p:spPr bwMode="auto">
          <a:xfrm>
            <a:off x="2286000" y="2211388"/>
            <a:ext cx="5791200" cy="381000"/>
          </a:xfrm>
          <a:prstGeom prst="rect">
            <a:avLst/>
          </a:prstGeom>
          <a:solidFill>
            <a:schemeClr val="bg1"/>
          </a:solidFill>
          <a:ln w="9525" algn="ctr">
            <a:noFill/>
            <a:round/>
            <a:headEnd/>
            <a:tailEnd/>
          </a:ln>
        </p:spPr>
        <p:txBody>
          <a:bodyPr wrap="none" lIns="92075" tIns="46038" rIns="92075" bIns="46038" anchor="ctr"/>
          <a:lstStyle/>
          <a:p>
            <a:pPr marL="342900" indent="-342900">
              <a:lnSpc>
                <a:spcPct val="90000"/>
              </a:lnSpc>
              <a:spcBef>
                <a:spcPct val="20000"/>
              </a:spcBef>
            </a:pPr>
            <a:endParaRPr lang="en-US" sz="2400" i="0">
              <a:solidFill>
                <a:srgbClr val="C0504D"/>
              </a:solidFill>
              <a:latin typeface="Times New Roman" pitchFamily="18" charset="0"/>
              <a:ea typeface="ＭＳ Ｐゴシック" charset="-128"/>
            </a:endParaRPr>
          </a:p>
        </p:txBody>
      </p:sp>
      <p:sp>
        <p:nvSpPr>
          <p:cNvPr id="353298" name="TextBox 63"/>
          <p:cNvSpPr txBox="1">
            <a:spLocks noChangeArrowheads="1"/>
          </p:cNvSpPr>
          <p:nvPr/>
        </p:nvSpPr>
        <p:spPr bwMode="auto">
          <a:xfrm>
            <a:off x="2286000" y="2058988"/>
            <a:ext cx="4648200" cy="457200"/>
          </a:xfrm>
          <a:prstGeom prst="rect">
            <a:avLst/>
          </a:prstGeom>
          <a:noFill/>
          <a:ln w="9525">
            <a:noFill/>
            <a:miter lim="800000"/>
            <a:headEnd/>
            <a:tailEnd/>
          </a:ln>
        </p:spPr>
        <p:txBody>
          <a:bodyPr>
            <a:spAutoFit/>
          </a:bodyPr>
          <a:lstStyle/>
          <a:p>
            <a:pPr algn="l"/>
            <a:r>
              <a:rPr lang="en-US" sz="1200" b="0" i="0">
                <a:solidFill>
                  <a:srgbClr val="1F497D"/>
                </a:solidFill>
                <a:ea typeface="ＭＳ Ｐゴシック" charset="-128"/>
                <a:cs typeface="Arial" pitchFamily="34" charset="0"/>
              </a:rPr>
              <a:t>Development                    system                         Manufacturing</a:t>
            </a:r>
          </a:p>
          <a:p>
            <a:pPr algn="l"/>
            <a:r>
              <a:rPr lang="en-US" sz="1200" b="0" i="0">
                <a:solidFill>
                  <a:srgbClr val="1F497D"/>
                </a:solidFill>
                <a:ea typeface="ＭＳ Ｐゴシック" charset="-128"/>
                <a:cs typeface="Arial" pitchFamily="34" charset="0"/>
              </a:rPr>
              <a:t>                                design and integrations</a:t>
            </a:r>
          </a:p>
        </p:txBody>
      </p:sp>
      <p:sp>
        <p:nvSpPr>
          <p:cNvPr id="353299" name="Rectangle 67"/>
          <p:cNvSpPr>
            <a:spLocks noChangeArrowheads="1"/>
          </p:cNvSpPr>
          <p:nvPr/>
        </p:nvSpPr>
        <p:spPr bwMode="auto">
          <a:xfrm>
            <a:off x="838200" y="1830388"/>
            <a:ext cx="533400" cy="228600"/>
          </a:xfrm>
          <a:prstGeom prst="rect">
            <a:avLst/>
          </a:prstGeom>
          <a:solidFill>
            <a:schemeClr val="bg1"/>
          </a:solidFill>
          <a:ln w="9525" algn="ctr">
            <a:noFill/>
            <a:round/>
            <a:headEnd/>
            <a:tailEnd/>
          </a:ln>
        </p:spPr>
        <p:txBody>
          <a:bodyPr wrap="none" lIns="92075" tIns="46038" rIns="92075" bIns="46038" anchor="ctr"/>
          <a:lstStyle/>
          <a:p>
            <a:pPr marL="342900" indent="-342900">
              <a:lnSpc>
                <a:spcPct val="90000"/>
              </a:lnSpc>
              <a:spcBef>
                <a:spcPct val="20000"/>
              </a:spcBef>
            </a:pPr>
            <a:endParaRPr lang="en-US" sz="2400" i="0">
              <a:solidFill>
                <a:srgbClr val="C0504D"/>
              </a:solidFill>
              <a:latin typeface="Times New Roman" pitchFamily="18" charset="0"/>
              <a:ea typeface="ＭＳ Ｐゴシック" charset="-128"/>
            </a:endParaRPr>
          </a:p>
        </p:txBody>
      </p:sp>
      <p:sp>
        <p:nvSpPr>
          <p:cNvPr id="353300" name="Rectangle 68"/>
          <p:cNvSpPr>
            <a:spLocks noChangeArrowheads="1"/>
          </p:cNvSpPr>
          <p:nvPr/>
        </p:nvSpPr>
        <p:spPr bwMode="auto">
          <a:xfrm>
            <a:off x="7162800" y="1754188"/>
            <a:ext cx="685800" cy="228600"/>
          </a:xfrm>
          <a:prstGeom prst="rect">
            <a:avLst/>
          </a:prstGeom>
          <a:solidFill>
            <a:schemeClr val="bg1"/>
          </a:solidFill>
          <a:ln w="9525" algn="ctr">
            <a:noFill/>
            <a:round/>
            <a:headEnd/>
            <a:tailEnd/>
          </a:ln>
        </p:spPr>
        <p:txBody>
          <a:bodyPr wrap="none" lIns="92075" tIns="46038" rIns="92075" bIns="46038" anchor="ctr"/>
          <a:lstStyle/>
          <a:p>
            <a:pPr marL="342900" indent="-342900">
              <a:lnSpc>
                <a:spcPct val="90000"/>
              </a:lnSpc>
              <a:spcBef>
                <a:spcPct val="20000"/>
              </a:spcBef>
            </a:pPr>
            <a:endParaRPr lang="en-US" sz="2400" i="0">
              <a:solidFill>
                <a:srgbClr val="C0504D"/>
              </a:solidFill>
              <a:latin typeface="Times New Roman" pitchFamily="18" charset="0"/>
              <a:ea typeface="ＭＳ Ｐゴシック" charset="-128"/>
            </a:endParaRPr>
          </a:p>
        </p:txBody>
      </p:sp>
      <p:sp>
        <p:nvSpPr>
          <p:cNvPr id="85" name=" 3"/>
          <p:cNvSpPr/>
          <p:nvPr/>
        </p:nvSpPr>
        <p:spPr>
          <a:xfrm>
            <a:off x="6360927" y="4873070"/>
            <a:ext cx="1141619" cy="1141619"/>
          </a:xfrm>
          <a:prstGeom prst="gear9">
            <a:avLst/>
          </a:prstGeom>
          <a:solidFill>
            <a:srgbClr val="4F81BD"/>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nvGrpSpPr>
          <p:cNvPr id="2" name="Group 78"/>
          <p:cNvGrpSpPr/>
          <p:nvPr/>
        </p:nvGrpSpPr>
        <p:grpSpPr>
          <a:xfrm>
            <a:off x="5238754" y="5173576"/>
            <a:ext cx="1244042" cy="1244042"/>
            <a:chOff x="306036" y="537967"/>
            <a:chExt cx="1287987" cy="1287987"/>
          </a:xfrm>
          <a:solidFill>
            <a:srgbClr val="000090"/>
          </a:solidFill>
          <a:scene3d>
            <a:camera prst="orthographicFront"/>
            <a:lightRig rig="flat" dir="t"/>
          </a:scene3d>
        </p:grpSpPr>
        <p:sp>
          <p:nvSpPr>
            <p:cNvPr id="83" name=" 5"/>
            <p:cNvSpPr/>
            <p:nvPr/>
          </p:nvSpPr>
          <p:spPr>
            <a:xfrm>
              <a:off x="306036" y="537967"/>
              <a:ext cx="1287987" cy="1287987"/>
            </a:xfrm>
            <a:prstGeom prst="gear6">
              <a:avLst/>
            </a:prstGeom>
            <a:grpFill/>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l">
                <a:defRPr/>
              </a:pPr>
              <a:endParaRPr lang="en-US" sz="1600" b="0" i="0" dirty="0">
                <a:solidFill>
                  <a:srgbClr val="000000"/>
                </a:solidFill>
                <a:latin typeface="Arial"/>
                <a:cs typeface="Arial"/>
              </a:endParaRPr>
            </a:p>
            <a:p>
              <a:pPr algn="l">
                <a:defRPr/>
              </a:pPr>
              <a:r>
                <a:rPr lang="en-US" sz="1600" b="0" i="0" dirty="0" err="1">
                  <a:solidFill>
                    <a:prstClr val="white"/>
                  </a:solidFill>
                  <a:latin typeface="Arial"/>
                  <a:cs typeface="Arial"/>
                </a:rPr>
                <a:t>DoD</a:t>
              </a:r>
              <a:endParaRPr lang="en-US" sz="1600" b="0" i="0" dirty="0">
                <a:solidFill>
                  <a:prstClr val="white"/>
                </a:solidFill>
                <a:latin typeface="Arial"/>
                <a:cs typeface="Arial"/>
              </a:endParaRPr>
            </a:p>
          </p:txBody>
        </p:sp>
        <p:sp>
          <p:nvSpPr>
            <p:cNvPr id="84" name=" 6"/>
            <p:cNvSpPr/>
            <p:nvPr/>
          </p:nvSpPr>
          <p:spPr>
            <a:xfrm>
              <a:off x="687036" y="842767"/>
              <a:ext cx="639479" cy="635557"/>
            </a:xfrm>
            <a:prstGeom prst="rect">
              <a:avLst/>
            </a:prstGeom>
            <a:grpFill/>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defTabSz="711200">
                <a:lnSpc>
                  <a:spcPct val="90000"/>
                </a:lnSpc>
                <a:spcAft>
                  <a:spcPct val="35000"/>
                </a:spcAft>
                <a:defRPr/>
              </a:pPr>
              <a:endParaRPr lang="en-US" sz="1600" b="0" i="0" dirty="0">
                <a:solidFill>
                  <a:prstClr val="white"/>
                </a:solidFill>
                <a:latin typeface="Arial"/>
                <a:cs typeface="Arial"/>
              </a:endParaRPr>
            </a:p>
          </p:txBody>
        </p:sp>
      </p:grpSp>
      <p:grpSp>
        <p:nvGrpSpPr>
          <p:cNvPr id="3" name="Group 79"/>
          <p:cNvGrpSpPr/>
          <p:nvPr/>
        </p:nvGrpSpPr>
        <p:grpSpPr>
          <a:xfrm>
            <a:off x="4345265" y="5663192"/>
            <a:ext cx="1144514" cy="1144514"/>
            <a:chOff x="1182079" y="4494"/>
            <a:chExt cx="1261964" cy="1261964"/>
          </a:xfrm>
          <a:solidFill>
            <a:srgbClr val="800000"/>
          </a:solidFill>
          <a:scene3d>
            <a:camera prst="orthographicFront"/>
            <a:lightRig rig="flat" dir="t"/>
          </a:scene3d>
        </p:grpSpPr>
        <p:sp>
          <p:nvSpPr>
            <p:cNvPr id="81" name=" 7"/>
            <p:cNvSpPr/>
            <p:nvPr/>
          </p:nvSpPr>
          <p:spPr>
            <a:xfrm rot="20700000">
              <a:off x="1182079" y="4494"/>
              <a:ext cx="1261964" cy="1261964"/>
            </a:xfrm>
            <a:prstGeom prst="gear6">
              <a:avLst/>
            </a:prstGeom>
            <a:grpFill/>
            <a:ln>
              <a:solidFill>
                <a:schemeClr val="accent3"/>
              </a:solidFill>
            </a:ln>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2" name=" 8"/>
            <p:cNvSpPr/>
            <p:nvPr/>
          </p:nvSpPr>
          <p:spPr>
            <a:xfrm>
              <a:off x="1458865" y="281280"/>
              <a:ext cx="708392" cy="708392"/>
            </a:xfrm>
            <a:prstGeom prst="rect">
              <a:avLst/>
            </a:prstGeom>
            <a:grpFill/>
            <a:ln>
              <a:noFill/>
            </a:ln>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defTabSz="711200">
                <a:lnSpc>
                  <a:spcPct val="90000"/>
                </a:lnSpc>
                <a:spcAft>
                  <a:spcPct val="35000"/>
                </a:spcAft>
                <a:defRPr/>
              </a:pPr>
              <a:r>
                <a:rPr lang="en-US" sz="1600" b="0" i="0" dirty="0">
                  <a:solidFill>
                    <a:prstClr val="white"/>
                  </a:solidFill>
                  <a:latin typeface="Arial"/>
                  <a:cs typeface="Arial"/>
                </a:rPr>
                <a:t>You</a:t>
              </a:r>
            </a:p>
          </p:txBody>
        </p:sp>
      </p:grpSp>
      <p:sp>
        <p:nvSpPr>
          <p:cNvPr id="353307" name="TextBox 9"/>
          <p:cNvSpPr txBox="1">
            <a:spLocks noChangeArrowheads="1"/>
          </p:cNvSpPr>
          <p:nvPr/>
        </p:nvSpPr>
        <p:spPr bwMode="auto">
          <a:xfrm>
            <a:off x="6477000" y="5278438"/>
            <a:ext cx="1184275" cy="336550"/>
          </a:xfrm>
          <a:prstGeom prst="rect">
            <a:avLst/>
          </a:prstGeom>
          <a:noFill/>
          <a:ln w="9525">
            <a:noFill/>
            <a:miter lim="800000"/>
            <a:headEnd/>
            <a:tailEnd/>
          </a:ln>
        </p:spPr>
        <p:txBody>
          <a:bodyPr>
            <a:spAutoFit/>
          </a:bodyPr>
          <a:lstStyle/>
          <a:p>
            <a:pPr algn="l"/>
            <a:r>
              <a:rPr lang="en-US" sz="1600" i="0">
                <a:solidFill>
                  <a:srgbClr val="000000"/>
                </a:solidFill>
                <a:ea typeface="ＭＳ Ｐゴシック" charset="-128"/>
                <a:cs typeface="Arial" pitchFamily="34" charset="0"/>
              </a:rPr>
              <a:t>Industry</a:t>
            </a:r>
          </a:p>
        </p:txBody>
      </p:sp>
      <p:grpSp>
        <p:nvGrpSpPr>
          <p:cNvPr id="4" name="Group 29"/>
          <p:cNvGrpSpPr/>
          <p:nvPr/>
        </p:nvGrpSpPr>
        <p:grpSpPr>
          <a:xfrm>
            <a:off x="7053547" y="4058261"/>
            <a:ext cx="1136625" cy="1136625"/>
            <a:chOff x="2561225" y="1619448"/>
            <a:chExt cx="1136625" cy="1136625"/>
          </a:xfrm>
          <a:scene3d>
            <a:camera prst="orthographicFront">
              <a:rot lat="0" lon="0" rev="0"/>
            </a:camera>
            <a:lightRig rig="contrasting" dir="t">
              <a:rot lat="0" lon="0" rev="1200000"/>
            </a:lightRig>
          </a:scene3d>
        </p:grpSpPr>
        <p:sp>
          <p:nvSpPr>
            <p:cNvPr id="31" name="Shape 30"/>
            <p:cNvSpPr/>
            <p:nvPr/>
          </p:nvSpPr>
          <p:spPr>
            <a:xfrm>
              <a:off x="2561225" y="1619448"/>
              <a:ext cx="1136625" cy="1136625"/>
            </a:xfrm>
            <a:prstGeom prst="gear9">
              <a:avLst/>
            </a:prstGeom>
            <a:solidFill>
              <a:srgbClr val="80000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32" name="Shape 4"/>
            <p:cNvSpPr/>
            <p:nvPr/>
          </p:nvSpPr>
          <p:spPr>
            <a:xfrm>
              <a:off x="2789737" y="1885697"/>
              <a:ext cx="679601" cy="584249"/>
            </a:xfrm>
            <a:prstGeom prst="rect">
              <a:avLst/>
            </a:prstGeom>
            <a:sp3d/>
          </p:spPr>
          <p:style>
            <a:lnRef idx="0">
              <a:scrgbClr r="0" g="0" b="0"/>
            </a:lnRef>
            <a:fillRef idx="0">
              <a:scrgbClr r="0" g="0" b="0"/>
            </a:fillRef>
            <a:effectRef idx="0">
              <a:scrgbClr r="0" g="0" b="0"/>
            </a:effectRef>
            <a:fontRef idx="minor">
              <a:schemeClr val="lt1"/>
            </a:fontRef>
          </p:style>
          <p:txBody>
            <a:bodyPr lIns="29210" tIns="29210" rIns="29210" bIns="29210" spcCol="1270" anchor="ctr"/>
            <a:lstStyle/>
            <a:p>
              <a:pPr defTabSz="1022350">
                <a:lnSpc>
                  <a:spcPct val="90000"/>
                </a:lnSpc>
                <a:spcAft>
                  <a:spcPct val="35000"/>
                </a:spcAft>
                <a:defRPr/>
              </a:pPr>
              <a:r>
                <a:rPr lang="en-US" sz="1600" b="0" i="0" dirty="0">
                  <a:solidFill>
                    <a:prstClr val="white"/>
                  </a:solidFill>
                  <a:latin typeface="Arial"/>
                  <a:cs typeface="Arial"/>
                </a:rPr>
                <a:t>NIST</a:t>
              </a:r>
            </a:p>
          </p:txBody>
        </p:sp>
      </p:grpSp>
      <p:grpSp>
        <p:nvGrpSpPr>
          <p:cNvPr id="5" name="Group 35"/>
          <p:cNvGrpSpPr/>
          <p:nvPr/>
        </p:nvGrpSpPr>
        <p:grpSpPr>
          <a:xfrm>
            <a:off x="3388788" y="5785610"/>
            <a:ext cx="1044453" cy="1044453"/>
            <a:chOff x="2038542" y="185050"/>
            <a:chExt cx="1152637" cy="1152637"/>
          </a:xfrm>
          <a:scene3d>
            <a:camera prst="orthographicFront">
              <a:rot lat="0" lon="0" rev="0"/>
            </a:camera>
            <a:lightRig rig="contrasting" dir="t">
              <a:rot lat="0" lon="0" rev="1200000"/>
            </a:lightRig>
          </a:scene3d>
        </p:grpSpPr>
        <p:sp>
          <p:nvSpPr>
            <p:cNvPr id="37" name="Shape 36"/>
            <p:cNvSpPr/>
            <p:nvPr/>
          </p:nvSpPr>
          <p:spPr>
            <a:xfrm rot="20700000">
              <a:off x="2038542" y="185050"/>
              <a:ext cx="1152637" cy="1152637"/>
            </a:xfrm>
            <a:prstGeom prst="gear6">
              <a:avLst/>
            </a:prstGeom>
            <a:solidFill>
              <a:srgbClr val="1CAA25"/>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681520"/>
                <a:satOff val="-5839"/>
                <a:lumOff val="1373"/>
                <a:alphaOff val="0"/>
              </a:schemeClr>
            </a:effectRef>
            <a:fontRef idx="minor">
              <a:schemeClr val="lt1"/>
            </a:fontRef>
          </p:style>
        </p:sp>
        <p:sp>
          <p:nvSpPr>
            <p:cNvPr id="38" name="Shape 4"/>
            <p:cNvSpPr/>
            <p:nvPr/>
          </p:nvSpPr>
          <p:spPr>
            <a:xfrm>
              <a:off x="2291349" y="437857"/>
              <a:ext cx="647023" cy="647023"/>
            </a:xfrm>
            <a:prstGeom prst="rect">
              <a:avLst/>
            </a:prstGeom>
            <a:sp3d/>
          </p:spPr>
          <p:style>
            <a:lnRef idx="0">
              <a:scrgbClr r="0" g="0" b="0"/>
            </a:lnRef>
            <a:fillRef idx="0">
              <a:scrgbClr r="0" g="0" b="0"/>
            </a:fillRef>
            <a:effectRef idx="0">
              <a:scrgbClr r="0" g="0" b="0"/>
            </a:effectRef>
            <a:fontRef idx="minor">
              <a:schemeClr val="lt1"/>
            </a:fontRef>
          </p:style>
          <p:txBody>
            <a:bodyPr lIns="29210" tIns="29210" rIns="29210" bIns="29210" spcCol="1270" anchor="ctr"/>
            <a:lstStyle/>
            <a:p>
              <a:pPr defTabSz="1022350">
                <a:lnSpc>
                  <a:spcPct val="90000"/>
                </a:lnSpc>
                <a:spcAft>
                  <a:spcPct val="35000"/>
                </a:spcAft>
                <a:defRPr/>
              </a:pPr>
              <a:r>
                <a:rPr lang="en-US" sz="1600" b="0" i="0" dirty="0">
                  <a:solidFill>
                    <a:srgbClr val="0000FF"/>
                  </a:solidFill>
                  <a:latin typeface="Arial"/>
                  <a:cs typeface="Arial"/>
                </a:rPr>
                <a:t>NSF</a:t>
              </a:r>
            </a:p>
          </p:txBody>
        </p:sp>
      </p:grpSp>
      <p:grpSp>
        <p:nvGrpSpPr>
          <p:cNvPr id="6" name="Group 38"/>
          <p:cNvGrpSpPr/>
          <p:nvPr/>
        </p:nvGrpSpPr>
        <p:grpSpPr>
          <a:xfrm>
            <a:off x="4023861" y="4637748"/>
            <a:ext cx="1176406" cy="1176406"/>
            <a:chOff x="1379634" y="996650"/>
            <a:chExt cx="1176406" cy="1176406"/>
          </a:xfrm>
          <a:scene3d>
            <a:camera prst="orthographicFront">
              <a:rot lat="0" lon="0" rev="0"/>
            </a:camera>
            <a:lightRig rig="contrasting" dir="t">
              <a:rot lat="0" lon="0" rev="1200000"/>
            </a:lightRig>
          </a:scene3d>
        </p:grpSpPr>
        <p:sp>
          <p:nvSpPr>
            <p:cNvPr id="48" name="Shape 47"/>
            <p:cNvSpPr/>
            <p:nvPr/>
          </p:nvSpPr>
          <p:spPr>
            <a:xfrm>
              <a:off x="1379634" y="996650"/>
              <a:ext cx="1176406" cy="1176406"/>
            </a:xfrm>
            <a:prstGeom prst="gear6">
              <a:avLst/>
            </a:prstGeom>
            <a:solidFill>
              <a:srgbClr val="0000FF"/>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340760"/>
                <a:satOff val="-2919"/>
                <a:lumOff val="686"/>
                <a:alphaOff val="0"/>
              </a:schemeClr>
            </a:effectRef>
            <a:fontRef idx="minor">
              <a:schemeClr val="lt1"/>
            </a:fontRef>
          </p:style>
        </p:sp>
        <p:sp>
          <p:nvSpPr>
            <p:cNvPr id="49" name="Shape 4"/>
            <p:cNvSpPr/>
            <p:nvPr/>
          </p:nvSpPr>
          <p:spPr>
            <a:xfrm>
              <a:off x="1675798" y="1294604"/>
              <a:ext cx="584078" cy="580498"/>
            </a:xfrm>
            <a:prstGeom prst="rect">
              <a:avLst/>
            </a:prstGeom>
            <a:sp3d/>
          </p:spPr>
          <p:style>
            <a:lnRef idx="0">
              <a:scrgbClr r="0" g="0" b="0"/>
            </a:lnRef>
            <a:fillRef idx="0">
              <a:scrgbClr r="0" g="0" b="0"/>
            </a:fillRef>
            <a:effectRef idx="0">
              <a:scrgbClr r="0" g="0" b="0"/>
            </a:effectRef>
            <a:fontRef idx="minor">
              <a:schemeClr val="lt1"/>
            </a:fontRef>
          </p:style>
          <p:txBody>
            <a:bodyPr lIns="29210" tIns="29210" rIns="29210" bIns="29210" spcCol="1270" anchor="ctr"/>
            <a:lstStyle/>
            <a:p>
              <a:pPr defTabSz="1022350">
                <a:lnSpc>
                  <a:spcPct val="90000"/>
                </a:lnSpc>
                <a:spcAft>
                  <a:spcPct val="35000"/>
                </a:spcAft>
                <a:defRPr/>
              </a:pPr>
              <a:r>
                <a:rPr lang="en-US" sz="1600" b="0" i="0" dirty="0">
                  <a:solidFill>
                    <a:prstClr val="white"/>
                  </a:solidFill>
                  <a:latin typeface="Arial"/>
                  <a:cs typeface="Arial"/>
                </a:rPr>
                <a:t>DOE</a:t>
              </a:r>
            </a:p>
          </p:txBody>
        </p:sp>
      </p:grpSp>
      <p:grpSp>
        <p:nvGrpSpPr>
          <p:cNvPr id="7" name="Group 49"/>
          <p:cNvGrpSpPr/>
          <p:nvPr/>
        </p:nvGrpSpPr>
        <p:grpSpPr>
          <a:xfrm>
            <a:off x="7204970" y="5428136"/>
            <a:ext cx="1095527" cy="1095527"/>
            <a:chOff x="2038542" y="185050"/>
            <a:chExt cx="1152637" cy="1152637"/>
          </a:xfrm>
          <a:scene3d>
            <a:camera prst="orthographicFront">
              <a:rot lat="0" lon="0" rev="0"/>
            </a:camera>
            <a:lightRig rig="contrasting" dir="t">
              <a:rot lat="0" lon="0" rev="1200000"/>
            </a:lightRig>
          </a:scene3d>
        </p:grpSpPr>
        <p:sp>
          <p:nvSpPr>
            <p:cNvPr id="51" name="Shape 50"/>
            <p:cNvSpPr/>
            <p:nvPr/>
          </p:nvSpPr>
          <p:spPr>
            <a:xfrm rot="20700000">
              <a:off x="2038542" y="185050"/>
              <a:ext cx="1152637" cy="1152637"/>
            </a:xfrm>
            <a:prstGeom prst="gear6">
              <a:avLst/>
            </a:prstGeom>
            <a:solidFill>
              <a:srgbClr val="1CAA25"/>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681520"/>
                <a:satOff val="-5839"/>
                <a:lumOff val="1373"/>
                <a:alphaOff val="0"/>
              </a:schemeClr>
            </a:effectRef>
            <a:fontRef idx="minor">
              <a:schemeClr val="lt1"/>
            </a:fontRef>
          </p:style>
        </p:sp>
        <p:sp>
          <p:nvSpPr>
            <p:cNvPr id="52" name="Shape 4"/>
            <p:cNvSpPr/>
            <p:nvPr/>
          </p:nvSpPr>
          <p:spPr>
            <a:xfrm>
              <a:off x="2291349" y="437857"/>
              <a:ext cx="647023" cy="647023"/>
            </a:xfrm>
            <a:prstGeom prst="rect">
              <a:avLst/>
            </a:prstGeom>
            <a:sp3d/>
          </p:spPr>
          <p:style>
            <a:lnRef idx="0">
              <a:scrgbClr r="0" g="0" b="0"/>
            </a:lnRef>
            <a:fillRef idx="0">
              <a:scrgbClr r="0" g="0" b="0"/>
            </a:fillRef>
            <a:effectRef idx="0">
              <a:scrgbClr r="0" g="0" b="0"/>
            </a:effectRef>
            <a:fontRef idx="minor">
              <a:schemeClr val="lt1"/>
            </a:fontRef>
          </p:style>
          <p:txBody>
            <a:bodyPr lIns="29210" tIns="29210" rIns="29210" bIns="29210" spcCol="1270" anchor="ctr"/>
            <a:lstStyle/>
            <a:p>
              <a:pPr defTabSz="1022350">
                <a:lnSpc>
                  <a:spcPct val="90000"/>
                </a:lnSpc>
                <a:spcAft>
                  <a:spcPct val="35000"/>
                </a:spcAft>
                <a:defRPr/>
              </a:pPr>
              <a:r>
                <a:rPr lang="en-US" sz="2300" b="0" i="0" dirty="0">
                  <a:solidFill>
                    <a:srgbClr val="0000FF"/>
                  </a:solidFill>
                </a:rPr>
                <a:t>?</a:t>
              </a:r>
            </a:p>
          </p:txBody>
        </p:sp>
      </p:grpSp>
      <p:sp>
        <p:nvSpPr>
          <p:cNvPr id="8" name="TextBox 7"/>
          <p:cNvSpPr txBox="1"/>
          <p:nvPr/>
        </p:nvSpPr>
        <p:spPr>
          <a:xfrm>
            <a:off x="76200" y="5091359"/>
            <a:ext cx="3276600" cy="923330"/>
          </a:xfrm>
          <a:prstGeom prst="rect">
            <a:avLst/>
          </a:prstGeom>
          <a:noFill/>
          <a:ln>
            <a:solidFill>
              <a:schemeClr val="tx1"/>
            </a:solidFill>
          </a:ln>
        </p:spPr>
        <p:txBody>
          <a:bodyPr wrap="square" rtlCol="0">
            <a:spAutoFit/>
          </a:bodyPr>
          <a:lstStyle/>
          <a:p>
            <a:pPr algn="ctr"/>
            <a:r>
              <a:rPr lang="en-US" dirty="0" smtClean="0">
                <a:latin typeface="+mn-lt"/>
              </a:rPr>
              <a:t>NSF/DOE sponsored PI workshops for MGI-supported research each year</a:t>
            </a:r>
            <a:endParaRPr lang="en-US" dirty="0">
              <a:latin typeface="+mn-lt"/>
            </a:endParaRPr>
          </a:p>
        </p:txBody>
      </p:sp>
    </p:spTree>
    <p:extLst>
      <p:ext uri="{BB962C8B-B14F-4D97-AF65-F5344CB8AC3E}">
        <p14:creationId xmlns:p14="http://schemas.microsoft.com/office/powerpoint/2010/main" val="33214025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228600"/>
            <a:ext cx="7772400" cy="1470025"/>
          </a:xfrm>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4000" dirty="0" smtClean="0"/>
              <a:t/>
            </a:r>
            <a:br>
              <a:rPr lang="en-US" sz="4000" dirty="0" smtClean="0"/>
            </a:br>
            <a:r>
              <a:rPr lang="en-US" dirty="0" smtClean="0"/>
              <a:t/>
            </a:r>
            <a:br>
              <a:rPr lang="en-US" dirty="0" smtClean="0"/>
            </a:br>
            <a:endParaRPr lang="en-US" dirty="0">
              <a:latin typeface="Arial" pitchFamily="34" charset="0"/>
              <a:cs typeface="Arial" pitchFamily="34" charset="0"/>
            </a:endParaRPr>
          </a:p>
        </p:txBody>
      </p:sp>
      <p:sp>
        <p:nvSpPr>
          <p:cNvPr id="3" name="Subtitle 2"/>
          <p:cNvSpPr>
            <a:spLocks noGrp="1"/>
          </p:cNvSpPr>
          <p:nvPr>
            <p:ph type="subTitle" idx="1"/>
          </p:nvPr>
        </p:nvSpPr>
        <p:spPr>
          <a:xfrm>
            <a:off x="1051727" y="1346030"/>
            <a:ext cx="7239000" cy="838200"/>
          </a:xfrm>
        </p:spPr>
        <p:txBody>
          <a:bodyPr>
            <a:normAutofit fontScale="92500" lnSpcReduction="20000"/>
          </a:bodyPr>
          <a:lstStyle/>
          <a:p>
            <a:r>
              <a:rPr lang="en-US" sz="2800" dirty="0" smtClean="0">
                <a:latin typeface="Arial" pitchFamily="34" charset="0"/>
                <a:cs typeface="Arial" pitchFamily="34" charset="0"/>
              </a:rPr>
              <a:t>In Response to </a:t>
            </a:r>
            <a:r>
              <a:rPr lang="en-US" sz="2800" b="1" dirty="0" smtClean="0">
                <a:solidFill>
                  <a:schemeClr val="accent2">
                    <a:lumMod val="75000"/>
                  </a:schemeClr>
                </a:solidFill>
                <a:latin typeface="Arial" pitchFamily="34" charset="0"/>
                <a:cs typeface="Arial" pitchFamily="34" charset="0"/>
              </a:rPr>
              <a:t>Materials Genome Initiative</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6" name="TextBox 5"/>
          <p:cNvSpPr txBox="1"/>
          <p:nvPr/>
        </p:nvSpPr>
        <p:spPr>
          <a:xfrm>
            <a:off x="115556" y="1905000"/>
            <a:ext cx="8571244" cy="3046988"/>
          </a:xfrm>
          <a:prstGeom prst="rect">
            <a:avLst/>
          </a:prstGeom>
          <a:noFill/>
        </p:spPr>
        <p:txBody>
          <a:bodyPr wrap="square" rtlCol="0">
            <a:spAutoFit/>
          </a:bodyPr>
          <a:lstStyle/>
          <a:p>
            <a:pPr marL="465138" indent="-406400">
              <a:lnSpc>
                <a:spcPct val="110000"/>
              </a:lnSpc>
              <a:spcAft>
                <a:spcPct val="30000"/>
              </a:spcAft>
              <a:buClr>
                <a:srgbClr val="CC0000"/>
              </a:buClr>
              <a:buSzPct val="120000"/>
              <a:buFont typeface="Wingdings" pitchFamily="2" charset="2"/>
              <a:buChar char="§"/>
            </a:pPr>
            <a:r>
              <a:rPr lang="en-US" sz="2000" dirty="0">
                <a:latin typeface="+mn-lt"/>
              </a:rPr>
              <a:t>Build the fundamental knowledge base needed to progress towards designing and making a material with a specific and desired function or property from first principles</a:t>
            </a:r>
          </a:p>
          <a:p>
            <a:pPr marL="465138" indent="-406400">
              <a:lnSpc>
                <a:spcPct val="110000"/>
              </a:lnSpc>
              <a:spcAft>
                <a:spcPct val="30000"/>
              </a:spcAft>
              <a:buClr>
                <a:srgbClr val="CC0000"/>
              </a:buClr>
              <a:buSzPct val="120000"/>
              <a:buFont typeface="Wingdings" pitchFamily="2" charset="2"/>
              <a:buChar char="§"/>
            </a:pPr>
            <a:r>
              <a:rPr lang="en-US" sz="2000" dirty="0">
                <a:latin typeface="+mn-lt"/>
                <a:cs typeface="Arial" pitchFamily="34" charset="0"/>
              </a:rPr>
              <a:t>A</a:t>
            </a:r>
            <a:r>
              <a:rPr lang="en-US" sz="2000" dirty="0" smtClean="0">
                <a:latin typeface="+mn-lt"/>
                <a:cs typeface="Arial" pitchFamily="34" charset="0"/>
              </a:rPr>
              <a:t>ccelerate </a:t>
            </a:r>
            <a:r>
              <a:rPr lang="en-US" sz="2000" dirty="0">
                <a:latin typeface="+mn-lt"/>
                <a:cs typeface="Arial" pitchFamily="34" charset="0"/>
              </a:rPr>
              <a:t>materials discovery and development. </a:t>
            </a:r>
          </a:p>
          <a:p>
            <a:pPr marL="465138" indent="-406400">
              <a:lnSpc>
                <a:spcPct val="110000"/>
              </a:lnSpc>
              <a:spcAft>
                <a:spcPct val="30000"/>
              </a:spcAft>
              <a:buClr>
                <a:srgbClr val="CC0000"/>
              </a:buClr>
              <a:buSzPct val="120000"/>
              <a:buFont typeface="Wingdings" pitchFamily="2" charset="2"/>
              <a:buChar char="§"/>
            </a:pPr>
            <a:r>
              <a:rPr lang="en-US" sz="2000" dirty="0" smtClean="0">
                <a:latin typeface="+mn-lt"/>
                <a:cs typeface="Arial" pitchFamily="34" charset="0"/>
              </a:rPr>
              <a:t>Experiments </a:t>
            </a:r>
            <a:r>
              <a:rPr lang="en-US" sz="2000" dirty="0">
                <a:latin typeface="+mn-lt"/>
                <a:cs typeface="Arial" pitchFamily="34" charset="0"/>
              </a:rPr>
              <a:t>must drive theory/simulation and theory/simulation must drive experiments:  through a </a:t>
            </a:r>
            <a:r>
              <a:rPr lang="en-US" sz="2000" u="sng" dirty="0">
                <a:solidFill>
                  <a:srgbClr val="C00000"/>
                </a:solidFill>
                <a:latin typeface="+mn-lt"/>
                <a:cs typeface="Arial" pitchFamily="34" charset="0"/>
              </a:rPr>
              <a:t>Collaborative and Iterative process</a:t>
            </a:r>
            <a:r>
              <a:rPr lang="en-US" sz="2000" dirty="0">
                <a:solidFill>
                  <a:srgbClr val="C00000"/>
                </a:solidFill>
                <a:latin typeface="+mn-lt"/>
                <a:cs typeface="Arial" pitchFamily="34" charset="0"/>
              </a:rPr>
              <a:t>. </a:t>
            </a:r>
            <a:endParaRPr lang="en-US" sz="2000" dirty="0" smtClean="0">
              <a:solidFill>
                <a:srgbClr val="C00000"/>
              </a:solidFill>
              <a:latin typeface="+mn-lt"/>
              <a:cs typeface="Arial" pitchFamily="34" charset="0"/>
            </a:endParaRPr>
          </a:p>
          <a:p>
            <a:endParaRPr lang="en-US" sz="2000" dirty="0">
              <a:latin typeface="+mn-lt"/>
            </a:endParaRPr>
          </a:p>
          <a:p>
            <a:pPr marL="465138" indent="-406400">
              <a:lnSpc>
                <a:spcPct val="110000"/>
              </a:lnSpc>
              <a:spcAft>
                <a:spcPct val="30000"/>
              </a:spcAft>
              <a:buClr>
                <a:srgbClr val="CC0000"/>
              </a:buClr>
              <a:buSzPct val="120000"/>
              <a:buFont typeface="Wingdings" pitchFamily="2" charset="2"/>
              <a:buChar char="§"/>
            </a:pPr>
            <a:endParaRPr lang="en-US" sz="2000" dirty="0">
              <a:solidFill>
                <a:srgbClr val="C00000"/>
              </a:solidFill>
              <a:latin typeface="+mn-lt"/>
              <a:cs typeface="Arial" pitchFamily="34" charset="0"/>
            </a:endParaRPr>
          </a:p>
        </p:txBody>
      </p:sp>
      <p:sp>
        <p:nvSpPr>
          <p:cNvPr id="5" name="Rectangle 4"/>
          <p:cNvSpPr/>
          <p:nvPr/>
        </p:nvSpPr>
        <p:spPr>
          <a:xfrm>
            <a:off x="1014883" y="152400"/>
            <a:ext cx="7924800" cy="1077218"/>
          </a:xfrm>
          <a:prstGeom prst="rect">
            <a:avLst/>
          </a:prstGeom>
        </p:spPr>
        <p:txBody>
          <a:bodyPr wrap="square">
            <a:spAutoFit/>
          </a:bodyPr>
          <a:lstStyle/>
          <a:p>
            <a:pPr algn="ctr"/>
            <a:r>
              <a:rPr lang="en-US" sz="3200" b="1" dirty="0">
                <a:solidFill>
                  <a:srgbClr val="FF0000"/>
                </a:solidFill>
                <a:latin typeface="+mn-lt"/>
              </a:rPr>
              <a:t>D</a:t>
            </a:r>
            <a:r>
              <a:rPr lang="en-US" sz="3200" b="1" dirty="0">
                <a:latin typeface="+mn-lt"/>
              </a:rPr>
              <a:t>esigning </a:t>
            </a:r>
            <a:r>
              <a:rPr lang="en-US" sz="3200" b="1" dirty="0">
                <a:solidFill>
                  <a:srgbClr val="FF0000"/>
                </a:solidFill>
                <a:latin typeface="+mn-lt"/>
              </a:rPr>
              <a:t>M</a:t>
            </a:r>
            <a:r>
              <a:rPr lang="en-US" sz="3200" b="1" dirty="0">
                <a:latin typeface="+mn-lt"/>
              </a:rPr>
              <a:t>aterials to </a:t>
            </a:r>
            <a:r>
              <a:rPr lang="en-US" sz="3200" b="1" dirty="0">
                <a:solidFill>
                  <a:srgbClr val="FF0000"/>
                </a:solidFill>
                <a:latin typeface="+mn-lt"/>
              </a:rPr>
              <a:t>R</a:t>
            </a:r>
            <a:r>
              <a:rPr lang="en-US" sz="3200" b="1" dirty="0">
                <a:latin typeface="+mn-lt"/>
              </a:rPr>
              <a:t>evolutionize and </a:t>
            </a:r>
            <a:r>
              <a:rPr lang="en-US" sz="3200" b="1" dirty="0">
                <a:solidFill>
                  <a:srgbClr val="FF0000"/>
                </a:solidFill>
                <a:latin typeface="+mn-lt"/>
              </a:rPr>
              <a:t>E</a:t>
            </a:r>
            <a:r>
              <a:rPr lang="en-US" sz="3200" b="1" dirty="0">
                <a:latin typeface="+mn-lt"/>
              </a:rPr>
              <a:t>ngineer the </a:t>
            </a:r>
            <a:r>
              <a:rPr lang="en-US" sz="3200" b="1" dirty="0" smtClean="0">
                <a:solidFill>
                  <a:srgbClr val="FF0000"/>
                </a:solidFill>
                <a:latin typeface="+mn-lt"/>
              </a:rPr>
              <a:t>F</a:t>
            </a:r>
            <a:r>
              <a:rPr lang="en-US" sz="3200" b="1" dirty="0" smtClean="0">
                <a:latin typeface="+mn-lt"/>
              </a:rPr>
              <a:t>uture </a:t>
            </a:r>
            <a:r>
              <a:rPr lang="en-US" sz="3200" b="1" dirty="0" smtClean="0">
                <a:solidFill>
                  <a:srgbClr val="FF0000"/>
                </a:solidFill>
                <a:latin typeface="+mn-lt"/>
              </a:rPr>
              <a:t>(DMREF)</a:t>
            </a:r>
            <a:endParaRPr lang="en-US" sz="3200" b="1" dirty="0">
              <a:solidFill>
                <a:srgbClr val="FF0000"/>
              </a:solidFill>
              <a:latin typeface="+mn-lt"/>
            </a:endParaRPr>
          </a:p>
        </p:txBody>
      </p:sp>
      <p:sp>
        <p:nvSpPr>
          <p:cNvPr id="7" name="TextBox 6"/>
          <p:cNvSpPr txBox="1"/>
          <p:nvPr/>
        </p:nvSpPr>
        <p:spPr>
          <a:xfrm>
            <a:off x="304801" y="4191000"/>
            <a:ext cx="297180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chemeClr val="tx1"/>
                </a:solidFill>
              </a:rPr>
              <a:t>MPS: </a:t>
            </a:r>
            <a:r>
              <a:rPr lang="en-US" sz="2400" b="1" dirty="0" smtClean="0">
                <a:solidFill>
                  <a:srgbClr val="FF0000"/>
                </a:solidFill>
              </a:rPr>
              <a:t>DMR</a:t>
            </a:r>
            <a:r>
              <a:rPr lang="en-US" dirty="0">
                <a:solidFill>
                  <a:schemeClr val="tx1"/>
                </a:solidFill>
              </a:rPr>
              <a:t>, CHE, </a:t>
            </a:r>
            <a:r>
              <a:rPr lang="en-US" dirty="0" smtClean="0">
                <a:solidFill>
                  <a:schemeClr val="tx1"/>
                </a:solidFill>
              </a:rPr>
              <a:t>DMS, </a:t>
            </a:r>
          </a:p>
          <a:p>
            <a:r>
              <a:rPr lang="en-US" dirty="0" smtClean="0">
                <a:solidFill>
                  <a:schemeClr val="tx1"/>
                </a:solidFill>
              </a:rPr>
              <a:t>ENG: CMMI, CBET, ECCS</a:t>
            </a:r>
          </a:p>
          <a:p>
            <a:r>
              <a:rPr lang="en-US" dirty="0" smtClean="0">
                <a:solidFill>
                  <a:schemeClr val="tx1"/>
                </a:solidFill>
              </a:rPr>
              <a:t>CISE</a:t>
            </a:r>
          </a:p>
          <a:p>
            <a:endParaRPr lang="en-US" b="1" dirty="0" smtClean="0">
              <a:solidFill>
                <a:srgbClr val="262699"/>
              </a:solidFill>
            </a:endParaRPr>
          </a:p>
          <a:p>
            <a:endParaRPr lang="en-US" dirty="0"/>
          </a:p>
          <a:p>
            <a:r>
              <a:rPr lang="en-US" dirty="0"/>
              <a:t>FY12:  $13.6M</a:t>
            </a:r>
          </a:p>
          <a:p>
            <a:r>
              <a:rPr lang="en-US" dirty="0"/>
              <a:t>FY13:  $22.2M</a:t>
            </a:r>
          </a:p>
          <a:p>
            <a:r>
              <a:rPr lang="en-US" dirty="0"/>
              <a:t>FY14:  $30.0M</a:t>
            </a:r>
          </a:p>
          <a:p>
            <a:r>
              <a:rPr lang="en-US" dirty="0" smtClean="0"/>
              <a:t>FY15:  $32.0M</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4191000"/>
            <a:ext cx="4560469" cy="2504684"/>
          </a:xfrm>
          <a:prstGeom prst="rect">
            <a:avLst/>
          </a:prstGeom>
        </p:spPr>
      </p:pic>
    </p:spTree>
    <p:extLst>
      <p:ext uri="{BB962C8B-B14F-4D97-AF65-F5344CB8AC3E}">
        <p14:creationId xmlns:p14="http://schemas.microsoft.com/office/powerpoint/2010/main" val="2025504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477904" y="1443506"/>
            <a:ext cx="5562600" cy="2471311"/>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solar cement graphic SL.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3335" y="2042563"/>
            <a:ext cx="2737084" cy="157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38" y="1491006"/>
            <a:ext cx="3475736" cy="584775"/>
          </a:xfrm>
          <a:prstGeom prst="rect">
            <a:avLst/>
          </a:prstGeom>
        </p:spPr>
        <p:txBody>
          <a:bodyPr wrap="square">
            <a:spAutoFit/>
          </a:bodyPr>
          <a:lstStyle/>
          <a:p>
            <a:pPr algn="ctr"/>
            <a:r>
              <a:rPr lang="en-US" sz="1600" b="1" dirty="0">
                <a:solidFill>
                  <a:srgbClr val="0070C0"/>
                </a:solidFill>
                <a:latin typeface="+mj-lt"/>
                <a:cs typeface="Times New Roman" panose="02020603050405020304" pitchFamily="18" charset="0"/>
              </a:rPr>
              <a:t>SEP: Sustainable co-synthesis of cement and fuels</a:t>
            </a:r>
            <a:endParaRPr lang="en-US" sz="1600" b="1" dirty="0">
              <a:solidFill>
                <a:srgbClr val="0070C0"/>
              </a:solidFill>
              <a:latin typeface="+mj-lt"/>
            </a:endParaRPr>
          </a:p>
        </p:txBody>
      </p:sp>
      <p:sp>
        <p:nvSpPr>
          <p:cNvPr id="4" name="TextBox 3"/>
          <p:cNvSpPr txBox="1"/>
          <p:nvPr/>
        </p:nvSpPr>
        <p:spPr>
          <a:xfrm>
            <a:off x="669595" y="3556555"/>
            <a:ext cx="2643621" cy="338554"/>
          </a:xfrm>
          <a:prstGeom prst="rect">
            <a:avLst/>
          </a:prstGeom>
          <a:noFill/>
        </p:spPr>
        <p:txBody>
          <a:bodyPr wrap="square" rtlCol="0">
            <a:spAutoFit/>
          </a:bodyPr>
          <a:lstStyle/>
          <a:p>
            <a:r>
              <a:rPr lang="en-US" sz="1600" dirty="0" smtClean="0">
                <a:latin typeface="+mn-lt"/>
              </a:rPr>
              <a:t>Stuart Licht ((GWU)</a:t>
            </a:r>
            <a:endParaRPr lang="en-US" sz="1600" dirty="0">
              <a:latin typeface="+mn-lt"/>
            </a:endParaRPr>
          </a:p>
        </p:txBody>
      </p:sp>
      <p:grpSp>
        <p:nvGrpSpPr>
          <p:cNvPr id="30" name="Group 29"/>
          <p:cNvGrpSpPr/>
          <p:nvPr/>
        </p:nvGrpSpPr>
        <p:grpSpPr>
          <a:xfrm>
            <a:off x="3623372" y="1383771"/>
            <a:ext cx="5768299" cy="2591488"/>
            <a:chOff x="3924793" y="1526271"/>
            <a:chExt cx="5768299" cy="2591488"/>
          </a:xfrm>
        </p:grpSpPr>
        <p:sp>
          <p:nvSpPr>
            <p:cNvPr id="13" name="TextBox 12"/>
            <p:cNvSpPr txBox="1"/>
            <p:nvPr/>
          </p:nvSpPr>
          <p:spPr>
            <a:xfrm>
              <a:off x="8257696" y="2776691"/>
              <a:ext cx="1435396" cy="276999"/>
            </a:xfrm>
            <a:prstGeom prst="rect">
              <a:avLst/>
            </a:prstGeom>
            <a:noFill/>
          </p:spPr>
          <p:txBody>
            <a:bodyPr wrap="square" rtlCol="0">
              <a:spAutoFit/>
            </a:bodyPr>
            <a:lstStyle/>
            <a:p>
              <a:r>
                <a:rPr lang="en-US" sz="1200" b="1" dirty="0" smtClean="0">
                  <a:solidFill>
                    <a:srgbClr val="0070C0"/>
                  </a:solidFill>
                </a:rPr>
                <a:t>Alumina</a:t>
              </a:r>
              <a:endParaRPr lang="en-US" sz="1200" b="1" dirty="0">
                <a:solidFill>
                  <a:srgbClr val="0070C0"/>
                </a:solidFill>
              </a:endParaRPr>
            </a:p>
          </p:txBody>
        </p:sp>
        <p:grpSp>
          <p:nvGrpSpPr>
            <p:cNvPr id="25" name="Group 24"/>
            <p:cNvGrpSpPr/>
            <p:nvPr/>
          </p:nvGrpSpPr>
          <p:grpSpPr>
            <a:xfrm>
              <a:off x="3924793" y="1526271"/>
              <a:ext cx="5493332" cy="2591488"/>
              <a:chOff x="3853543" y="1360021"/>
              <a:chExt cx="5493332" cy="2591488"/>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6400" y="1914018"/>
                <a:ext cx="2670311" cy="1188720"/>
              </a:xfrm>
              <a:prstGeom prst="rect">
                <a:avLst/>
              </a:prstGeom>
            </p:spPr>
          </p:pic>
          <p:sp>
            <p:nvSpPr>
              <p:cNvPr id="6" name="Rectangle 5"/>
              <p:cNvSpPr/>
              <p:nvPr/>
            </p:nvSpPr>
            <p:spPr>
              <a:xfrm>
                <a:off x="3853543" y="1360021"/>
                <a:ext cx="5493332" cy="584775"/>
              </a:xfrm>
              <a:prstGeom prst="rect">
                <a:avLst/>
              </a:prstGeom>
            </p:spPr>
            <p:txBody>
              <a:bodyPr wrap="square">
                <a:spAutoFit/>
              </a:bodyPr>
              <a:lstStyle/>
              <a:p>
                <a:pPr algn="ctr"/>
                <a:r>
                  <a:rPr lang="en-US" sz="1600" b="1" dirty="0" err="1">
                    <a:solidFill>
                      <a:srgbClr val="0070C0"/>
                    </a:solidFill>
                    <a:latin typeface="+mj-lt"/>
                  </a:rPr>
                  <a:t>SusChEM</a:t>
                </a:r>
                <a:r>
                  <a:rPr lang="en-US" sz="1600" b="1" dirty="0">
                    <a:solidFill>
                      <a:srgbClr val="0070C0"/>
                    </a:solidFill>
                    <a:latin typeface="+mj-lt"/>
                  </a:rPr>
                  <a:t>/EAGER:  Extracting glassmaking raw materials from food waste, “Sustainable </a:t>
                </a:r>
                <a:r>
                  <a:rPr lang="en-US" sz="1600" b="1" dirty="0">
                    <a:solidFill>
                      <a:srgbClr val="0070C0"/>
                    </a:solidFill>
                  </a:rPr>
                  <a:t>Mining?”</a:t>
                </a:r>
                <a:endParaRPr lang="en-US" sz="1600" dirty="0">
                  <a:solidFill>
                    <a:srgbClr val="0070C0"/>
                  </a:solidFill>
                </a:endParaRPr>
              </a:p>
            </p:txBody>
          </p:sp>
          <p:pic>
            <p:nvPicPr>
              <p:cNvPr id="7" name="Picture 2" descr="C:\Users\lsapocha\Pictures\clip art\nutshe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8015" y="1853148"/>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lsapocha\AppData\Local\Microsoft\Windows\Temporary Internet Files\Content.IE5\ZBH6Z66P\MP90044244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1384" y="2568517"/>
                <a:ext cx="853440" cy="64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lsapocha\AppData\Local\Microsoft\Windows\Temporary Internet Files\Content.IE5\HSXZKYOK\MC90038949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32492" y="2686591"/>
                <a:ext cx="38915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lsapocha\AppData\Local\Microsoft\Windows\Temporary Internet Files\Content.IE5\JU34VHRU\MC900027432[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1384" y="3238636"/>
                <a:ext cx="287622"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lsapocha\AppData\Local\Microsoft\Windows\Temporary Internet Files\Content.IE5\LDBPYE1X\MC90021535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683275">
                <a:off x="7591058" y="3247904"/>
                <a:ext cx="387531" cy="548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lsapocha\AppData\Local\Microsoft\Windows\Temporary Internet Files\Content.IE5\C3PDWCO3\MC900215145[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4101" y="3295406"/>
                <a:ext cx="542883"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60826" y="3674510"/>
                <a:ext cx="1240000" cy="276999"/>
              </a:xfrm>
              <a:prstGeom prst="rect">
                <a:avLst/>
              </a:prstGeom>
              <a:noFill/>
            </p:spPr>
            <p:txBody>
              <a:bodyPr wrap="square" rtlCol="0">
                <a:spAutoFit/>
              </a:bodyPr>
              <a:lstStyle/>
              <a:p>
                <a:r>
                  <a:rPr lang="en-US" sz="1200" b="1" dirty="0" smtClean="0">
                    <a:solidFill>
                      <a:srgbClr val="0070C0"/>
                    </a:solidFill>
                  </a:rPr>
                  <a:t>Soda and K</a:t>
                </a:r>
                <a:r>
                  <a:rPr lang="en-US" sz="1200" b="1" baseline="-18000" dirty="0" smtClean="0">
                    <a:solidFill>
                      <a:srgbClr val="0070C0"/>
                    </a:solidFill>
                  </a:rPr>
                  <a:t>2</a:t>
                </a:r>
                <a:r>
                  <a:rPr lang="en-US" sz="1200" b="1" dirty="0" smtClean="0">
                    <a:solidFill>
                      <a:srgbClr val="0070C0"/>
                    </a:solidFill>
                  </a:rPr>
                  <a:t>O</a:t>
                </a:r>
                <a:endParaRPr lang="en-US" sz="1200" b="1" dirty="0">
                  <a:solidFill>
                    <a:srgbClr val="0070C0"/>
                  </a:solidFill>
                </a:endParaRPr>
              </a:p>
            </p:txBody>
          </p:sp>
          <p:sp>
            <p:nvSpPr>
              <p:cNvPr id="15" name="TextBox 14"/>
              <p:cNvSpPr txBox="1"/>
              <p:nvPr/>
            </p:nvSpPr>
            <p:spPr>
              <a:xfrm>
                <a:off x="6759846" y="2347343"/>
                <a:ext cx="1116418" cy="307777"/>
              </a:xfrm>
              <a:prstGeom prst="rect">
                <a:avLst/>
              </a:prstGeom>
              <a:noFill/>
            </p:spPr>
            <p:txBody>
              <a:bodyPr wrap="square" rtlCol="0">
                <a:spAutoFit/>
              </a:bodyPr>
              <a:lstStyle/>
              <a:p>
                <a:pPr algn="ctr"/>
                <a:r>
                  <a:rPr lang="en-US" sz="1400" b="1" dirty="0" err="1" smtClean="0">
                    <a:solidFill>
                      <a:srgbClr val="0070C0"/>
                    </a:solidFill>
                  </a:rPr>
                  <a:t>CaO</a:t>
                </a:r>
                <a:endParaRPr lang="en-US" sz="1400" b="1" dirty="0">
                  <a:solidFill>
                    <a:srgbClr val="0070C0"/>
                  </a:solidFill>
                </a:endParaRPr>
              </a:p>
            </p:txBody>
          </p:sp>
          <p:sp>
            <p:nvSpPr>
              <p:cNvPr id="16" name="TextBox 15"/>
              <p:cNvSpPr txBox="1"/>
              <p:nvPr/>
            </p:nvSpPr>
            <p:spPr>
              <a:xfrm>
                <a:off x="7706743" y="2003911"/>
                <a:ext cx="1101906" cy="338554"/>
              </a:xfrm>
              <a:prstGeom prst="rect">
                <a:avLst/>
              </a:prstGeom>
              <a:solidFill>
                <a:schemeClr val="accent1">
                  <a:lumMod val="40000"/>
                  <a:lumOff val="60000"/>
                </a:schemeClr>
              </a:solidFill>
            </p:spPr>
            <p:txBody>
              <a:bodyPr wrap="square" rtlCol="0">
                <a:spAutoFit/>
              </a:bodyPr>
              <a:lstStyle/>
              <a:p>
                <a:r>
                  <a:rPr lang="en-US" sz="1600" b="1" dirty="0" smtClean="0">
                    <a:solidFill>
                      <a:srgbClr val="0070C0"/>
                    </a:solidFill>
                    <a:sym typeface="Wingdings" panose="05000000000000000000" pitchFamily="2" charset="2"/>
                  </a:rPr>
                  <a:t> Silica</a:t>
                </a:r>
                <a:endParaRPr lang="en-US" sz="1600" b="1" dirty="0">
                  <a:solidFill>
                    <a:srgbClr val="0070C0"/>
                  </a:solidFill>
                </a:endParaRPr>
              </a:p>
            </p:txBody>
          </p:sp>
        </p:grpSp>
      </p:grpSp>
      <p:pic>
        <p:nvPicPr>
          <p:cNvPr id="17" name="Picture 16" descr="cove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4853" y="4607062"/>
            <a:ext cx="1509045" cy="2011680"/>
          </a:xfrm>
          <a:prstGeom prst="rect">
            <a:avLst/>
          </a:prstGeom>
          <a:noFill/>
          <a:ln w="19050">
            <a:solidFill>
              <a:srgbClr val="000000">
                <a:lumMod val="40000"/>
                <a:lumOff val="60000"/>
              </a:srgbClr>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35274" y="4472230"/>
            <a:ext cx="1908464" cy="68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564412" y="5108420"/>
            <a:ext cx="2718054" cy="1384995"/>
          </a:xfrm>
          <a:prstGeom prst="rect">
            <a:avLst/>
          </a:prstGeom>
        </p:spPr>
        <p:txBody>
          <a:bodyPr wrap="square">
            <a:spAutoFit/>
          </a:bodyPr>
          <a:lstStyle/>
          <a:p>
            <a:pPr marL="285750" indent="-171450" eaLnBrk="0" hangingPunct="0">
              <a:buClr>
                <a:srgbClr val="C00000"/>
              </a:buClr>
              <a:buFont typeface="Wingdings" panose="05000000000000000000" pitchFamily="2" charset="2"/>
              <a:buChar char="§"/>
            </a:pPr>
            <a:r>
              <a:rPr lang="en-US" sz="1400" b="1" i="1" dirty="0">
                <a:solidFill>
                  <a:srgbClr val="00B0F0"/>
                </a:solidFill>
                <a:latin typeface="Arial" pitchFamily="34" charset="0"/>
              </a:rPr>
              <a:t>No electricity, chemicals, or pressure required.</a:t>
            </a:r>
          </a:p>
          <a:p>
            <a:pPr marL="285750" indent="-171450" eaLnBrk="0" hangingPunct="0">
              <a:buClr>
                <a:srgbClr val="C00000"/>
              </a:buClr>
              <a:buFont typeface="Wingdings" panose="05000000000000000000" pitchFamily="2" charset="2"/>
              <a:buChar char="§"/>
            </a:pPr>
            <a:r>
              <a:rPr lang="en-US" sz="1400" b="1" i="1" dirty="0">
                <a:solidFill>
                  <a:srgbClr val="00B0F0"/>
                </a:solidFill>
                <a:latin typeface="Arial" pitchFamily="34" charset="0"/>
              </a:rPr>
              <a:t>Works by gravity alone.</a:t>
            </a:r>
          </a:p>
          <a:p>
            <a:pPr marL="285750" indent="-171450" eaLnBrk="0" hangingPunct="0">
              <a:buClr>
                <a:srgbClr val="C00000"/>
              </a:buClr>
              <a:buFont typeface="Wingdings" panose="05000000000000000000" pitchFamily="2" charset="2"/>
              <a:buChar char="§"/>
            </a:pPr>
            <a:r>
              <a:rPr lang="en-US" sz="1400" b="1" i="1" dirty="0">
                <a:solidFill>
                  <a:srgbClr val="00B0F0"/>
                </a:solidFill>
                <a:latin typeface="Arial" pitchFamily="34" charset="0"/>
              </a:rPr>
              <a:t>Flow rate = 1 cup/min.</a:t>
            </a:r>
          </a:p>
          <a:p>
            <a:pPr marL="285750" indent="-171450" eaLnBrk="0" hangingPunct="0">
              <a:buClr>
                <a:srgbClr val="C00000"/>
              </a:buClr>
              <a:buFont typeface="Wingdings" panose="05000000000000000000" pitchFamily="2" charset="2"/>
              <a:buChar char="§"/>
            </a:pPr>
            <a:r>
              <a:rPr lang="en-US" sz="1400" b="1" i="1" dirty="0">
                <a:solidFill>
                  <a:srgbClr val="00B0F0"/>
                </a:solidFill>
                <a:latin typeface="Arial" pitchFamily="34" charset="0"/>
              </a:rPr>
              <a:t>99.9999% of bacteria trapped.</a:t>
            </a:r>
            <a:endParaRPr lang="en-US" sz="2000" b="1" i="1" dirty="0">
              <a:solidFill>
                <a:srgbClr val="00B0F0"/>
              </a:solidFill>
              <a:latin typeface="Arial" pitchFamily="34" charset="0"/>
            </a:endParaRPr>
          </a:p>
        </p:txBody>
      </p:sp>
      <p:grpSp>
        <p:nvGrpSpPr>
          <p:cNvPr id="35" name="Group 34"/>
          <p:cNvGrpSpPr/>
          <p:nvPr/>
        </p:nvGrpSpPr>
        <p:grpSpPr>
          <a:xfrm>
            <a:off x="2073014" y="3987379"/>
            <a:ext cx="4633393" cy="2808133"/>
            <a:chOff x="2073014" y="3951754"/>
            <a:chExt cx="4633393" cy="2808133"/>
          </a:xfrm>
        </p:grpSpPr>
        <p:grpSp>
          <p:nvGrpSpPr>
            <p:cNvPr id="18" name="Group 17"/>
            <p:cNvGrpSpPr/>
            <p:nvPr/>
          </p:nvGrpSpPr>
          <p:grpSpPr>
            <a:xfrm>
              <a:off x="2160001" y="4771722"/>
              <a:ext cx="4480560" cy="1649480"/>
              <a:chOff x="1401618" y="2475594"/>
              <a:chExt cx="4853709" cy="2101876"/>
            </a:xfrm>
          </p:grpSpPr>
          <p:sp>
            <p:nvSpPr>
              <p:cNvPr id="19" name="Rectangle 23"/>
              <p:cNvSpPr>
                <a:spLocks noChangeArrowheads="1"/>
              </p:cNvSpPr>
              <p:nvPr/>
            </p:nvSpPr>
            <p:spPr bwMode="auto">
              <a:xfrm>
                <a:off x="1422774" y="2505858"/>
                <a:ext cx="152882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000" b="1" i="1" dirty="0">
                    <a:solidFill>
                      <a:srgbClr val="000000"/>
                    </a:solidFill>
                    <a:latin typeface="Arial" pitchFamily="34" charset="0"/>
                  </a:rPr>
                  <a:t>Conventional filter: High-tortuosity </a:t>
                </a:r>
              </a:p>
              <a:p>
                <a:pPr algn="ctr" eaLnBrk="0" hangingPunct="0"/>
                <a:r>
                  <a:rPr lang="en-US" sz="1000" b="1" i="1" dirty="0">
                    <a:solidFill>
                      <a:srgbClr val="000000"/>
                    </a:solidFill>
                    <a:latin typeface="Arial" pitchFamily="34" charset="0"/>
                  </a:rPr>
                  <a:t>barrier layer</a:t>
                </a:r>
              </a:p>
            </p:txBody>
          </p:sp>
          <p:sp>
            <p:nvSpPr>
              <p:cNvPr id="20" name="Rectangle 23"/>
              <p:cNvSpPr>
                <a:spLocks noChangeArrowheads="1"/>
              </p:cNvSpPr>
              <p:nvPr/>
            </p:nvSpPr>
            <p:spPr bwMode="auto">
              <a:xfrm>
                <a:off x="3051882" y="2505858"/>
                <a:ext cx="152882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000" b="1" i="1" dirty="0">
                    <a:solidFill>
                      <a:srgbClr val="000000"/>
                    </a:solidFill>
                    <a:latin typeface="Arial" pitchFamily="34" charset="0"/>
                  </a:rPr>
                  <a:t>Ideal concept: Fully directional water pathways</a:t>
                </a:r>
              </a:p>
            </p:txBody>
          </p:sp>
          <p:sp>
            <p:nvSpPr>
              <p:cNvPr id="21" name="Rectangle 23"/>
              <p:cNvSpPr>
                <a:spLocks noChangeArrowheads="1"/>
              </p:cNvSpPr>
              <p:nvPr/>
            </p:nvSpPr>
            <p:spPr bwMode="auto">
              <a:xfrm>
                <a:off x="4691323" y="2475594"/>
                <a:ext cx="1528823" cy="55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000" b="1" i="1" dirty="0">
                    <a:solidFill>
                      <a:srgbClr val="000000"/>
                    </a:solidFill>
                    <a:latin typeface="Arial" pitchFamily="34" charset="0"/>
                  </a:rPr>
                  <a:t>New filter: Directed water channels using biomass nanofibers</a:t>
                </a:r>
              </a:p>
            </p:txBody>
          </p:sp>
          <p:pic>
            <p:nvPicPr>
              <p:cNvPr id="22"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401618" y="3147290"/>
                <a:ext cx="4853709" cy="120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3"/>
              <p:cNvSpPr>
                <a:spLocks noChangeArrowheads="1"/>
              </p:cNvSpPr>
              <p:nvPr/>
            </p:nvSpPr>
            <p:spPr bwMode="auto">
              <a:xfrm>
                <a:off x="1415472" y="4331249"/>
                <a:ext cx="4832382" cy="246221"/>
              </a:xfrm>
              <a:prstGeom prst="rect">
                <a:avLst/>
              </a:prstGeom>
              <a:solidFill>
                <a:srgbClr val="FFFF00"/>
              </a:solidFill>
              <a:ln>
                <a:noFill/>
              </a:ln>
              <a:effectLst/>
              <a:extLst/>
            </p:spPr>
            <p:txBody>
              <a:bodyPr wrap="square">
                <a:spAutoFit/>
              </a:bodyPr>
              <a:lstStyle/>
              <a:p>
                <a:pPr algn="ctr" eaLnBrk="0" hangingPunct="0"/>
                <a:r>
                  <a:rPr lang="en-US" sz="1000" b="1" i="1" dirty="0">
                    <a:solidFill>
                      <a:srgbClr val="000000"/>
                    </a:solidFill>
                    <a:latin typeface="Arial" pitchFamily="34" charset="0"/>
                  </a:rPr>
                  <a:t>Directed filter nanochannels increase  water flux by  ~10 times!</a:t>
                </a:r>
              </a:p>
            </p:txBody>
          </p:sp>
        </p:grpSp>
        <p:sp>
          <p:nvSpPr>
            <p:cNvPr id="24" name="Rectangle 23"/>
            <p:cNvSpPr/>
            <p:nvPr/>
          </p:nvSpPr>
          <p:spPr>
            <a:xfrm>
              <a:off x="2073014" y="3951754"/>
              <a:ext cx="4572000" cy="830997"/>
            </a:xfrm>
            <a:prstGeom prst="rect">
              <a:avLst/>
            </a:prstGeom>
            <a:solidFill>
              <a:srgbClr val="FFFF99"/>
            </a:solidFill>
            <a:ln>
              <a:solidFill>
                <a:schemeClr val="tx1"/>
              </a:solidFill>
            </a:ln>
          </p:spPr>
          <p:txBody>
            <a:bodyPr>
              <a:spAutoFit/>
            </a:bodyPr>
            <a:lstStyle/>
            <a:p>
              <a:pPr algn="ctr" eaLnBrk="0" hangingPunct="0"/>
              <a:r>
                <a:rPr lang="en-US" sz="1600" b="1" dirty="0" smtClean="0">
                  <a:solidFill>
                    <a:srgbClr val="0070C0"/>
                  </a:solidFill>
                  <a:latin typeface="+mj-lt"/>
                  <a:cs typeface="Times New Roman" panose="02020603050405020304" pitchFamily="18" charset="0"/>
                </a:rPr>
                <a:t>EAGER &amp; </a:t>
              </a:r>
              <a:r>
                <a:rPr lang="en-US" sz="1600" b="1" dirty="0" err="1" smtClean="0">
                  <a:solidFill>
                    <a:srgbClr val="0070C0"/>
                  </a:solidFill>
                  <a:latin typeface="+mj-lt"/>
                  <a:cs typeface="Times New Roman" panose="02020603050405020304" pitchFamily="18" charset="0"/>
                </a:rPr>
                <a:t>SusChEM</a:t>
              </a:r>
              <a:r>
                <a:rPr lang="en-US" sz="1600" b="1" dirty="0" smtClean="0">
                  <a:solidFill>
                    <a:srgbClr val="0070C0"/>
                  </a:solidFill>
                  <a:latin typeface="+mj-lt"/>
                  <a:cs typeface="Times New Roman" panose="02020603050405020304" pitchFamily="18" charset="0"/>
                </a:rPr>
                <a:t> </a:t>
              </a:r>
            </a:p>
            <a:p>
              <a:pPr algn="ctr" eaLnBrk="0" hangingPunct="0"/>
              <a:r>
                <a:rPr lang="en-US" sz="1600" b="1" dirty="0" smtClean="0">
                  <a:solidFill>
                    <a:srgbClr val="0070C0"/>
                  </a:solidFill>
                  <a:latin typeface="+mj-lt"/>
                  <a:cs typeface="Times New Roman" panose="02020603050405020304" pitchFamily="18" charset="0"/>
                </a:rPr>
                <a:t>AWARD </a:t>
              </a:r>
              <a:r>
                <a:rPr lang="en-US" sz="1600" b="1" dirty="0">
                  <a:solidFill>
                    <a:srgbClr val="0070C0"/>
                  </a:solidFill>
                  <a:latin typeface="+mj-lt"/>
                  <a:cs typeface="Times New Roman" panose="02020603050405020304" pitchFamily="18" charset="0"/>
                </a:rPr>
                <a:t>- WINNING  </a:t>
              </a:r>
            </a:p>
            <a:p>
              <a:pPr algn="ctr" eaLnBrk="0" hangingPunct="0"/>
              <a:r>
                <a:rPr lang="en-US" sz="1600" b="1" dirty="0">
                  <a:solidFill>
                    <a:srgbClr val="0070C0"/>
                  </a:solidFill>
                  <a:latin typeface="+mj-lt"/>
                  <a:cs typeface="Times New Roman" panose="02020603050405020304" pitchFamily="18" charset="0"/>
                </a:rPr>
                <a:t>NANOFILTERS  FOR  CLEAN  WATER</a:t>
              </a:r>
            </a:p>
          </p:txBody>
        </p:sp>
        <p:sp>
          <p:nvSpPr>
            <p:cNvPr id="29" name="Rectangle 28"/>
            <p:cNvSpPr/>
            <p:nvPr/>
          </p:nvSpPr>
          <p:spPr>
            <a:xfrm>
              <a:off x="2134407" y="6372089"/>
              <a:ext cx="4572000" cy="387798"/>
            </a:xfrm>
            <a:prstGeom prst="rect">
              <a:avLst/>
            </a:prstGeom>
          </p:spPr>
          <p:txBody>
            <a:bodyPr>
              <a:spAutoFit/>
            </a:bodyPr>
            <a:lstStyle/>
            <a:p>
              <a:pPr algn="ctr" eaLnBrk="0" hangingPunct="0">
                <a:lnSpc>
                  <a:spcPct val="120000"/>
                </a:lnSpc>
                <a:spcBef>
                  <a:spcPct val="40000"/>
                </a:spcBef>
                <a:buClr>
                  <a:srgbClr val="C5001F"/>
                </a:buClr>
                <a:buSzPct val="100000"/>
                <a:buFont typeface="Geneva" charset="0"/>
                <a:buNone/>
              </a:pPr>
              <a:r>
                <a:rPr lang="en-US" sz="1600" dirty="0">
                  <a:latin typeface="+mn-lt"/>
                  <a:cs typeface="Times New Roman" panose="02020603050405020304" pitchFamily="18" charset="0"/>
                </a:rPr>
                <a:t>Ben Hsiao and Ben Chu   (</a:t>
              </a:r>
              <a:r>
                <a:rPr lang="en-US" sz="1600" dirty="0" err="1">
                  <a:latin typeface="+mn-lt"/>
                  <a:cs typeface="Times New Roman" panose="02020603050405020304" pitchFamily="18" charset="0"/>
                </a:rPr>
                <a:t>StonyBrook</a:t>
              </a:r>
              <a:r>
                <a:rPr lang="en-US" sz="1600" dirty="0">
                  <a:latin typeface="+mn-lt"/>
                  <a:cs typeface="Times New Roman" panose="02020603050405020304" pitchFamily="18" charset="0"/>
                </a:rPr>
                <a:t> U.)</a:t>
              </a:r>
            </a:p>
          </p:txBody>
        </p:sp>
      </p:grpSp>
      <p:sp>
        <p:nvSpPr>
          <p:cNvPr id="31" name="Rectangle 30"/>
          <p:cNvSpPr/>
          <p:nvPr/>
        </p:nvSpPr>
        <p:spPr>
          <a:xfrm>
            <a:off x="4329032" y="3111482"/>
            <a:ext cx="2511144" cy="830997"/>
          </a:xfrm>
          <a:prstGeom prst="rect">
            <a:avLst/>
          </a:prstGeom>
        </p:spPr>
        <p:txBody>
          <a:bodyPr wrap="square">
            <a:spAutoFit/>
          </a:bodyPr>
          <a:lstStyle/>
          <a:p>
            <a:pPr algn="ctr"/>
            <a:r>
              <a:rPr lang="en-US" sz="1600" dirty="0">
                <a:latin typeface="+mn-lt"/>
              </a:rPr>
              <a:t>Ivan A. Cornejo &amp; Subramanian </a:t>
            </a:r>
            <a:r>
              <a:rPr lang="en-US" sz="1600" dirty="0" err="1">
                <a:latin typeface="+mn-lt"/>
              </a:rPr>
              <a:t>Ramalingam</a:t>
            </a:r>
            <a:r>
              <a:rPr lang="en-US" sz="1600" dirty="0">
                <a:latin typeface="+mn-lt"/>
              </a:rPr>
              <a:t>, Colorado School of Mines</a:t>
            </a:r>
          </a:p>
        </p:txBody>
      </p:sp>
      <p:sp>
        <p:nvSpPr>
          <p:cNvPr id="32" name="TextBox 31"/>
          <p:cNvSpPr txBox="1"/>
          <p:nvPr/>
        </p:nvSpPr>
        <p:spPr>
          <a:xfrm>
            <a:off x="1064186" y="464278"/>
            <a:ext cx="7805350" cy="523220"/>
          </a:xfrm>
          <a:prstGeom prst="rect">
            <a:avLst/>
          </a:prstGeom>
          <a:solidFill>
            <a:schemeClr val="accent1">
              <a:lumMod val="20000"/>
              <a:lumOff val="80000"/>
            </a:schemeClr>
          </a:solidFill>
        </p:spPr>
        <p:txBody>
          <a:bodyPr wrap="square" rtlCol="0">
            <a:spAutoFit/>
          </a:bodyPr>
          <a:lstStyle/>
          <a:p>
            <a:r>
              <a:rPr lang="en-US" sz="2800" b="1" dirty="0" smtClean="0">
                <a:latin typeface="+mj-lt"/>
              </a:rPr>
              <a:t>Sustainable Materials -  High Priority Research</a:t>
            </a:r>
            <a:endParaRPr lang="en-US" sz="2800" b="1" dirty="0">
              <a:latin typeface="+mj-lt"/>
            </a:endParaRPr>
          </a:p>
        </p:txBody>
      </p:sp>
      <p:sp>
        <p:nvSpPr>
          <p:cNvPr id="34" name="Rectangle 33"/>
          <p:cNvSpPr/>
          <p:nvPr/>
        </p:nvSpPr>
        <p:spPr>
          <a:xfrm>
            <a:off x="95003" y="1443506"/>
            <a:ext cx="3218213" cy="24356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5739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228600"/>
            <a:ext cx="7772400" cy="1754326"/>
          </a:xfrm>
        </p:spPr>
        <p:txBody>
          <a:bodyPr wrap="square">
            <a:spAutoFit/>
          </a:bodyPr>
          <a:lstStyle/>
          <a:p>
            <a:r>
              <a:rPr lang="en-US" sz="3600" b="1" dirty="0" smtClean="0">
                <a:solidFill>
                  <a:srgbClr val="FF0000"/>
                </a:solidFill>
                <a:latin typeface="+mn-lt"/>
              </a:rPr>
              <a:t>C</a:t>
            </a:r>
            <a:r>
              <a:rPr lang="en-US" sz="3600" b="1" dirty="0" smtClean="0">
                <a:solidFill>
                  <a:schemeClr val="accent6"/>
                </a:solidFill>
                <a:latin typeface="+mn-lt"/>
              </a:rPr>
              <a:t>yber </a:t>
            </a:r>
            <a:r>
              <a:rPr lang="en-US" sz="3600" b="1" dirty="0" smtClean="0">
                <a:solidFill>
                  <a:srgbClr val="FF0000"/>
                </a:solidFill>
                <a:latin typeface="+mn-lt"/>
              </a:rPr>
              <a:t>I</a:t>
            </a:r>
            <a:r>
              <a:rPr lang="en-US" sz="3600" b="1" dirty="0" smtClean="0">
                <a:solidFill>
                  <a:schemeClr val="accent6"/>
                </a:solidFill>
                <a:latin typeface="+mn-lt"/>
              </a:rPr>
              <a:t>nfrastructure </a:t>
            </a:r>
            <a:r>
              <a:rPr lang="en-US" sz="3600" b="1" dirty="0" smtClean="0">
                <a:solidFill>
                  <a:srgbClr val="FF0000"/>
                </a:solidFill>
                <a:latin typeface="+mn-lt"/>
              </a:rPr>
              <a:t>F</a:t>
            </a:r>
            <a:r>
              <a:rPr lang="en-US" sz="3600" b="1" dirty="0" smtClean="0">
                <a:solidFill>
                  <a:schemeClr val="accent6"/>
                </a:solidFill>
                <a:latin typeface="+mn-lt"/>
              </a:rPr>
              <a:t>ramework for </a:t>
            </a:r>
            <a:r>
              <a:rPr lang="en-US" sz="3600" b="1" dirty="0" smtClean="0">
                <a:solidFill>
                  <a:srgbClr val="FF0000"/>
                </a:solidFill>
                <a:latin typeface="+mn-lt"/>
              </a:rPr>
              <a:t>21</a:t>
            </a:r>
            <a:r>
              <a:rPr lang="en-US" sz="3600" b="1" baseline="30000" dirty="0" smtClean="0">
                <a:solidFill>
                  <a:schemeClr val="accent6"/>
                </a:solidFill>
                <a:latin typeface="+mn-lt"/>
              </a:rPr>
              <a:t>st</a:t>
            </a:r>
            <a:r>
              <a:rPr lang="en-US" sz="3600" b="1" dirty="0" smtClean="0">
                <a:solidFill>
                  <a:schemeClr val="accent6"/>
                </a:solidFill>
                <a:latin typeface="+mn-lt"/>
              </a:rPr>
              <a:t> Century Science and Engineering (CIF21)</a:t>
            </a:r>
            <a:endParaRPr lang="en-US" sz="3600" b="1" dirty="0">
              <a:solidFill>
                <a:schemeClr val="accent6"/>
              </a:solidFill>
              <a:latin typeface="+mn-lt"/>
            </a:endParaRPr>
          </a:p>
        </p:txBody>
      </p:sp>
      <p:sp>
        <p:nvSpPr>
          <p:cNvPr id="6" name="Content Placeholder 2"/>
          <p:cNvSpPr>
            <a:spLocks noGrp="1"/>
          </p:cNvSpPr>
          <p:nvPr>
            <p:ph idx="1"/>
          </p:nvPr>
        </p:nvSpPr>
        <p:spPr>
          <a:xfrm>
            <a:off x="76200" y="1965870"/>
            <a:ext cx="6553200" cy="4573560"/>
          </a:xfrm>
        </p:spPr>
        <p:txBody>
          <a:bodyPr>
            <a:spAutoFit/>
          </a:bodyPr>
          <a:lstStyle/>
          <a:p>
            <a:r>
              <a:rPr lang="en-US" sz="2800" dirty="0" smtClean="0"/>
              <a:t>Cyberinfrastructure to transform research, innovation, and education</a:t>
            </a:r>
          </a:p>
          <a:p>
            <a:r>
              <a:rPr lang="en-US" sz="2800" dirty="0" smtClean="0"/>
              <a:t>Major components</a:t>
            </a:r>
          </a:p>
          <a:p>
            <a:pPr lvl="1"/>
            <a:r>
              <a:rPr lang="en-US" sz="2400" dirty="0" smtClean="0"/>
              <a:t>Computational and Data-enabled Science</a:t>
            </a:r>
          </a:p>
          <a:p>
            <a:pPr marL="457200" lvl="1" indent="0">
              <a:buNone/>
            </a:pPr>
            <a:r>
              <a:rPr lang="en-US" sz="2400" dirty="0"/>
              <a:t>	</a:t>
            </a:r>
            <a:r>
              <a:rPr lang="en-US" sz="2400" dirty="0" smtClean="0"/>
              <a:t>(CDS&amp;E)</a:t>
            </a:r>
          </a:p>
          <a:p>
            <a:pPr lvl="1"/>
            <a:r>
              <a:rPr lang="en-US" sz="2400" dirty="0" smtClean="0"/>
              <a:t>Core Technologies, Tools, Algorithms</a:t>
            </a:r>
          </a:p>
          <a:p>
            <a:pPr lvl="1"/>
            <a:r>
              <a:rPr lang="en-US" sz="2400" dirty="0" smtClean="0"/>
              <a:t>Big Data Projects</a:t>
            </a:r>
          </a:p>
          <a:p>
            <a:pPr lvl="1"/>
            <a:r>
              <a:rPr lang="en-US" sz="2400" dirty="0" smtClean="0"/>
              <a:t>Workforce Development</a:t>
            </a:r>
          </a:p>
          <a:p>
            <a:pPr lvl="1"/>
            <a:r>
              <a:rPr lang="en-US" sz="2400" dirty="0" smtClean="0"/>
              <a:t>Partnerships: internal/external</a:t>
            </a:r>
            <a:endParaRPr lang="en-US" sz="2400" dirty="0"/>
          </a:p>
          <a:p>
            <a:pPr lvl="1"/>
            <a:r>
              <a:rPr lang="en-US" sz="2400" dirty="0" smtClean="0"/>
              <a:t>Software Institutes</a:t>
            </a:r>
          </a:p>
        </p:txBody>
      </p:sp>
      <p:pic>
        <p:nvPicPr>
          <p:cNvPr id="8"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600200"/>
            <a:ext cx="1828800" cy="2244436"/>
          </a:xfrm>
          <a:prstGeom prst="rect">
            <a:avLst/>
          </a:prstGeom>
          <a:ln>
            <a:noFill/>
          </a:ln>
          <a:effectLst>
            <a:softEdge rad="112500"/>
          </a:effectLst>
        </p:spPr>
      </p:pic>
      <p:sp>
        <p:nvSpPr>
          <p:cNvPr id="3" name="Rectangle 2"/>
          <p:cNvSpPr/>
          <p:nvPr/>
        </p:nvSpPr>
        <p:spPr>
          <a:xfrm>
            <a:off x="5889171" y="4343400"/>
            <a:ext cx="3124200" cy="1384995"/>
          </a:xfrm>
          <a:prstGeom prst="rect">
            <a:avLst/>
          </a:prstGeom>
          <a:solidFill>
            <a:srgbClr val="FFFFCC"/>
          </a:solidFill>
        </p:spPr>
        <p:txBody>
          <a:bodyPr wrap="square">
            <a:spAutoFit/>
          </a:bodyPr>
          <a:lstStyle/>
          <a:p>
            <a:r>
              <a:rPr lang="en-US" sz="2800" dirty="0" smtClean="0">
                <a:latin typeface="+mn-lt"/>
              </a:rPr>
              <a:t>For DMR:  CIF21 supports DMREF, MIPs, and MGI!</a:t>
            </a:r>
          </a:p>
        </p:txBody>
      </p:sp>
    </p:spTree>
    <p:extLst>
      <p:ext uri="{BB962C8B-B14F-4D97-AF65-F5344CB8AC3E}">
        <p14:creationId xmlns:p14="http://schemas.microsoft.com/office/powerpoint/2010/main" val="3097651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bwMode="auto">
          <a:xfrm>
            <a:off x="914400" y="381000"/>
            <a:ext cx="75438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altLang="en-US" sz="4000" b="1" kern="0" dirty="0" smtClean="0">
                <a:solidFill>
                  <a:schemeClr val="accent6"/>
                </a:solidFill>
              </a:rPr>
              <a:t>National Science Foundation</a:t>
            </a:r>
          </a:p>
        </p:txBody>
      </p:sp>
      <p:grpSp>
        <p:nvGrpSpPr>
          <p:cNvPr id="130" name="Group 129"/>
          <p:cNvGrpSpPr/>
          <p:nvPr/>
        </p:nvGrpSpPr>
        <p:grpSpPr>
          <a:xfrm>
            <a:off x="762000" y="1222797"/>
            <a:ext cx="8229600" cy="5106987"/>
            <a:chOff x="762000" y="1222797"/>
            <a:chExt cx="8229600" cy="5106987"/>
          </a:xfrm>
        </p:grpSpPr>
        <p:sp>
          <p:nvSpPr>
            <p:cNvPr id="131" name="Line 33"/>
            <p:cNvSpPr>
              <a:spLocks noChangeShapeType="1"/>
            </p:cNvSpPr>
            <p:nvPr/>
          </p:nvSpPr>
          <p:spPr bwMode="auto">
            <a:xfrm>
              <a:off x="6845300" y="3802063"/>
              <a:ext cx="428749" cy="0"/>
            </a:xfrm>
            <a:prstGeom prst="line">
              <a:avLst/>
            </a:prstGeom>
            <a:noFill/>
            <a:ln w="19050">
              <a:solidFill>
                <a:schemeClr val="tx1"/>
              </a:solidFill>
              <a:round/>
              <a:headEnd/>
              <a:tailEnd/>
            </a:ln>
          </p:spPr>
          <p:txBody>
            <a:bodyPr/>
            <a:lstStyle/>
            <a:p>
              <a:endParaRPr lang="en-US" dirty="0"/>
            </a:p>
          </p:txBody>
        </p:sp>
        <p:grpSp>
          <p:nvGrpSpPr>
            <p:cNvPr id="132" name="Group 131"/>
            <p:cNvGrpSpPr/>
            <p:nvPr/>
          </p:nvGrpSpPr>
          <p:grpSpPr>
            <a:xfrm>
              <a:off x="762000" y="1222797"/>
              <a:ext cx="8229600" cy="5106987"/>
              <a:chOff x="762000" y="1222797"/>
              <a:chExt cx="8229600" cy="5106987"/>
            </a:xfrm>
          </p:grpSpPr>
          <p:grpSp>
            <p:nvGrpSpPr>
              <p:cNvPr id="133" name="Group 132"/>
              <p:cNvGrpSpPr/>
              <p:nvPr/>
            </p:nvGrpSpPr>
            <p:grpSpPr>
              <a:xfrm>
                <a:off x="762000" y="1222797"/>
                <a:ext cx="8229600" cy="5106987"/>
                <a:chOff x="368300" y="1373187"/>
                <a:chExt cx="8775700" cy="4876800"/>
              </a:xfrm>
            </p:grpSpPr>
            <p:sp>
              <p:nvSpPr>
                <p:cNvPr id="135" name="Line 2"/>
                <p:cNvSpPr>
                  <a:spLocks noChangeShapeType="1"/>
                </p:cNvSpPr>
                <p:nvPr/>
              </p:nvSpPr>
              <p:spPr bwMode="auto">
                <a:xfrm>
                  <a:off x="6400800" y="4954587"/>
                  <a:ext cx="0" cy="609600"/>
                </a:xfrm>
                <a:prstGeom prst="line">
                  <a:avLst/>
                </a:prstGeom>
                <a:noFill/>
                <a:ln w="19050">
                  <a:solidFill>
                    <a:schemeClr val="tx1"/>
                  </a:solidFill>
                  <a:round/>
                  <a:headEnd/>
                  <a:tailEnd/>
                </a:ln>
              </p:spPr>
              <p:txBody>
                <a:bodyPr/>
                <a:lstStyle/>
                <a:p>
                  <a:endParaRPr lang="en-US" dirty="0"/>
                </a:p>
              </p:txBody>
            </p:sp>
            <p:sp>
              <p:nvSpPr>
                <p:cNvPr id="136" name="Line 3"/>
                <p:cNvSpPr>
                  <a:spLocks noChangeShapeType="1"/>
                </p:cNvSpPr>
                <p:nvPr/>
              </p:nvSpPr>
              <p:spPr bwMode="auto">
                <a:xfrm>
                  <a:off x="1373188" y="1830387"/>
                  <a:ext cx="5484812" cy="0"/>
                </a:xfrm>
                <a:prstGeom prst="line">
                  <a:avLst/>
                </a:prstGeom>
                <a:noFill/>
                <a:ln w="19050">
                  <a:solidFill>
                    <a:schemeClr val="tx1"/>
                  </a:solidFill>
                  <a:round/>
                  <a:headEnd/>
                  <a:tailEnd/>
                </a:ln>
              </p:spPr>
              <p:txBody>
                <a:bodyPr/>
                <a:lstStyle/>
                <a:p>
                  <a:endParaRPr lang="en-US" dirty="0"/>
                </a:p>
              </p:txBody>
            </p:sp>
            <p:sp>
              <p:nvSpPr>
                <p:cNvPr id="137" name="Line 4"/>
                <p:cNvSpPr>
                  <a:spLocks noChangeShapeType="1"/>
                </p:cNvSpPr>
                <p:nvPr/>
              </p:nvSpPr>
              <p:spPr bwMode="auto">
                <a:xfrm>
                  <a:off x="1371600" y="1830387"/>
                  <a:ext cx="0" cy="609600"/>
                </a:xfrm>
                <a:prstGeom prst="line">
                  <a:avLst/>
                </a:prstGeom>
                <a:noFill/>
                <a:ln w="19050">
                  <a:solidFill>
                    <a:schemeClr val="tx1"/>
                  </a:solidFill>
                  <a:round/>
                  <a:headEnd/>
                  <a:tailEnd/>
                </a:ln>
              </p:spPr>
              <p:txBody>
                <a:bodyPr/>
                <a:lstStyle/>
                <a:p>
                  <a:endParaRPr lang="en-US" dirty="0"/>
                </a:p>
              </p:txBody>
            </p:sp>
            <p:sp>
              <p:nvSpPr>
                <p:cNvPr id="138" name="Line 5"/>
                <p:cNvSpPr>
                  <a:spLocks noChangeShapeType="1"/>
                </p:cNvSpPr>
                <p:nvPr/>
              </p:nvSpPr>
              <p:spPr bwMode="auto">
                <a:xfrm>
                  <a:off x="5105400" y="1450975"/>
                  <a:ext cx="0" cy="3503612"/>
                </a:xfrm>
                <a:prstGeom prst="line">
                  <a:avLst/>
                </a:prstGeom>
                <a:noFill/>
                <a:ln w="19050">
                  <a:solidFill>
                    <a:schemeClr val="tx1"/>
                  </a:solidFill>
                  <a:round/>
                  <a:headEnd/>
                  <a:tailEnd/>
                </a:ln>
              </p:spPr>
              <p:txBody>
                <a:bodyPr/>
                <a:lstStyle/>
                <a:p>
                  <a:endParaRPr lang="en-US" dirty="0"/>
                </a:p>
              </p:txBody>
            </p:sp>
            <p:sp>
              <p:nvSpPr>
                <p:cNvPr id="139" name="Line 6"/>
                <p:cNvSpPr>
                  <a:spLocks noChangeShapeType="1"/>
                </p:cNvSpPr>
                <p:nvPr/>
              </p:nvSpPr>
              <p:spPr bwMode="auto">
                <a:xfrm>
                  <a:off x="3049588" y="4954587"/>
                  <a:ext cx="0" cy="609600"/>
                </a:xfrm>
                <a:prstGeom prst="line">
                  <a:avLst/>
                </a:prstGeom>
                <a:noFill/>
                <a:ln w="19050">
                  <a:solidFill>
                    <a:schemeClr val="tx1"/>
                  </a:solidFill>
                  <a:round/>
                  <a:headEnd/>
                  <a:tailEnd/>
                </a:ln>
              </p:spPr>
              <p:txBody>
                <a:bodyPr/>
                <a:lstStyle/>
                <a:p>
                  <a:endParaRPr lang="en-US" dirty="0"/>
                </a:p>
              </p:txBody>
            </p:sp>
            <p:sp>
              <p:nvSpPr>
                <p:cNvPr id="140" name="Line 7"/>
                <p:cNvSpPr>
                  <a:spLocks noChangeShapeType="1"/>
                </p:cNvSpPr>
                <p:nvPr/>
              </p:nvSpPr>
              <p:spPr bwMode="auto">
                <a:xfrm>
                  <a:off x="4802188" y="4954587"/>
                  <a:ext cx="0" cy="609600"/>
                </a:xfrm>
                <a:prstGeom prst="line">
                  <a:avLst/>
                </a:prstGeom>
                <a:noFill/>
                <a:ln w="19050">
                  <a:solidFill>
                    <a:schemeClr val="tx1"/>
                  </a:solidFill>
                  <a:round/>
                  <a:headEnd/>
                  <a:tailEnd/>
                </a:ln>
              </p:spPr>
              <p:txBody>
                <a:bodyPr/>
                <a:lstStyle/>
                <a:p>
                  <a:endParaRPr lang="en-US" dirty="0"/>
                </a:p>
              </p:txBody>
            </p:sp>
            <p:sp>
              <p:nvSpPr>
                <p:cNvPr id="141" name="Line 8"/>
                <p:cNvSpPr>
                  <a:spLocks noChangeShapeType="1"/>
                </p:cNvSpPr>
                <p:nvPr/>
              </p:nvSpPr>
              <p:spPr bwMode="auto">
                <a:xfrm>
                  <a:off x="8307388" y="4954587"/>
                  <a:ext cx="0" cy="609600"/>
                </a:xfrm>
                <a:prstGeom prst="line">
                  <a:avLst/>
                </a:prstGeom>
                <a:noFill/>
                <a:ln w="19050">
                  <a:solidFill>
                    <a:schemeClr val="tx1"/>
                  </a:solidFill>
                  <a:round/>
                  <a:headEnd/>
                  <a:tailEnd/>
                </a:ln>
              </p:spPr>
              <p:txBody>
                <a:bodyPr/>
                <a:lstStyle/>
                <a:p>
                  <a:endParaRPr lang="en-US" dirty="0"/>
                </a:p>
              </p:txBody>
            </p:sp>
            <p:sp>
              <p:nvSpPr>
                <p:cNvPr id="142" name="Line 9"/>
                <p:cNvSpPr>
                  <a:spLocks noChangeShapeType="1"/>
                </p:cNvSpPr>
                <p:nvPr/>
              </p:nvSpPr>
              <p:spPr bwMode="auto">
                <a:xfrm>
                  <a:off x="1068388" y="3430587"/>
                  <a:ext cx="0" cy="609600"/>
                </a:xfrm>
                <a:prstGeom prst="line">
                  <a:avLst/>
                </a:prstGeom>
                <a:noFill/>
                <a:ln w="19050">
                  <a:solidFill>
                    <a:schemeClr val="tx1"/>
                  </a:solidFill>
                  <a:round/>
                  <a:headEnd/>
                  <a:tailEnd/>
                </a:ln>
              </p:spPr>
              <p:txBody>
                <a:bodyPr/>
                <a:lstStyle/>
                <a:p>
                  <a:endParaRPr lang="en-US" dirty="0"/>
                </a:p>
              </p:txBody>
            </p:sp>
            <p:sp>
              <p:nvSpPr>
                <p:cNvPr id="143" name="Line 10"/>
                <p:cNvSpPr>
                  <a:spLocks noChangeShapeType="1"/>
                </p:cNvSpPr>
                <p:nvPr/>
              </p:nvSpPr>
              <p:spPr bwMode="auto">
                <a:xfrm>
                  <a:off x="2667000" y="3430587"/>
                  <a:ext cx="0" cy="609600"/>
                </a:xfrm>
                <a:prstGeom prst="line">
                  <a:avLst/>
                </a:prstGeom>
                <a:noFill/>
                <a:ln w="19050">
                  <a:solidFill>
                    <a:schemeClr val="tx1"/>
                  </a:solidFill>
                  <a:round/>
                  <a:headEnd/>
                  <a:tailEnd/>
                </a:ln>
              </p:spPr>
              <p:txBody>
                <a:bodyPr/>
                <a:lstStyle/>
                <a:p>
                  <a:endParaRPr lang="en-US" dirty="0"/>
                </a:p>
              </p:txBody>
            </p:sp>
            <p:sp>
              <p:nvSpPr>
                <p:cNvPr id="144" name="Line 11"/>
                <p:cNvSpPr>
                  <a:spLocks noChangeShapeType="1"/>
                </p:cNvSpPr>
                <p:nvPr/>
              </p:nvSpPr>
              <p:spPr bwMode="auto">
                <a:xfrm>
                  <a:off x="4267200" y="3430587"/>
                  <a:ext cx="0" cy="609600"/>
                </a:xfrm>
                <a:prstGeom prst="line">
                  <a:avLst/>
                </a:prstGeom>
                <a:noFill/>
                <a:ln w="19050">
                  <a:solidFill>
                    <a:schemeClr val="tx1"/>
                  </a:solidFill>
                  <a:round/>
                  <a:headEnd/>
                  <a:tailEnd/>
                </a:ln>
              </p:spPr>
              <p:txBody>
                <a:bodyPr/>
                <a:lstStyle/>
                <a:p>
                  <a:endParaRPr lang="en-US" dirty="0"/>
                </a:p>
              </p:txBody>
            </p:sp>
            <p:sp>
              <p:nvSpPr>
                <p:cNvPr id="145" name="Line 12"/>
                <p:cNvSpPr>
                  <a:spLocks noChangeShapeType="1"/>
                </p:cNvSpPr>
                <p:nvPr/>
              </p:nvSpPr>
              <p:spPr bwMode="auto">
                <a:xfrm>
                  <a:off x="5943600" y="3430587"/>
                  <a:ext cx="0" cy="609600"/>
                </a:xfrm>
                <a:prstGeom prst="line">
                  <a:avLst/>
                </a:prstGeom>
                <a:noFill/>
                <a:ln w="19050">
                  <a:solidFill>
                    <a:schemeClr val="tx1"/>
                  </a:solidFill>
                  <a:round/>
                  <a:headEnd/>
                  <a:tailEnd/>
                </a:ln>
              </p:spPr>
              <p:txBody>
                <a:bodyPr/>
                <a:lstStyle/>
                <a:p>
                  <a:endParaRPr lang="en-US" dirty="0"/>
                </a:p>
              </p:txBody>
            </p:sp>
            <p:sp>
              <p:nvSpPr>
                <p:cNvPr id="146" name="Line 13"/>
                <p:cNvSpPr>
                  <a:spLocks noChangeShapeType="1"/>
                </p:cNvSpPr>
                <p:nvPr/>
              </p:nvSpPr>
              <p:spPr bwMode="auto">
                <a:xfrm>
                  <a:off x="1295400" y="4954587"/>
                  <a:ext cx="0" cy="609600"/>
                </a:xfrm>
                <a:prstGeom prst="line">
                  <a:avLst/>
                </a:prstGeom>
                <a:noFill/>
                <a:ln w="19050">
                  <a:solidFill>
                    <a:schemeClr val="tx1"/>
                  </a:solidFill>
                  <a:round/>
                  <a:headEnd/>
                  <a:tailEnd/>
                </a:ln>
              </p:spPr>
              <p:txBody>
                <a:bodyPr/>
                <a:lstStyle/>
                <a:p>
                  <a:endParaRPr lang="en-US" dirty="0"/>
                </a:p>
              </p:txBody>
            </p:sp>
            <p:sp>
              <p:nvSpPr>
                <p:cNvPr id="147" name="Rectangle 14">
                  <a:hlinkClick r:id="rId3" highlightClick="1"/>
                </p:cNvPr>
                <p:cNvSpPr>
                  <a:spLocks noChangeArrowheads="1"/>
                </p:cNvSpPr>
                <p:nvPr/>
              </p:nvSpPr>
              <p:spPr bwMode="auto">
                <a:xfrm>
                  <a:off x="608013" y="5106987"/>
                  <a:ext cx="1371600" cy="1143000"/>
                </a:xfrm>
                <a:prstGeom prst="rect">
                  <a:avLst/>
                </a:prstGeom>
                <a:solidFill>
                  <a:srgbClr val="FFC000"/>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a:solidFill>
                        <a:srgbClr val="FF0000"/>
                      </a:solidFill>
                      <a:latin typeface="+mn-lt"/>
                      <a:cs typeface="Arial" charset="0"/>
                    </a:rPr>
                    <a:t>Mathematical</a:t>
                  </a:r>
                </a:p>
                <a:p>
                  <a:pPr algn="ctr">
                    <a:defRPr/>
                  </a:pPr>
                  <a:r>
                    <a:rPr lang="en-US" sz="1600" b="1" dirty="0">
                      <a:solidFill>
                        <a:srgbClr val="FF0000"/>
                      </a:solidFill>
                      <a:latin typeface="+mn-lt"/>
                      <a:cs typeface="Arial" charset="0"/>
                    </a:rPr>
                    <a:t>&amp; Physical</a:t>
                  </a:r>
                </a:p>
                <a:p>
                  <a:pPr algn="ctr">
                    <a:defRPr/>
                  </a:pPr>
                  <a:r>
                    <a:rPr lang="en-US" sz="1600" b="1" dirty="0" smtClean="0">
                      <a:solidFill>
                        <a:srgbClr val="FF0000"/>
                      </a:solidFill>
                      <a:latin typeface="+mn-lt"/>
                      <a:cs typeface="Arial" charset="0"/>
                    </a:rPr>
                    <a:t>Sciences</a:t>
                  </a:r>
                  <a:endParaRPr lang="en-US" sz="1600" b="1" dirty="0">
                    <a:solidFill>
                      <a:srgbClr val="FF0000"/>
                    </a:solidFill>
                    <a:latin typeface="+mn-lt"/>
                    <a:cs typeface="Arial" charset="0"/>
                  </a:endParaRPr>
                </a:p>
              </p:txBody>
            </p:sp>
            <p:sp>
              <p:nvSpPr>
                <p:cNvPr id="148" name="Rectangle 15">
                  <a:hlinkClick r:id="rId4" highlightClick="1"/>
                </p:cNvPr>
                <p:cNvSpPr>
                  <a:spLocks noChangeArrowheads="1"/>
                </p:cNvSpPr>
                <p:nvPr/>
              </p:nvSpPr>
              <p:spPr bwMode="auto">
                <a:xfrm>
                  <a:off x="5241925" y="3582987"/>
                  <a:ext cx="1371600" cy="1143000"/>
                </a:xfrm>
                <a:prstGeom prst="rect">
                  <a:avLst/>
                </a:prstGeom>
                <a:solidFill>
                  <a:srgbClr val="77B3F5"/>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a:solidFill>
                        <a:srgbClr val="003399"/>
                      </a:solidFill>
                      <a:latin typeface="+mn-lt"/>
                      <a:cs typeface="Arial" charset="0"/>
                    </a:rPr>
                    <a:t>Geosciences</a:t>
                  </a:r>
                </a:p>
                <a:p>
                  <a:pPr algn="ctr">
                    <a:defRPr/>
                  </a:pPr>
                  <a:endParaRPr lang="en-US" sz="1600" b="1" dirty="0">
                    <a:latin typeface="+mn-lt"/>
                    <a:cs typeface="Arial" charset="0"/>
                  </a:endParaRPr>
                </a:p>
              </p:txBody>
            </p:sp>
            <p:sp>
              <p:nvSpPr>
                <p:cNvPr id="149" name="Rectangle 16">
                  <a:hlinkClick r:id="rId5" highlightClick="1"/>
                </p:cNvPr>
                <p:cNvSpPr>
                  <a:spLocks noChangeArrowheads="1"/>
                </p:cNvSpPr>
                <p:nvPr/>
              </p:nvSpPr>
              <p:spPr bwMode="auto">
                <a:xfrm>
                  <a:off x="3616325" y="3582987"/>
                  <a:ext cx="1371600" cy="1143000"/>
                </a:xfrm>
                <a:prstGeom prst="rect">
                  <a:avLst/>
                </a:prstGeom>
                <a:solidFill>
                  <a:srgbClr val="77B3F5"/>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smtClean="0">
                      <a:solidFill>
                        <a:srgbClr val="003399"/>
                      </a:solidFill>
                      <a:latin typeface="+mn-lt"/>
                      <a:cs typeface="Arial" charset="0"/>
                    </a:rPr>
                    <a:t>Engineering</a:t>
                  </a:r>
                  <a:endParaRPr lang="en-US" sz="1600" b="1" dirty="0">
                    <a:solidFill>
                      <a:srgbClr val="003399"/>
                    </a:solidFill>
                    <a:latin typeface="+mn-lt"/>
                    <a:cs typeface="Arial" charset="0"/>
                  </a:endParaRPr>
                </a:p>
              </p:txBody>
            </p:sp>
            <p:sp>
              <p:nvSpPr>
                <p:cNvPr id="150" name="Rectangle 17">
                  <a:hlinkClick r:id="rId6" highlightClick="1"/>
                </p:cNvPr>
                <p:cNvSpPr>
                  <a:spLocks noChangeArrowheads="1"/>
                </p:cNvSpPr>
                <p:nvPr/>
              </p:nvSpPr>
              <p:spPr bwMode="auto">
                <a:xfrm>
                  <a:off x="1992313" y="3582987"/>
                  <a:ext cx="1371600" cy="1143000"/>
                </a:xfrm>
                <a:prstGeom prst="rect">
                  <a:avLst/>
                </a:prstGeom>
                <a:solidFill>
                  <a:srgbClr val="77B3F5"/>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a:solidFill>
                        <a:srgbClr val="003399"/>
                      </a:solidFill>
                      <a:latin typeface="+mn-lt"/>
                      <a:cs typeface="Arial" charset="0"/>
                    </a:rPr>
                    <a:t>Computer &amp;</a:t>
                  </a:r>
                </a:p>
                <a:p>
                  <a:pPr algn="ctr">
                    <a:defRPr/>
                  </a:pPr>
                  <a:r>
                    <a:rPr lang="en-US" sz="1600" b="1" dirty="0">
                      <a:solidFill>
                        <a:srgbClr val="003399"/>
                      </a:solidFill>
                      <a:latin typeface="+mn-lt"/>
                      <a:cs typeface="Arial" charset="0"/>
                    </a:rPr>
                    <a:t>Information </a:t>
                  </a:r>
                </a:p>
                <a:p>
                  <a:pPr algn="ctr">
                    <a:defRPr/>
                  </a:pPr>
                  <a:r>
                    <a:rPr lang="en-US" sz="1600" b="1" dirty="0" err="1" smtClean="0">
                      <a:solidFill>
                        <a:srgbClr val="003399"/>
                      </a:solidFill>
                      <a:latin typeface="+mn-lt"/>
                      <a:cs typeface="Arial" charset="0"/>
                    </a:rPr>
                    <a:t>Sci</a:t>
                  </a:r>
                  <a:r>
                    <a:rPr lang="en-US" sz="1600" b="1" dirty="0" smtClean="0">
                      <a:solidFill>
                        <a:srgbClr val="003399"/>
                      </a:solidFill>
                      <a:latin typeface="+mn-lt"/>
                      <a:cs typeface="Arial" charset="0"/>
                    </a:rPr>
                    <a:t> &amp;</a:t>
                  </a:r>
                  <a:r>
                    <a:rPr lang="en-US" sz="1600" b="1" dirty="0" err="1" smtClean="0">
                      <a:solidFill>
                        <a:srgbClr val="003399"/>
                      </a:solidFill>
                      <a:latin typeface="+mn-lt"/>
                      <a:cs typeface="Arial" charset="0"/>
                    </a:rPr>
                    <a:t>Eng</a:t>
                  </a:r>
                  <a:endParaRPr lang="en-US" sz="1600" b="1" dirty="0">
                    <a:solidFill>
                      <a:srgbClr val="003399"/>
                    </a:solidFill>
                    <a:latin typeface="+mn-lt"/>
                    <a:cs typeface="Arial" charset="0"/>
                  </a:endParaRPr>
                </a:p>
              </p:txBody>
            </p:sp>
            <p:sp>
              <p:nvSpPr>
                <p:cNvPr id="151" name="Rectangle 18">
                  <a:hlinkClick r:id="rId7" highlightClick="1"/>
                </p:cNvPr>
                <p:cNvSpPr>
                  <a:spLocks noChangeArrowheads="1"/>
                </p:cNvSpPr>
                <p:nvPr/>
              </p:nvSpPr>
              <p:spPr bwMode="auto">
                <a:xfrm>
                  <a:off x="368300" y="3582987"/>
                  <a:ext cx="1371600" cy="1143000"/>
                </a:xfrm>
                <a:prstGeom prst="rect">
                  <a:avLst/>
                </a:prstGeom>
                <a:solidFill>
                  <a:srgbClr val="77B3F5"/>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a:solidFill>
                        <a:srgbClr val="003399"/>
                      </a:solidFill>
                      <a:latin typeface="+mn-lt"/>
                      <a:cs typeface="Arial" charset="0"/>
                    </a:rPr>
                    <a:t>Biological</a:t>
                  </a:r>
                </a:p>
                <a:p>
                  <a:pPr algn="ctr">
                    <a:defRPr/>
                  </a:pPr>
                  <a:r>
                    <a:rPr lang="en-US" sz="1600" b="1" dirty="0" smtClean="0">
                      <a:solidFill>
                        <a:srgbClr val="003399"/>
                      </a:solidFill>
                      <a:latin typeface="+mn-lt"/>
                      <a:cs typeface="Arial" charset="0"/>
                    </a:rPr>
                    <a:t>Sciences</a:t>
                  </a:r>
                  <a:endParaRPr lang="en-US" sz="1600" b="1" dirty="0">
                    <a:solidFill>
                      <a:srgbClr val="003399"/>
                    </a:solidFill>
                    <a:latin typeface="+mn-lt"/>
                    <a:cs typeface="Arial" charset="0"/>
                  </a:endParaRPr>
                </a:p>
              </p:txBody>
            </p:sp>
            <p:sp>
              <p:nvSpPr>
                <p:cNvPr id="152" name="Rectangle 19">
                  <a:hlinkClick r:id="rId8" highlightClick="1"/>
                </p:cNvPr>
                <p:cNvSpPr>
                  <a:spLocks noChangeArrowheads="1"/>
                </p:cNvSpPr>
                <p:nvPr/>
              </p:nvSpPr>
              <p:spPr bwMode="auto">
                <a:xfrm>
                  <a:off x="460375" y="2366962"/>
                  <a:ext cx="1901825" cy="833438"/>
                </a:xfrm>
                <a:prstGeom prst="rect">
                  <a:avLst/>
                </a:prstGeom>
                <a:solidFill>
                  <a:srgbClr val="85DFD0"/>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a:solidFill>
                        <a:srgbClr val="003399"/>
                      </a:solidFill>
                      <a:latin typeface="+mn-lt"/>
                      <a:cs typeface="Arial" charset="0"/>
                    </a:rPr>
                    <a:t>Office of the</a:t>
                  </a:r>
                </a:p>
                <a:p>
                  <a:pPr algn="ctr">
                    <a:defRPr/>
                  </a:pPr>
                  <a:r>
                    <a:rPr lang="en-US" sz="1600" b="1" dirty="0">
                      <a:solidFill>
                        <a:srgbClr val="003399"/>
                      </a:solidFill>
                      <a:latin typeface="+mn-lt"/>
                      <a:cs typeface="Arial" charset="0"/>
                    </a:rPr>
                    <a:t>Inspector </a:t>
                  </a:r>
                  <a:r>
                    <a:rPr lang="en-US" sz="1600" b="1" dirty="0" smtClean="0">
                      <a:solidFill>
                        <a:srgbClr val="003399"/>
                      </a:solidFill>
                      <a:latin typeface="+mn-lt"/>
                      <a:cs typeface="Arial" charset="0"/>
                    </a:rPr>
                    <a:t>General</a:t>
                  </a:r>
                  <a:endParaRPr lang="en-US" sz="1600" b="1" dirty="0">
                    <a:solidFill>
                      <a:srgbClr val="003399"/>
                    </a:solidFill>
                    <a:latin typeface="+mn-lt"/>
                    <a:cs typeface="Arial" charset="0"/>
                  </a:endParaRPr>
                </a:p>
              </p:txBody>
            </p:sp>
            <p:sp>
              <p:nvSpPr>
                <p:cNvPr id="153" name="Rectangle 20">
                  <a:hlinkClick r:id="rId9" highlightClick="1"/>
                </p:cNvPr>
                <p:cNvSpPr>
                  <a:spLocks noChangeArrowheads="1"/>
                </p:cNvSpPr>
                <p:nvPr/>
              </p:nvSpPr>
              <p:spPr bwMode="auto">
                <a:xfrm>
                  <a:off x="4114800" y="1373187"/>
                  <a:ext cx="1901825" cy="914400"/>
                </a:xfrm>
                <a:prstGeom prst="rect">
                  <a:avLst/>
                </a:prstGeom>
                <a:solidFill>
                  <a:srgbClr val="FFFF66"/>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smtClean="0">
                      <a:solidFill>
                        <a:srgbClr val="003399"/>
                      </a:solidFill>
                      <a:latin typeface="+mn-lt"/>
                      <a:cs typeface="Arial" charset="0"/>
                    </a:rPr>
                    <a:t>Director and</a:t>
                  </a:r>
                  <a:endParaRPr lang="en-US" sz="1600" b="1" dirty="0">
                    <a:solidFill>
                      <a:srgbClr val="003399"/>
                    </a:solidFill>
                    <a:latin typeface="+mn-lt"/>
                    <a:cs typeface="Arial" charset="0"/>
                  </a:endParaRPr>
                </a:p>
                <a:p>
                  <a:pPr algn="ctr">
                    <a:defRPr/>
                  </a:pPr>
                  <a:r>
                    <a:rPr lang="en-US" sz="1600" b="1" dirty="0" smtClean="0">
                      <a:solidFill>
                        <a:srgbClr val="003399"/>
                      </a:solidFill>
                      <a:latin typeface="+mn-lt"/>
                      <a:cs typeface="Arial" charset="0"/>
                    </a:rPr>
                    <a:t>Deputy Director</a:t>
                  </a:r>
                </a:p>
              </p:txBody>
            </p:sp>
            <p:sp>
              <p:nvSpPr>
                <p:cNvPr id="154" name="Rectangle 21">
                  <a:hlinkClick r:id="rId10" highlightClick="1"/>
                </p:cNvPr>
                <p:cNvSpPr>
                  <a:spLocks noChangeArrowheads="1"/>
                </p:cNvSpPr>
                <p:nvPr/>
              </p:nvSpPr>
              <p:spPr bwMode="auto">
                <a:xfrm>
                  <a:off x="1905000" y="1449387"/>
                  <a:ext cx="1905000" cy="762000"/>
                </a:xfrm>
                <a:prstGeom prst="rect">
                  <a:avLst/>
                </a:prstGeom>
                <a:solidFill>
                  <a:srgbClr val="FFFF66"/>
                </a:solidFill>
                <a:ln w="19050">
                  <a:solidFill>
                    <a:schemeClr val="tx1"/>
                  </a:solidFill>
                  <a:miter lim="800000"/>
                  <a:headEnd/>
                  <a:tailEnd/>
                </a:ln>
                <a:effectLst>
                  <a:outerShdw blurRad="63500" dist="38099" dir="2700000" algn="ctr" rotWithShape="0">
                    <a:schemeClr val="bg2">
                      <a:alpha val="74998"/>
                    </a:schemeClr>
                  </a:outerShdw>
                </a:effectLst>
              </p:spPr>
              <p:txBody>
                <a:bodyPr anchor="ctr"/>
                <a:lstStyle/>
                <a:p>
                  <a:pPr algn="ctr">
                    <a:defRPr/>
                  </a:pPr>
                  <a:r>
                    <a:rPr lang="en-US" sz="1600" b="1" dirty="0">
                      <a:solidFill>
                        <a:srgbClr val="003399"/>
                      </a:solidFill>
                      <a:latin typeface="+mn-lt"/>
                      <a:cs typeface="Arial" charset="0"/>
                    </a:rPr>
                    <a:t>National Science </a:t>
                  </a:r>
                  <a:r>
                    <a:rPr lang="en-US" sz="1600" b="1" dirty="0" smtClean="0">
                      <a:solidFill>
                        <a:srgbClr val="003399"/>
                      </a:solidFill>
                      <a:latin typeface="+mn-lt"/>
                      <a:cs typeface="Arial" charset="0"/>
                    </a:rPr>
                    <a:t>Board</a:t>
                  </a:r>
                </a:p>
              </p:txBody>
            </p:sp>
            <p:sp>
              <p:nvSpPr>
                <p:cNvPr id="155" name="Rectangle 22">
                  <a:hlinkClick r:id="rId11" highlightClick="1"/>
                </p:cNvPr>
                <p:cNvSpPr>
                  <a:spLocks noChangeArrowheads="1"/>
                </p:cNvSpPr>
                <p:nvPr/>
              </p:nvSpPr>
              <p:spPr bwMode="auto">
                <a:xfrm>
                  <a:off x="2320925" y="5106987"/>
                  <a:ext cx="1371600" cy="1143000"/>
                </a:xfrm>
                <a:prstGeom prst="rect">
                  <a:avLst/>
                </a:prstGeom>
                <a:solidFill>
                  <a:srgbClr val="77B3F5"/>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a:solidFill>
                        <a:srgbClr val="003399"/>
                      </a:solidFill>
                      <a:latin typeface="+mn-lt"/>
                      <a:cs typeface="Arial" charset="0"/>
                    </a:rPr>
                    <a:t>Social, </a:t>
                  </a:r>
                </a:p>
                <a:p>
                  <a:pPr algn="ctr">
                    <a:defRPr/>
                  </a:pPr>
                  <a:r>
                    <a:rPr lang="en-US" sz="1600" b="1" dirty="0">
                      <a:solidFill>
                        <a:srgbClr val="003399"/>
                      </a:solidFill>
                      <a:latin typeface="+mn-lt"/>
                      <a:cs typeface="Arial" charset="0"/>
                    </a:rPr>
                    <a:t>Behavioral,</a:t>
                  </a:r>
                </a:p>
                <a:p>
                  <a:pPr algn="ctr">
                    <a:defRPr/>
                  </a:pPr>
                  <a:r>
                    <a:rPr lang="en-US" sz="1600" b="1" dirty="0">
                      <a:solidFill>
                        <a:srgbClr val="003399"/>
                      </a:solidFill>
                      <a:latin typeface="+mn-lt"/>
                      <a:cs typeface="Arial" charset="0"/>
                    </a:rPr>
                    <a:t>&amp; Economic</a:t>
                  </a:r>
                </a:p>
                <a:p>
                  <a:pPr algn="ctr">
                    <a:defRPr/>
                  </a:pPr>
                  <a:r>
                    <a:rPr lang="en-US" sz="1600" b="1" dirty="0">
                      <a:solidFill>
                        <a:srgbClr val="003399"/>
                      </a:solidFill>
                      <a:latin typeface="+mn-lt"/>
                      <a:cs typeface="Arial" charset="0"/>
                    </a:rPr>
                    <a:t>Sciences</a:t>
                  </a:r>
                </a:p>
                <a:p>
                  <a:pPr algn="ctr">
                    <a:defRPr/>
                  </a:pPr>
                  <a:endParaRPr lang="en-US" sz="1600" b="1" dirty="0">
                    <a:latin typeface="+mn-lt"/>
                    <a:cs typeface="Arial" charset="0"/>
                  </a:endParaRPr>
                </a:p>
              </p:txBody>
            </p:sp>
            <p:sp>
              <p:nvSpPr>
                <p:cNvPr id="156" name="Rectangle 23">
                  <a:hlinkClick r:id="rId12" highlightClick="1"/>
                </p:cNvPr>
                <p:cNvSpPr>
                  <a:spLocks noChangeArrowheads="1"/>
                </p:cNvSpPr>
                <p:nvPr/>
              </p:nvSpPr>
              <p:spPr bwMode="auto">
                <a:xfrm>
                  <a:off x="4022725" y="5106987"/>
                  <a:ext cx="1371600" cy="1143000"/>
                </a:xfrm>
                <a:prstGeom prst="rect">
                  <a:avLst/>
                </a:prstGeom>
                <a:solidFill>
                  <a:srgbClr val="77B3F5"/>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a:solidFill>
                        <a:srgbClr val="003399"/>
                      </a:solidFill>
                      <a:latin typeface="+mn-lt"/>
                      <a:cs typeface="Arial" charset="0"/>
                    </a:rPr>
                    <a:t>Education </a:t>
                  </a:r>
                </a:p>
                <a:p>
                  <a:pPr algn="ctr">
                    <a:defRPr/>
                  </a:pPr>
                  <a:r>
                    <a:rPr lang="en-US" sz="1600" b="1" dirty="0">
                      <a:solidFill>
                        <a:srgbClr val="003399"/>
                      </a:solidFill>
                      <a:latin typeface="+mn-lt"/>
                      <a:cs typeface="Arial" charset="0"/>
                    </a:rPr>
                    <a:t>&amp; Human</a:t>
                  </a:r>
                </a:p>
                <a:p>
                  <a:pPr algn="ctr">
                    <a:defRPr/>
                  </a:pPr>
                  <a:r>
                    <a:rPr lang="en-US" sz="1600" b="1" dirty="0" smtClean="0">
                      <a:solidFill>
                        <a:srgbClr val="003399"/>
                      </a:solidFill>
                      <a:latin typeface="+mn-lt"/>
                      <a:cs typeface="Arial" charset="0"/>
                    </a:rPr>
                    <a:t>Resources</a:t>
                  </a:r>
                  <a:endParaRPr lang="en-US" sz="1600" b="1" dirty="0">
                    <a:solidFill>
                      <a:srgbClr val="003399"/>
                    </a:solidFill>
                    <a:latin typeface="+mn-lt"/>
                    <a:cs typeface="Arial" charset="0"/>
                  </a:endParaRPr>
                </a:p>
              </p:txBody>
            </p:sp>
            <p:sp>
              <p:nvSpPr>
                <p:cNvPr id="157" name="Rectangle 24">
                  <a:hlinkClick r:id="rId13" highlightClick="1"/>
                </p:cNvPr>
                <p:cNvSpPr>
                  <a:spLocks noChangeArrowheads="1"/>
                </p:cNvSpPr>
                <p:nvPr/>
              </p:nvSpPr>
              <p:spPr bwMode="auto">
                <a:xfrm>
                  <a:off x="5749925" y="5106987"/>
                  <a:ext cx="1552575" cy="1143000"/>
                </a:xfrm>
                <a:prstGeom prst="rect">
                  <a:avLst/>
                </a:prstGeom>
                <a:solidFill>
                  <a:srgbClr val="92D050"/>
                </a:solidFill>
                <a:ln w="19050">
                  <a:solidFill>
                    <a:schemeClr val="tx1"/>
                  </a:solidFill>
                  <a:miter lim="800000"/>
                  <a:headEnd/>
                  <a:tailEnd/>
                </a:ln>
                <a:effectLst>
                  <a:outerShdw blurRad="63500" dist="38099" dir="2700000" algn="ctr" rotWithShape="0">
                    <a:schemeClr val="bg2">
                      <a:alpha val="74998"/>
                    </a:schemeClr>
                  </a:outerShdw>
                </a:effectLst>
              </p:spPr>
              <p:txBody>
                <a:bodyPr anchor="ctr"/>
                <a:lstStyle/>
                <a:p>
                  <a:pPr algn="ctr">
                    <a:defRPr/>
                  </a:pPr>
                  <a:r>
                    <a:rPr lang="en-US" sz="1600" b="1" dirty="0">
                      <a:solidFill>
                        <a:srgbClr val="003399"/>
                      </a:solidFill>
                      <a:latin typeface="+mn-lt"/>
                      <a:cs typeface="Arial" charset="0"/>
                    </a:rPr>
                    <a:t>Budget, Finance, &amp; Award  </a:t>
                  </a:r>
                  <a:r>
                    <a:rPr lang="en-US" sz="1600" b="1" dirty="0" smtClean="0">
                      <a:solidFill>
                        <a:srgbClr val="003399"/>
                      </a:solidFill>
                      <a:latin typeface="+mn-lt"/>
                      <a:cs typeface="Arial" charset="0"/>
                    </a:rPr>
                    <a:t>Management</a:t>
                  </a:r>
                  <a:endParaRPr lang="en-US" sz="1600" b="1" dirty="0">
                    <a:latin typeface="+mn-lt"/>
                    <a:cs typeface="Arial" charset="0"/>
                  </a:endParaRPr>
                </a:p>
              </p:txBody>
            </p:sp>
            <p:sp>
              <p:nvSpPr>
                <p:cNvPr id="158" name="Rectangle 25">
                  <a:hlinkClick r:id="rId14" highlightClick="1"/>
                </p:cNvPr>
                <p:cNvSpPr>
                  <a:spLocks noChangeArrowheads="1"/>
                </p:cNvSpPr>
                <p:nvPr/>
              </p:nvSpPr>
              <p:spPr bwMode="auto">
                <a:xfrm>
                  <a:off x="7464425" y="5106987"/>
                  <a:ext cx="1371600" cy="1143000"/>
                </a:xfrm>
                <a:prstGeom prst="rect">
                  <a:avLst/>
                </a:prstGeom>
                <a:solidFill>
                  <a:srgbClr val="92D050"/>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a:defRPr/>
                  </a:pPr>
                  <a:r>
                    <a:rPr lang="en-US" sz="1600" b="1" dirty="0">
                      <a:solidFill>
                        <a:srgbClr val="003399"/>
                      </a:solidFill>
                      <a:latin typeface="+mn-lt"/>
                      <a:cs typeface="Arial" charset="0"/>
                    </a:rPr>
                    <a:t>Information</a:t>
                  </a:r>
                </a:p>
                <a:p>
                  <a:pPr algn="ctr">
                    <a:defRPr/>
                  </a:pPr>
                  <a:r>
                    <a:rPr lang="en-US" sz="1600" b="1" dirty="0">
                      <a:solidFill>
                        <a:srgbClr val="003399"/>
                      </a:solidFill>
                      <a:latin typeface="+mn-lt"/>
                      <a:cs typeface="Arial" charset="0"/>
                    </a:rPr>
                    <a:t>&amp; Resource </a:t>
                  </a:r>
                </a:p>
                <a:p>
                  <a:pPr algn="ctr">
                    <a:defRPr/>
                  </a:pPr>
                  <a:r>
                    <a:rPr lang="en-US" sz="1600" b="1" dirty="0" smtClean="0">
                      <a:solidFill>
                        <a:srgbClr val="003399"/>
                      </a:solidFill>
                      <a:latin typeface="+mn-lt"/>
                      <a:cs typeface="Arial" charset="0"/>
                    </a:rPr>
                    <a:t>Management</a:t>
                  </a:r>
                  <a:endParaRPr lang="en-US" sz="1600" b="1" dirty="0">
                    <a:solidFill>
                      <a:srgbClr val="003399"/>
                    </a:solidFill>
                    <a:latin typeface="+mn-lt"/>
                    <a:cs typeface="Arial" charset="0"/>
                  </a:endParaRPr>
                </a:p>
              </p:txBody>
            </p:sp>
            <p:sp>
              <p:nvSpPr>
                <p:cNvPr id="159" name="Line 26"/>
                <p:cNvSpPr>
                  <a:spLocks noChangeShapeType="1"/>
                </p:cNvSpPr>
                <p:nvPr/>
              </p:nvSpPr>
              <p:spPr bwMode="auto">
                <a:xfrm>
                  <a:off x="1066800" y="3430587"/>
                  <a:ext cx="4876800" cy="0"/>
                </a:xfrm>
                <a:prstGeom prst="line">
                  <a:avLst/>
                </a:prstGeom>
                <a:noFill/>
                <a:ln w="19050">
                  <a:solidFill>
                    <a:schemeClr val="tx1"/>
                  </a:solidFill>
                  <a:round/>
                  <a:headEnd/>
                  <a:tailEnd/>
                </a:ln>
              </p:spPr>
              <p:txBody>
                <a:bodyPr/>
                <a:lstStyle/>
                <a:p>
                  <a:endParaRPr lang="en-US" dirty="0"/>
                </a:p>
              </p:txBody>
            </p:sp>
            <p:sp>
              <p:nvSpPr>
                <p:cNvPr id="160" name="Line 27"/>
                <p:cNvSpPr>
                  <a:spLocks noChangeShapeType="1"/>
                </p:cNvSpPr>
                <p:nvPr/>
              </p:nvSpPr>
              <p:spPr bwMode="auto">
                <a:xfrm>
                  <a:off x="1295400" y="4954587"/>
                  <a:ext cx="7010400" cy="0"/>
                </a:xfrm>
                <a:prstGeom prst="line">
                  <a:avLst/>
                </a:prstGeom>
                <a:noFill/>
                <a:ln w="19050">
                  <a:solidFill>
                    <a:schemeClr val="tx1"/>
                  </a:solidFill>
                  <a:round/>
                  <a:headEnd/>
                  <a:tailEnd/>
                </a:ln>
              </p:spPr>
              <p:txBody>
                <a:bodyPr/>
                <a:lstStyle/>
                <a:p>
                  <a:endParaRPr lang="en-US" dirty="0"/>
                </a:p>
              </p:txBody>
            </p:sp>
            <p:sp>
              <p:nvSpPr>
                <p:cNvPr id="161" name="Line 28"/>
                <p:cNvSpPr>
                  <a:spLocks noChangeShapeType="1"/>
                </p:cNvSpPr>
                <p:nvPr/>
              </p:nvSpPr>
              <p:spPr bwMode="auto">
                <a:xfrm>
                  <a:off x="6858000" y="1752600"/>
                  <a:ext cx="0" cy="2091178"/>
                </a:xfrm>
                <a:prstGeom prst="line">
                  <a:avLst/>
                </a:prstGeom>
                <a:noFill/>
                <a:ln w="19050">
                  <a:solidFill>
                    <a:schemeClr val="tx1"/>
                  </a:solidFill>
                  <a:round/>
                  <a:headEnd/>
                  <a:tailEnd/>
                </a:ln>
              </p:spPr>
              <p:txBody>
                <a:bodyPr/>
                <a:lstStyle/>
                <a:p>
                  <a:endParaRPr lang="en-US" dirty="0"/>
                </a:p>
              </p:txBody>
            </p:sp>
            <p:sp>
              <p:nvSpPr>
                <p:cNvPr id="162" name="Line 30"/>
                <p:cNvSpPr>
                  <a:spLocks noChangeShapeType="1"/>
                </p:cNvSpPr>
                <p:nvPr/>
              </p:nvSpPr>
              <p:spPr bwMode="auto">
                <a:xfrm>
                  <a:off x="6845300" y="1757834"/>
                  <a:ext cx="457200" cy="0"/>
                </a:xfrm>
                <a:prstGeom prst="line">
                  <a:avLst/>
                </a:prstGeom>
                <a:noFill/>
                <a:ln w="19050">
                  <a:solidFill>
                    <a:schemeClr val="tx1"/>
                  </a:solidFill>
                  <a:round/>
                  <a:headEnd/>
                  <a:tailEnd/>
                </a:ln>
              </p:spPr>
              <p:txBody>
                <a:bodyPr/>
                <a:lstStyle/>
                <a:p>
                  <a:endParaRPr lang="en-US" dirty="0"/>
                </a:p>
              </p:txBody>
            </p:sp>
            <p:sp>
              <p:nvSpPr>
                <p:cNvPr id="163" name="Line 31"/>
                <p:cNvSpPr>
                  <a:spLocks noChangeShapeType="1"/>
                </p:cNvSpPr>
                <p:nvPr/>
              </p:nvSpPr>
              <p:spPr bwMode="auto">
                <a:xfrm>
                  <a:off x="6845300" y="2248342"/>
                  <a:ext cx="457200" cy="0"/>
                </a:xfrm>
                <a:prstGeom prst="line">
                  <a:avLst/>
                </a:prstGeom>
                <a:noFill/>
                <a:ln w="19050">
                  <a:solidFill>
                    <a:schemeClr val="tx1"/>
                  </a:solidFill>
                  <a:round/>
                  <a:headEnd/>
                  <a:tailEnd/>
                </a:ln>
              </p:spPr>
              <p:txBody>
                <a:bodyPr/>
                <a:lstStyle/>
                <a:p>
                  <a:endParaRPr lang="en-US" dirty="0"/>
                </a:p>
              </p:txBody>
            </p:sp>
            <p:sp>
              <p:nvSpPr>
                <p:cNvPr id="164" name="Line 32"/>
                <p:cNvSpPr>
                  <a:spLocks noChangeShapeType="1"/>
                </p:cNvSpPr>
                <p:nvPr/>
              </p:nvSpPr>
              <p:spPr bwMode="auto">
                <a:xfrm>
                  <a:off x="6845300" y="2769615"/>
                  <a:ext cx="457200" cy="0"/>
                </a:xfrm>
                <a:prstGeom prst="line">
                  <a:avLst/>
                </a:prstGeom>
                <a:noFill/>
                <a:ln w="19050">
                  <a:solidFill>
                    <a:schemeClr val="tx1"/>
                  </a:solidFill>
                  <a:round/>
                  <a:headEnd/>
                  <a:tailEnd/>
                </a:ln>
              </p:spPr>
              <p:txBody>
                <a:bodyPr/>
                <a:lstStyle/>
                <a:p>
                  <a:endParaRPr lang="en-US" dirty="0"/>
                </a:p>
              </p:txBody>
            </p:sp>
            <p:sp>
              <p:nvSpPr>
                <p:cNvPr id="165" name="Line 33"/>
                <p:cNvSpPr>
                  <a:spLocks noChangeShapeType="1"/>
                </p:cNvSpPr>
                <p:nvPr/>
              </p:nvSpPr>
              <p:spPr bwMode="auto">
                <a:xfrm>
                  <a:off x="6858000" y="3310164"/>
                  <a:ext cx="457200" cy="0"/>
                </a:xfrm>
                <a:prstGeom prst="line">
                  <a:avLst/>
                </a:prstGeom>
                <a:noFill/>
                <a:ln w="19050">
                  <a:solidFill>
                    <a:schemeClr val="tx1"/>
                  </a:solidFill>
                  <a:round/>
                  <a:headEnd/>
                  <a:tailEnd/>
                </a:ln>
              </p:spPr>
              <p:txBody>
                <a:bodyPr/>
                <a:lstStyle/>
                <a:p>
                  <a:endParaRPr lang="en-US" dirty="0"/>
                </a:p>
              </p:txBody>
            </p:sp>
            <p:sp>
              <p:nvSpPr>
                <p:cNvPr id="166" name="Rectangle 37">
                  <a:hlinkClick r:id="rId15" highlightClick="1"/>
                </p:cNvPr>
                <p:cNvSpPr>
                  <a:spLocks noChangeArrowheads="1"/>
                </p:cNvSpPr>
                <p:nvPr/>
              </p:nvSpPr>
              <p:spPr bwMode="auto">
                <a:xfrm>
                  <a:off x="7086600" y="1500187"/>
                  <a:ext cx="2057400" cy="457200"/>
                </a:xfrm>
                <a:prstGeom prst="rect">
                  <a:avLst/>
                </a:prstGeom>
                <a:solidFill>
                  <a:schemeClr val="folHlink"/>
                </a:solidFill>
                <a:ln w="19050">
                  <a:solidFill>
                    <a:schemeClr val="tx1"/>
                  </a:solidFill>
                  <a:miter lim="800000"/>
                  <a:headEnd/>
                  <a:tailEnd/>
                </a:ln>
                <a:effectLst>
                  <a:outerShdw blurRad="63500" dist="38099" dir="2700000" algn="ctr" rotWithShape="0">
                    <a:schemeClr val="bg2">
                      <a:alpha val="74998"/>
                    </a:schemeClr>
                  </a:outerShdw>
                </a:effectLst>
              </p:spPr>
              <p:txBody>
                <a:bodyPr anchor="ctr"/>
                <a:lstStyle/>
                <a:p>
                  <a:pPr>
                    <a:defRPr/>
                  </a:pPr>
                  <a:r>
                    <a:rPr lang="en-US" sz="1400" b="1" dirty="0">
                      <a:solidFill>
                        <a:srgbClr val="003399"/>
                      </a:solidFill>
                      <a:latin typeface="+mn-lt"/>
                      <a:cs typeface="Arial" charset="0"/>
                    </a:rPr>
                    <a:t>Office of Diversity &amp; Inclusion</a:t>
                  </a:r>
                </a:p>
              </p:txBody>
            </p:sp>
            <p:sp>
              <p:nvSpPr>
                <p:cNvPr id="167" name="Rectangle 38">
                  <a:hlinkClick r:id="rId16" highlightClick="1"/>
                </p:cNvPr>
                <p:cNvSpPr>
                  <a:spLocks noChangeArrowheads="1"/>
                </p:cNvSpPr>
                <p:nvPr/>
              </p:nvSpPr>
              <p:spPr bwMode="auto">
                <a:xfrm>
                  <a:off x="7086600" y="2008187"/>
                  <a:ext cx="2057400" cy="457200"/>
                </a:xfrm>
                <a:prstGeom prst="rect">
                  <a:avLst/>
                </a:prstGeom>
                <a:solidFill>
                  <a:schemeClr val="folHlink"/>
                </a:solidFill>
                <a:ln w="19050">
                  <a:solidFill>
                    <a:schemeClr val="tx1"/>
                  </a:solidFill>
                  <a:miter lim="800000"/>
                  <a:headEnd/>
                  <a:tailEnd/>
                </a:ln>
                <a:effectLst>
                  <a:outerShdw blurRad="63500" dist="38099" dir="2700000" algn="ctr" rotWithShape="0">
                    <a:schemeClr val="bg2">
                      <a:alpha val="74998"/>
                    </a:schemeClr>
                  </a:outerShdw>
                </a:effectLst>
              </p:spPr>
              <p:txBody>
                <a:bodyPr anchor="ctr"/>
                <a:lstStyle/>
                <a:p>
                  <a:pPr>
                    <a:defRPr/>
                  </a:pPr>
                  <a:r>
                    <a:rPr lang="en-US" sz="1400" b="1" dirty="0">
                      <a:solidFill>
                        <a:srgbClr val="003399"/>
                      </a:solidFill>
                      <a:latin typeface="+mn-lt"/>
                      <a:cs typeface="Arial" charset="0"/>
                    </a:rPr>
                    <a:t>Office of the General Counsel</a:t>
                  </a:r>
                </a:p>
              </p:txBody>
            </p:sp>
            <p:sp>
              <p:nvSpPr>
                <p:cNvPr id="168" name="Rectangle 39">
                  <a:hlinkClick r:id="rId17" highlightClick="1"/>
                </p:cNvPr>
                <p:cNvSpPr>
                  <a:spLocks noChangeArrowheads="1"/>
                </p:cNvSpPr>
                <p:nvPr/>
              </p:nvSpPr>
              <p:spPr bwMode="auto">
                <a:xfrm>
                  <a:off x="7086601" y="2529153"/>
                  <a:ext cx="2055810" cy="474077"/>
                </a:xfrm>
                <a:prstGeom prst="rect">
                  <a:avLst/>
                </a:prstGeom>
                <a:solidFill>
                  <a:schemeClr val="folHlink"/>
                </a:solidFill>
                <a:ln w="19050">
                  <a:solidFill>
                    <a:schemeClr val="tx1"/>
                  </a:solidFill>
                  <a:miter lim="800000"/>
                  <a:headEnd/>
                  <a:tailEnd/>
                </a:ln>
                <a:effectLst>
                  <a:outerShdw blurRad="63500" dist="38099" dir="2700000" algn="ctr" rotWithShape="0">
                    <a:schemeClr val="bg2">
                      <a:alpha val="74998"/>
                    </a:schemeClr>
                  </a:outerShdw>
                </a:effectLst>
              </p:spPr>
              <p:txBody>
                <a:bodyPr anchor="ctr"/>
                <a:lstStyle/>
                <a:p>
                  <a:pPr>
                    <a:defRPr/>
                  </a:pPr>
                  <a:r>
                    <a:rPr lang="en-US" sz="1400" b="1" dirty="0">
                      <a:solidFill>
                        <a:srgbClr val="003399"/>
                      </a:solidFill>
                      <a:latin typeface="+mn-lt"/>
                      <a:cs typeface="Arial" charset="0"/>
                    </a:rPr>
                    <a:t>Office of Integrative </a:t>
                  </a:r>
                  <a:r>
                    <a:rPr lang="en-US" sz="1400" b="1" dirty="0" smtClean="0">
                      <a:solidFill>
                        <a:srgbClr val="003399"/>
                      </a:solidFill>
                      <a:latin typeface="+mn-lt"/>
                      <a:cs typeface="Arial" charset="0"/>
                    </a:rPr>
                    <a:t>Activities</a:t>
                  </a:r>
                  <a:endParaRPr lang="en-US" sz="1400" b="1" dirty="0">
                    <a:solidFill>
                      <a:srgbClr val="003399"/>
                    </a:solidFill>
                    <a:latin typeface="+mn-lt"/>
                    <a:cs typeface="Arial" charset="0"/>
                  </a:endParaRPr>
                </a:p>
              </p:txBody>
            </p:sp>
            <p:sp>
              <p:nvSpPr>
                <p:cNvPr id="169" name="Rectangle 41">
                  <a:hlinkClick r:id="rId18" highlightClick="1"/>
                </p:cNvPr>
                <p:cNvSpPr>
                  <a:spLocks noChangeArrowheads="1"/>
                </p:cNvSpPr>
                <p:nvPr/>
              </p:nvSpPr>
              <p:spPr bwMode="auto">
                <a:xfrm>
                  <a:off x="7085502" y="3065196"/>
                  <a:ext cx="2057400" cy="457200"/>
                </a:xfrm>
                <a:prstGeom prst="rect">
                  <a:avLst/>
                </a:prstGeom>
                <a:solidFill>
                  <a:schemeClr val="folHlink"/>
                </a:solidFill>
                <a:ln w="19050">
                  <a:solidFill>
                    <a:schemeClr val="tx1"/>
                  </a:solidFill>
                  <a:miter lim="800000"/>
                  <a:headEnd/>
                  <a:tailEnd/>
                </a:ln>
                <a:effectLst>
                  <a:outerShdw blurRad="63500" dist="38099" dir="2700000" algn="ctr" rotWithShape="0">
                    <a:schemeClr val="bg2">
                      <a:alpha val="74998"/>
                    </a:schemeClr>
                  </a:outerShdw>
                </a:effectLst>
              </p:spPr>
              <p:txBody>
                <a:bodyPr anchor="ctr"/>
                <a:lstStyle/>
                <a:p>
                  <a:pPr>
                    <a:defRPr/>
                  </a:pPr>
                  <a:r>
                    <a:rPr lang="en-US" sz="1400" b="1" dirty="0">
                      <a:solidFill>
                        <a:srgbClr val="003399"/>
                      </a:solidFill>
                      <a:latin typeface="+mn-lt"/>
                      <a:cs typeface="Arial" charset="0"/>
                    </a:rPr>
                    <a:t>Office of </a:t>
                  </a:r>
                  <a:r>
                    <a:rPr lang="en-US" sz="1400" b="1" dirty="0" smtClean="0">
                      <a:solidFill>
                        <a:srgbClr val="003399"/>
                      </a:solidFill>
                      <a:latin typeface="+mn-lt"/>
                      <a:cs typeface="Arial" charset="0"/>
                    </a:rPr>
                    <a:t>International Science &amp; Engineering</a:t>
                  </a:r>
                  <a:endParaRPr lang="en-US" sz="1400" b="1" dirty="0">
                    <a:solidFill>
                      <a:srgbClr val="003399"/>
                    </a:solidFill>
                    <a:latin typeface="+mn-lt"/>
                    <a:cs typeface="Arial" charset="0"/>
                  </a:endParaRPr>
                </a:p>
              </p:txBody>
            </p:sp>
          </p:grpSp>
          <p:sp>
            <p:nvSpPr>
              <p:cNvPr id="134" name="Rectangle 41">
                <a:hlinkClick r:id="rId18" highlightClick="1"/>
              </p:cNvPr>
              <p:cNvSpPr>
                <a:spLocks noChangeArrowheads="1"/>
              </p:cNvSpPr>
              <p:nvPr/>
            </p:nvSpPr>
            <p:spPr bwMode="auto">
              <a:xfrm>
                <a:off x="7061200" y="3550442"/>
                <a:ext cx="1929371" cy="478780"/>
              </a:xfrm>
              <a:prstGeom prst="rect">
                <a:avLst/>
              </a:prstGeom>
              <a:solidFill>
                <a:schemeClr val="folHlink"/>
              </a:solidFill>
              <a:ln w="19050">
                <a:solidFill>
                  <a:schemeClr val="tx1"/>
                </a:solidFill>
                <a:miter lim="800000"/>
                <a:headEnd/>
                <a:tailEnd/>
              </a:ln>
              <a:effectLst>
                <a:outerShdw blurRad="63500" dist="38099" dir="2700000" algn="ctr" rotWithShape="0">
                  <a:schemeClr val="bg2">
                    <a:alpha val="74998"/>
                  </a:schemeClr>
                </a:outerShdw>
              </a:effectLst>
            </p:spPr>
            <p:txBody>
              <a:bodyPr anchor="ctr"/>
              <a:lstStyle/>
              <a:p>
                <a:pPr>
                  <a:defRPr/>
                </a:pPr>
                <a:r>
                  <a:rPr lang="en-US" sz="1400" b="1" dirty="0">
                    <a:solidFill>
                      <a:srgbClr val="003399"/>
                    </a:solidFill>
                    <a:latin typeface="+mn-lt"/>
                    <a:cs typeface="Arial" charset="0"/>
                  </a:rPr>
                  <a:t>Office of Legislative &amp; Public Affairs</a:t>
                </a:r>
              </a:p>
            </p:txBody>
          </p:sp>
        </p:grpSp>
      </p:grpSp>
      <p:sp>
        <p:nvSpPr>
          <p:cNvPr id="2" name="Rectangle 1"/>
          <p:cNvSpPr/>
          <p:nvPr/>
        </p:nvSpPr>
        <p:spPr bwMode="auto">
          <a:xfrm>
            <a:off x="909382" y="5053037"/>
            <a:ext cx="1441073" cy="1356543"/>
          </a:xfrm>
          <a:prstGeom prst="rect">
            <a:avLst/>
          </a:prstGeom>
          <a:noFill/>
          <a:ln w="38100"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342900" marR="0" indent="-342900" algn="ctr" defTabSz="914400" rtl="0" eaLnBrk="0" fontAlgn="base" latinLnBrk="0" hangingPunct="0">
              <a:lnSpc>
                <a:spcPct val="90000"/>
              </a:lnSpc>
              <a:spcBef>
                <a:spcPct val="20000"/>
              </a:spcBef>
              <a:spcAft>
                <a:spcPct val="0"/>
              </a:spcAft>
              <a:buClrTx/>
              <a:buSzTx/>
              <a:buFontTx/>
              <a:buNone/>
              <a:tabLst/>
            </a:pPr>
            <a:endParaRPr kumimoji="0" lang="en-US" sz="2400" b="1" i="0" u="none" strike="noStrike" cap="none" normalizeH="0" baseline="0" smtClean="0">
              <a:ln>
                <a:noFill/>
              </a:ln>
              <a:solidFill>
                <a:schemeClr val="accent2"/>
              </a:solidFill>
              <a:effectLst/>
              <a:latin typeface="Times New Roman" pitchFamily="18" charset="0"/>
            </a:endParaRPr>
          </a:p>
        </p:txBody>
      </p:sp>
      <p:sp>
        <p:nvSpPr>
          <p:cNvPr id="3" name="Right Arrow 2"/>
          <p:cNvSpPr/>
          <p:nvPr/>
        </p:nvSpPr>
        <p:spPr bwMode="auto">
          <a:xfrm>
            <a:off x="152400" y="5292427"/>
            <a:ext cx="609600" cy="727373"/>
          </a:xfrm>
          <a:prstGeom prst="rightArrow">
            <a:avLst/>
          </a:prstGeom>
          <a:solidFill>
            <a:srgbClr val="E40659"/>
          </a:solidFill>
          <a:ln w="9525"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342900" marR="0" indent="-342900" algn="ctr" defTabSz="914400" rtl="0" eaLnBrk="0" fontAlgn="base" latinLnBrk="0" hangingPunct="0">
              <a:lnSpc>
                <a:spcPct val="90000"/>
              </a:lnSpc>
              <a:spcBef>
                <a:spcPct val="20000"/>
              </a:spcBef>
              <a:spcAft>
                <a:spcPct val="0"/>
              </a:spcAft>
              <a:buClrTx/>
              <a:buSzTx/>
              <a:buFontTx/>
              <a:buNone/>
              <a:tabLst/>
            </a:pPr>
            <a:endParaRPr kumimoji="0" lang="en-US" sz="2400" b="1" i="0" u="none" strike="noStrike" cap="none" normalizeH="0" baseline="0" smtClean="0">
              <a:ln>
                <a:noFill/>
              </a:ln>
              <a:solidFill>
                <a:schemeClr val="accent2"/>
              </a:solidFill>
              <a:effectLst/>
              <a:latin typeface="Times New Roman" pitchFamily="18" charset="0"/>
            </a:endParaRPr>
          </a:p>
        </p:txBody>
      </p:sp>
      <p:sp>
        <p:nvSpPr>
          <p:cNvPr id="4" name="Rectangle 3"/>
          <p:cNvSpPr/>
          <p:nvPr/>
        </p:nvSpPr>
        <p:spPr>
          <a:xfrm>
            <a:off x="2982098" y="2364771"/>
            <a:ext cx="2177199" cy="461665"/>
          </a:xfrm>
          <a:prstGeom prst="rect">
            <a:avLst/>
          </a:prstGeom>
        </p:spPr>
        <p:txBody>
          <a:bodyPr wrap="none">
            <a:spAutoFit/>
          </a:bodyPr>
          <a:lstStyle/>
          <a:p>
            <a:pPr algn="ctr">
              <a:defRPr/>
            </a:pPr>
            <a:r>
              <a:rPr lang="en-US" sz="2400" b="1" dirty="0" smtClean="0">
                <a:cs typeface="Arial" charset="0"/>
              </a:rPr>
              <a:t>~$7.1 B/ FY14</a:t>
            </a:r>
            <a:endParaRPr lang="en-US" sz="2400" b="1" dirty="0">
              <a:cs typeface="Arial" charset="0"/>
            </a:endParaRPr>
          </a:p>
        </p:txBody>
      </p:sp>
      <p:sp>
        <p:nvSpPr>
          <p:cNvPr id="5" name="TextBox 4"/>
          <p:cNvSpPr txBox="1"/>
          <p:nvPr/>
        </p:nvSpPr>
        <p:spPr>
          <a:xfrm>
            <a:off x="4267200" y="914400"/>
            <a:ext cx="2224302" cy="369332"/>
          </a:xfrm>
          <a:prstGeom prst="rect">
            <a:avLst/>
          </a:prstGeom>
          <a:noFill/>
        </p:spPr>
        <p:txBody>
          <a:bodyPr wrap="square" rtlCol="0">
            <a:spAutoFit/>
          </a:bodyPr>
          <a:lstStyle/>
          <a:p>
            <a:r>
              <a:rPr lang="en-US" dirty="0" smtClean="0"/>
              <a:t>France </a:t>
            </a:r>
            <a:r>
              <a:rPr lang="en-US" dirty="0" err="1" smtClean="0"/>
              <a:t>Córdova</a:t>
            </a:r>
            <a:endParaRPr lang="en-US" dirty="0"/>
          </a:p>
        </p:txBody>
      </p:sp>
      <p:sp>
        <p:nvSpPr>
          <p:cNvPr id="6" name="TextBox 5"/>
          <p:cNvSpPr txBox="1"/>
          <p:nvPr/>
        </p:nvSpPr>
        <p:spPr>
          <a:xfrm>
            <a:off x="1143000" y="6477000"/>
            <a:ext cx="1141953" cy="369332"/>
          </a:xfrm>
          <a:prstGeom prst="rect">
            <a:avLst/>
          </a:prstGeom>
          <a:noFill/>
        </p:spPr>
        <p:txBody>
          <a:bodyPr wrap="square" rtlCol="0">
            <a:spAutoFit/>
          </a:bodyPr>
          <a:lstStyle/>
          <a:p>
            <a:r>
              <a:rPr lang="en-US" dirty="0" smtClean="0"/>
              <a:t>$1.27B</a:t>
            </a:r>
            <a:endParaRPr lang="en-US" dirty="0"/>
          </a:p>
        </p:txBody>
      </p:sp>
      <p:sp>
        <p:nvSpPr>
          <p:cNvPr id="48" name="TextBox 47"/>
          <p:cNvSpPr txBox="1"/>
          <p:nvPr/>
        </p:nvSpPr>
        <p:spPr>
          <a:xfrm>
            <a:off x="876672" y="4374043"/>
            <a:ext cx="1141953" cy="369332"/>
          </a:xfrm>
          <a:prstGeom prst="rect">
            <a:avLst/>
          </a:prstGeom>
          <a:noFill/>
        </p:spPr>
        <p:txBody>
          <a:bodyPr wrap="square" rtlCol="0">
            <a:spAutoFit/>
          </a:bodyPr>
          <a:lstStyle/>
          <a:p>
            <a:r>
              <a:rPr lang="en-US" dirty="0" smtClean="0"/>
              <a:t>$721M</a:t>
            </a:r>
            <a:endParaRPr lang="en-US" dirty="0"/>
          </a:p>
        </p:txBody>
      </p:sp>
      <p:sp>
        <p:nvSpPr>
          <p:cNvPr id="49" name="TextBox 48"/>
          <p:cNvSpPr txBox="1"/>
          <p:nvPr/>
        </p:nvSpPr>
        <p:spPr>
          <a:xfrm>
            <a:off x="5404492" y="4364518"/>
            <a:ext cx="1141953" cy="369332"/>
          </a:xfrm>
          <a:prstGeom prst="rect">
            <a:avLst/>
          </a:prstGeom>
          <a:noFill/>
        </p:spPr>
        <p:txBody>
          <a:bodyPr wrap="square" rtlCol="0">
            <a:spAutoFit/>
          </a:bodyPr>
          <a:lstStyle/>
          <a:p>
            <a:r>
              <a:rPr lang="en-US" dirty="0" smtClean="0"/>
              <a:t>$1.32B</a:t>
            </a:r>
            <a:endParaRPr lang="en-US" dirty="0"/>
          </a:p>
        </p:txBody>
      </p:sp>
      <p:sp>
        <p:nvSpPr>
          <p:cNvPr id="50" name="TextBox 49"/>
          <p:cNvSpPr txBox="1"/>
          <p:nvPr/>
        </p:nvSpPr>
        <p:spPr>
          <a:xfrm>
            <a:off x="3963447" y="4355068"/>
            <a:ext cx="1141953" cy="369332"/>
          </a:xfrm>
          <a:prstGeom prst="rect">
            <a:avLst/>
          </a:prstGeom>
          <a:noFill/>
        </p:spPr>
        <p:txBody>
          <a:bodyPr wrap="square" rtlCol="0">
            <a:spAutoFit/>
          </a:bodyPr>
          <a:lstStyle/>
          <a:p>
            <a:r>
              <a:rPr lang="en-US" dirty="0" smtClean="0"/>
              <a:t>$833M</a:t>
            </a:r>
            <a:endParaRPr lang="en-US" dirty="0"/>
          </a:p>
        </p:txBody>
      </p:sp>
      <p:sp>
        <p:nvSpPr>
          <p:cNvPr id="52" name="TextBox 51"/>
          <p:cNvSpPr txBox="1"/>
          <p:nvPr/>
        </p:nvSpPr>
        <p:spPr>
          <a:xfrm>
            <a:off x="2515647" y="4431268"/>
            <a:ext cx="1141953" cy="369332"/>
          </a:xfrm>
          <a:prstGeom prst="rect">
            <a:avLst/>
          </a:prstGeom>
          <a:noFill/>
        </p:spPr>
        <p:txBody>
          <a:bodyPr wrap="square" rtlCol="0">
            <a:spAutoFit/>
          </a:bodyPr>
          <a:lstStyle/>
          <a:p>
            <a:r>
              <a:rPr lang="en-US" dirty="0" smtClean="0"/>
              <a:t>$893M</a:t>
            </a:r>
            <a:endParaRPr lang="en-US" dirty="0"/>
          </a:p>
        </p:txBody>
      </p:sp>
      <p:sp>
        <p:nvSpPr>
          <p:cNvPr id="53" name="TextBox 52"/>
          <p:cNvSpPr txBox="1"/>
          <p:nvPr/>
        </p:nvSpPr>
        <p:spPr>
          <a:xfrm>
            <a:off x="2744247" y="6031468"/>
            <a:ext cx="1141953" cy="369332"/>
          </a:xfrm>
          <a:prstGeom prst="rect">
            <a:avLst/>
          </a:prstGeom>
          <a:noFill/>
        </p:spPr>
        <p:txBody>
          <a:bodyPr wrap="square" rtlCol="0">
            <a:spAutoFit/>
          </a:bodyPr>
          <a:lstStyle/>
          <a:p>
            <a:r>
              <a:rPr lang="en-US" dirty="0" smtClean="0"/>
              <a:t>$257M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57200" y="1409787"/>
            <a:ext cx="8322732" cy="4877217"/>
            <a:chOff x="685800" y="1143000"/>
            <a:chExt cx="8322732" cy="4877217"/>
          </a:xfrm>
        </p:grpSpPr>
        <p:sp>
          <p:nvSpPr>
            <p:cNvPr id="5" name="TextBox 4"/>
            <p:cNvSpPr txBox="1">
              <a:spLocks noChangeArrowheads="1"/>
            </p:cNvSpPr>
            <p:nvPr/>
          </p:nvSpPr>
          <p:spPr bwMode="auto">
            <a:xfrm>
              <a:off x="3086100" y="1143000"/>
              <a:ext cx="2971800" cy="830263"/>
            </a:xfrm>
            <a:prstGeom prst="rect">
              <a:avLst/>
            </a:prstGeom>
            <a:solidFill>
              <a:srgbClr val="002060"/>
            </a:solidFill>
            <a:ln w="9525">
              <a:solidFill>
                <a:srgbClr val="F69240"/>
              </a:solidFill>
              <a:miter lim="800000"/>
              <a:headEnd/>
              <a:tailEnd/>
            </a:ln>
            <a:effectLst>
              <a:outerShdw blurRad="63500" dist="23000" dir="5400000" rotWithShape="0">
                <a:srgbClr val="000000">
                  <a:alpha val="34999"/>
                </a:srgbClr>
              </a:outerShdw>
            </a:effectLst>
          </p:spPr>
          <p:txBody>
            <a:bodyPr>
              <a:spAutoFit/>
            </a:bodyPr>
            <a:lstStyle/>
            <a:p>
              <a:pPr algn="ctr" eaLnBrk="0" fontAlgn="base" hangingPunct="0">
                <a:spcBef>
                  <a:spcPct val="0"/>
                </a:spcBef>
                <a:spcAft>
                  <a:spcPct val="0"/>
                </a:spcAft>
                <a:defRPr/>
              </a:pPr>
              <a:r>
                <a:rPr lang="en-US" sz="1600" dirty="0">
                  <a:solidFill>
                    <a:srgbClr val="FFFFFF"/>
                  </a:solidFill>
                  <a:latin typeface="Arial"/>
                  <a:ea typeface="ＭＳ Ｐゴシック" charset="0"/>
                  <a:cs typeface="Arial"/>
                </a:rPr>
                <a:t>MPS</a:t>
              </a:r>
            </a:p>
            <a:p>
              <a:pPr algn="ctr" eaLnBrk="0" fontAlgn="base" hangingPunct="0">
                <a:spcBef>
                  <a:spcPct val="0"/>
                </a:spcBef>
                <a:spcAft>
                  <a:spcPct val="0"/>
                </a:spcAft>
                <a:defRPr/>
              </a:pPr>
              <a:r>
                <a:rPr lang="en-US" sz="1600" dirty="0">
                  <a:solidFill>
                    <a:srgbClr val="FFFFFF"/>
                  </a:solidFill>
                  <a:latin typeface="Arial"/>
                  <a:ea typeface="ＭＳ Ｐゴシック" charset="0"/>
                  <a:cs typeface="Arial"/>
                </a:rPr>
                <a:t>Assistant Director</a:t>
              </a:r>
            </a:p>
            <a:p>
              <a:pPr algn="ctr" eaLnBrk="0" fontAlgn="base" hangingPunct="0">
                <a:spcBef>
                  <a:spcPct val="0"/>
                </a:spcBef>
                <a:spcAft>
                  <a:spcPct val="0"/>
                </a:spcAft>
                <a:defRPr/>
              </a:pPr>
              <a:r>
                <a:rPr lang="en-US" sz="1600" dirty="0" smtClean="0">
                  <a:solidFill>
                    <a:srgbClr val="FFFFFF"/>
                  </a:solidFill>
                  <a:latin typeface="Arial"/>
                  <a:ea typeface="ＭＳ Ｐゴシック" charset="0"/>
                  <a:cs typeface="Arial"/>
                </a:rPr>
                <a:t>Fleming </a:t>
              </a:r>
              <a:r>
                <a:rPr lang="en-US" sz="1600" dirty="0" err="1" smtClean="0">
                  <a:solidFill>
                    <a:srgbClr val="FFFFFF"/>
                  </a:solidFill>
                  <a:latin typeface="Arial"/>
                  <a:ea typeface="ＭＳ Ｐゴシック" charset="0"/>
                  <a:cs typeface="Arial"/>
                </a:rPr>
                <a:t>Crim</a:t>
              </a:r>
              <a:endParaRPr lang="en-US" sz="1600" dirty="0">
                <a:solidFill>
                  <a:srgbClr val="FFFFFF"/>
                </a:solidFill>
                <a:latin typeface="Arial"/>
                <a:ea typeface="ＭＳ Ｐゴシック" charset="0"/>
                <a:cs typeface="Arial"/>
              </a:endParaRPr>
            </a:p>
          </p:txBody>
        </p:sp>
        <p:sp>
          <p:nvSpPr>
            <p:cNvPr id="6" name="TextBox 5"/>
            <p:cNvSpPr txBox="1">
              <a:spLocks noChangeArrowheads="1"/>
            </p:cNvSpPr>
            <p:nvPr/>
          </p:nvSpPr>
          <p:spPr bwMode="auto">
            <a:xfrm>
              <a:off x="2057400" y="4648200"/>
              <a:ext cx="1981200" cy="954088"/>
            </a:xfrm>
            <a:prstGeom prst="rect">
              <a:avLst/>
            </a:prstGeom>
            <a:solidFill>
              <a:srgbClr val="002060"/>
            </a:solidFill>
            <a:ln w="9525">
              <a:solidFill>
                <a:srgbClr val="F69240"/>
              </a:solidFill>
              <a:miter lim="800000"/>
              <a:headEnd/>
              <a:tailEnd/>
            </a:ln>
            <a:effectLst>
              <a:outerShdw blurRad="63500" dist="23000" dir="5400000" rotWithShape="0">
                <a:srgbClr val="000000">
                  <a:alpha val="34999"/>
                </a:srgbClr>
              </a:outerShdw>
            </a:effectLst>
          </p:spPr>
          <p:txBody>
            <a:bodyPr>
              <a:spAutoFit/>
            </a:bodyPr>
            <a:lstStyle/>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Mathematical Sciences</a:t>
              </a:r>
            </a:p>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Director</a:t>
              </a:r>
            </a:p>
            <a:p>
              <a:pPr algn="ctr" eaLnBrk="0" fontAlgn="base" hangingPunct="0">
                <a:spcBef>
                  <a:spcPct val="0"/>
                </a:spcBef>
                <a:spcAft>
                  <a:spcPct val="0"/>
                </a:spcAft>
                <a:defRPr/>
              </a:pPr>
              <a:r>
                <a:rPr lang="en-US" sz="1400" dirty="0" smtClean="0">
                  <a:solidFill>
                    <a:srgbClr val="FFFFFF"/>
                  </a:solidFill>
                  <a:latin typeface="Arial"/>
                  <a:ea typeface="ＭＳ Ｐゴシック" charset="0"/>
                  <a:cs typeface="Arial"/>
                </a:rPr>
                <a:t>Michael </a:t>
              </a:r>
              <a:r>
                <a:rPr lang="en-US" sz="1400" dirty="0" err="1" smtClean="0">
                  <a:solidFill>
                    <a:srgbClr val="FFFFFF"/>
                  </a:solidFill>
                  <a:latin typeface="Arial"/>
                  <a:ea typeface="ＭＳ Ｐゴシック" charset="0"/>
                  <a:cs typeface="Arial"/>
                </a:rPr>
                <a:t>Vogelius</a:t>
              </a:r>
              <a:endParaRPr lang="en-US" sz="1400" dirty="0">
                <a:solidFill>
                  <a:srgbClr val="FFFFFF"/>
                </a:solidFill>
                <a:latin typeface="Arial"/>
                <a:ea typeface="ＭＳ Ｐゴシック" charset="0"/>
                <a:cs typeface="Arial"/>
              </a:endParaRPr>
            </a:p>
          </p:txBody>
        </p:sp>
        <p:sp>
          <p:nvSpPr>
            <p:cNvPr id="7" name="TextBox 6"/>
            <p:cNvSpPr txBox="1">
              <a:spLocks noChangeArrowheads="1"/>
            </p:cNvSpPr>
            <p:nvPr/>
          </p:nvSpPr>
          <p:spPr bwMode="auto">
            <a:xfrm>
              <a:off x="5181600" y="4648200"/>
              <a:ext cx="1981200" cy="738188"/>
            </a:xfrm>
            <a:prstGeom prst="rect">
              <a:avLst/>
            </a:prstGeom>
            <a:solidFill>
              <a:srgbClr val="002060"/>
            </a:solidFill>
            <a:ln w="9525">
              <a:solidFill>
                <a:srgbClr val="F69240"/>
              </a:solidFill>
              <a:miter lim="800000"/>
              <a:headEnd/>
              <a:tailEnd/>
            </a:ln>
            <a:effectLst>
              <a:outerShdw blurRad="63500" dist="23000" dir="5400000" rotWithShape="0">
                <a:srgbClr val="000000">
                  <a:alpha val="34999"/>
                </a:srgbClr>
              </a:outerShdw>
            </a:effectLst>
          </p:spPr>
          <p:txBody>
            <a:bodyPr>
              <a:spAutoFit/>
            </a:bodyPr>
            <a:lstStyle/>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Physics</a:t>
              </a:r>
            </a:p>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Director</a:t>
              </a:r>
            </a:p>
            <a:p>
              <a:pPr algn="ctr" eaLnBrk="0" fontAlgn="base" hangingPunct="0">
                <a:spcBef>
                  <a:spcPct val="0"/>
                </a:spcBef>
                <a:spcAft>
                  <a:spcPct val="0"/>
                </a:spcAft>
                <a:defRPr/>
              </a:pPr>
              <a:r>
                <a:rPr lang="en-US" sz="1400" dirty="0" smtClean="0">
                  <a:solidFill>
                    <a:srgbClr val="FFFFFF"/>
                  </a:solidFill>
                  <a:latin typeface="Arial"/>
                  <a:ea typeface="ＭＳ Ｐゴシック" charset="0"/>
                  <a:cs typeface="Arial"/>
                </a:rPr>
                <a:t>C. Denise Caldwell</a:t>
              </a:r>
              <a:endParaRPr lang="en-US" sz="1400" dirty="0">
                <a:solidFill>
                  <a:srgbClr val="FFFFFF"/>
                </a:solidFill>
                <a:latin typeface="Arial"/>
                <a:ea typeface="ＭＳ Ｐゴシック" charset="0"/>
                <a:cs typeface="Arial"/>
              </a:endParaRPr>
            </a:p>
          </p:txBody>
        </p:sp>
        <p:sp>
          <p:nvSpPr>
            <p:cNvPr id="8" name="TextBox 7"/>
            <p:cNvSpPr txBox="1">
              <a:spLocks noChangeArrowheads="1"/>
            </p:cNvSpPr>
            <p:nvPr/>
          </p:nvSpPr>
          <p:spPr bwMode="auto">
            <a:xfrm>
              <a:off x="6553200" y="3429000"/>
              <a:ext cx="1981200" cy="738664"/>
            </a:xfrm>
            <a:prstGeom prst="rect">
              <a:avLst/>
            </a:prstGeom>
            <a:solidFill>
              <a:srgbClr val="002060"/>
            </a:solidFill>
            <a:ln w="9525">
              <a:solidFill>
                <a:srgbClr val="F69240"/>
              </a:solidFill>
              <a:miter lim="800000"/>
              <a:headEnd/>
              <a:tailEnd/>
            </a:ln>
            <a:effectLst>
              <a:outerShdw blurRad="63500" dist="23000" dir="5400000" rotWithShape="0">
                <a:srgbClr val="000000">
                  <a:alpha val="34999"/>
                </a:srgbClr>
              </a:outerShdw>
            </a:effectLst>
          </p:spPr>
          <p:txBody>
            <a:bodyPr>
              <a:spAutoFit/>
            </a:bodyPr>
            <a:lstStyle/>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Materials Research</a:t>
              </a:r>
            </a:p>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Director </a:t>
              </a:r>
              <a:r>
                <a:rPr lang="en-US" sz="1400" dirty="0" smtClean="0">
                  <a:solidFill>
                    <a:srgbClr val="FFFFFF"/>
                  </a:solidFill>
                  <a:latin typeface="Arial"/>
                  <a:ea typeface="ＭＳ Ｐゴシック" charset="0"/>
                  <a:cs typeface="Arial"/>
                </a:rPr>
                <a:t>(Acting)</a:t>
              </a:r>
              <a:endParaRPr lang="en-US" sz="1400" dirty="0">
                <a:solidFill>
                  <a:srgbClr val="FFFFFF"/>
                </a:solidFill>
                <a:latin typeface="Arial"/>
                <a:ea typeface="ＭＳ Ｐゴシック" charset="0"/>
                <a:cs typeface="Arial"/>
              </a:endParaRPr>
            </a:p>
            <a:p>
              <a:pPr algn="ctr" eaLnBrk="0" fontAlgn="base" hangingPunct="0">
                <a:spcBef>
                  <a:spcPct val="0"/>
                </a:spcBef>
                <a:spcAft>
                  <a:spcPct val="0"/>
                </a:spcAft>
                <a:defRPr/>
              </a:pPr>
              <a:r>
                <a:rPr lang="en-US" sz="1400" dirty="0" smtClean="0">
                  <a:solidFill>
                    <a:srgbClr val="FFFFFF"/>
                  </a:solidFill>
                  <a:latin typeface="Arial"/>
                  <a:ea typeface="ＭＳ Ｐゴシック" charset="0"/>
                  <a:cs typeface="Arial"/>
                </a:rPr>
                <a:t>Linda S. Sapochak</a:t>
              </a:r>
              <a:endParaRPr lang="en-US" sz="1400" dirty="0">
                <a:solidFill>
                  <a:srgbClr val="FFFFFF"/>
                </a:solidFill>
                <a:latin typeface="Arial"/>
                <a:ea typeface="ＭＳ Ｐゴシック" charset="0"/>
                <a:cs typeface="Arial"/>
              </a:endParaRPr>
            </a:p>
          </p:txBody>
        </p:sp>
        <p:sp>
          <p:nvSpPr>
            <p:cNvPr id="9" name="TextBox 8"/>
            <p:cNvSpPr txBox="1">
              <a:spLocks noChangeArrowheads="1"/>
            </p:cNvSpPr>
            <p:nvPr/>
          </p:nvSpPr>
          <p:spPr bwMode="auto">
            <a:xfrm>
              <a:off x="3581400" y="3429000"/>
              <a:ext cx="1981200" cy="738664"/>
            </a:xfrm>
            <a:prstGeom prst="rect">
              <a:avLst/>
            </a:prstGeom>
            <a:solidFill>
              <a:srgbClr val="002060"/>
            </a:solidFill>
            <a:ln w="9525">
              <a:solidFill>
                <a:srgbClr val="F69240"/>
              </a:solidFill>
              <a:miter lim="800000"/>
              <a:headEnd/>
              <a:tailEnd/>
            </a:ln>
            <a:effectLst>
              <a:outerShdw blurRad="63500" dist="23000" dir="5400000" rotWithShape="0">
                <a:srgbClr val="000000">
                  <a:alpha val="34999"/>
                </a:srgbClr>
              </a:outerShdw>
            </a:effectLst>
          </p:spPr>
          <p:txBody>
            <a:bodyPr>
              <a:spAutoFit/>
            </a:bodyPr>
            <a:lstStyle/>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Chemistry</a:t>
              </a:r>
            </a:p>
            <a:p>
              <a:pPr algn="ctr" eaLnBrk="0" fontAlgn="base" hangingPunct="0">
                <a:spcBef>
                  <a:spcPct val="0"/>
                </a:spcBef>
                <a:spcAft>
                  <a:spcPct val="0"/>
                </a:spcAft>
                <a:defRPr/>
              </a:pPr>
              <a:r>
                <a:rPr lang="en-US" sz="1400" dirty="0" smtClean="0">
                  <a:solidFill>
                    <a:srgbClr val="FFFFFF"/>
                  </a:solidFill>
                  <a:latin typeface="Arial"/>
                  <a:ea typeface="ＭＳ Ｐゴシック" charset="0"/>
                  <a:cs typeface="Arial"/>
                </a:rPr>
                <a:t>Director (Acting)</a:t>
              </a:r>
            </a:p>
            <a:p>
              <a:pPr algn="ctr" eaLnBrk="0" fontAlgn="base" hangingPunct="0">
                <a:spcBef>
                  <a:spcPct val="0"/>
                </a:spcBef>
                <a:spcAft>
                  <a:spcPct val="0"/>
                </a:spcAft>
                <a:defRPr/>
              </a:pPr>
              <a:r>
                <a:rPr lang="en-US" sz="1400" dirty="0" smtClean="0">
                  <a:solidFill>
                    <a:srgbClr val="FFFFFF"/>
                  </a:solidFill>
                  <a:latin typeface="Arial"/>
                  <a:ea typeface="ＭＳ Ｐゴシック" charset="0"/>
                  <a:cs typeface="Arial"/>
                </a:rPr>
                <a:t>Carol Bessel</a:t>
              </a:r>
              <a:endParaRPr lang="en-US" sz="1400" dirty="0">
                <a:solidFill>
                  <a:srgbClr val="FFFFFF"/>
                </a:solidFill>
                <a:latin typeface="Arial"/>
                <a:ea typeface="ＭＳ Ｐゴシック" charset="0"/>
                <a:cs typeface="Arial"/>
              </a:endParaRPr>
            </a:p>
          </p:txBody>
        </p:sp>
        <p:sp>
          <p:nvSpPr>
            <p:cNvPr id="10" name="TextBox 9"/>
            <p:cNvSpPr txBox="1">
              <a:spLocks noChangeArrowheads="1"/>
            </p:cNvSpPr>
            <p:nvPr/>
          </p:nvSpPr>
          <p:spPr bwMode="auto">
            <a:xfrm>
              <a:off x="685800" y="3429000"/>
              <a:ext cx="1981200" cy="738188"/>
            </a:xfrm>
            <a:prstGeom prst="rect">
              <a:avLst/>
            </a:prstGeom>
            <a:solidFill>
              <a:srgbClr val="002060"/>
            </a:solidFill>
            <a:ln w="9525">
              <a:solidFill>
                <a:srgbClr val="F69240"/>
              </a:solidFill>
              <a:miter lim="800000"/>
              <a:headEnd/>
              <a:tailEnd/>
            </a:ln>
            <a:effectLst>
              <a:outerShdw blurRad="63500" dist="23000" dir="5400000" rotWithShape="0">
                <a:srgbClr val="000000">
                  <a:alpha val="34999"/>
                </a:srgbClr>
              </a:outerShdw>
            </a:effectLst>
          </p:spPr>
          <p:txBody>
            <a:bodyPr>
              <a:spAutoFit/>
            </a:bodyPr>
            <a:lstStyle/>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Astronomical Sciences</a:t>
              </a:r>
            </a:p>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Director</a:t>
              </a:r>
            </a:p>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James S. </a:t>
              </a:r>
              <a:r>
                <a:rPr lang="en-US" sz="1400" dirty="0" err="1">
                  <a:solidFill>
                    <a:srgbClr val="FFFFFF"/>
                  </a:solidFill>
                  <a:latin typeface="Arial"/>
                  <a:ea typeface="ＭＳ Ｐゴシック" charset="0"/>
                  <a:cs typeface="Arial"/>
                </a:rPr>
                <a:t>Ulvestad</a:t>
              </a:r>
              <a:endParaRPr lang="en-US" sz="1400" dirty="0">
                <a:solidFill>
                  <a:srgbClr val="FFFFFF"/>
                </a:solidFill>
                <a:latin typeface="Arial"/>
                <a:ea typeface="ＭＳ Ｐゴシック" charset="0"/>
                <a:cs typeface="Arial"/>
              </a:endParaRPr>
            </a:p>
          </p:txBody>
        </p:sp>
        <p:sp>
          <p:nvSpPr>
            <p:cNvPr id="11" name="TextBox 10"/>
            <p:cNvSpPr txBox="1">
              <a:spLocks noChangeArrowheads="1"/>
            </p:cNvSpPr>
            <p:nvPr/>
          </p:nvSpPr>
          <p:spPr bwMode="auto">
            <a:xfrm>
              <a:off x="6781800" y="1791811"/>
              <a:ext cx="1981200" cy="738664"/>
            </a:xfrm>
            <a:prstGeom prst="rect">
              <a:avLst/>
            </a:prstGeom>
            <a:solidFill>
              <a:srgbClr val="002060"/>
            </a:solidFill>
            <a:ln w="9525">
              <a:solidFill>
                <a:srgbClr val="F69240"/>
              </a:solidFill>
              <a:miter lim="800000"/>
              <a:headEnd/>
              <a:tailEnd/>
            </a:ln>
            <a:effectLst>
              <a:outerShdw blurRad="63500" dist="23000" dir="5400000" rotWithShape="0">
                <a:srgbClr val="000000">
                  <a:alpha val="34999"/>
                </a:srgbClr>
              </a:outerShdw>
            </a:effectLst>
          </p:spPr>
          <p:txBody>
            <a:bodyPr>
              <a:spAutoFit/>
            </a:bodyPr>
            <a:lstStyle/>
            <a:p>
              <a:pPr algn="ctr" eaLnBrk="0" fontAlgn="base" hangingPunct="0">
                <a:spcBef>
                  <a:spcPct val="0"/>
                </a:spcBef>
                <a:spcAft>
                  <a:spcPct val="0"/>
                </a:spcAft>
                <a:defRPr/>
              </a:pPr>
              <a:r>
                <a:rPr lang="en-US" sz="1400" dirty="0">
                  <a:solidFill>
                    <a:srgbClr val="FFFFFF"/>
                  </a:solidFill>
                  <a:latin typeface="Arial"/>
                  <a:ea typeface="ＭＳ Ｐゴシック" charset="0"/>
                  <a:cs typeface="Arial"/>
                </a:rPr>
                <a:t>Office of Multidisciplinary </a:t>
              </a:r>
              <a:r>
                <a:rPr lang="en-US" sz="1400" dirty="0" smtClean="0">
                  <a:solidFill>
                    <a:srgbClr val="FFFFFF"/>
                  </a:solidFill>
                  <a:latin typeface="Arial"/>
                  <a:ea typeface="ＭＳ Ｐゴシック" charset="0"/>
                  <a:cs typeface="Arial"/>
                </a:rPr>
                <a:t>Activities</a:t>
              </a:r>
              <a:endParaRPr lang="en-US" sz="1400" dirty="0">
                <a:solidFill>
                  <a:srgbClr val="FFFFFF"/>
                </a:solidFill>
                <a:latin typeface="Arial"/>
                <a:ea typeface="ＭＳ Ｐゴシック" charset="0"/>
                <a:cs typeface="Arial"/>
              </a:endParaRPr>
            </a:p>
          </p:txBody>
        </p:sp>
        <p:cxnSp>
          <p:nvCxnSpPr>
            <p:cNvPr id="12" name="Straight Connector 11"/>
            <p:cNvCxnSpPr>
              <a:cxnSpLocks noChangeShapeType="1"/>
            </p:cNvCxnSpPr>
            <p:nvPr/>
          </p:nvCxnSpPr>
          <p:spPr bwMode="auto">
            <a:xfrm rot="5400000">
              <a:off x="3847307" y="2704306"/>
              <a:ext cx="1447800" cy="1587"/>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1676400" y="2971800"/>
              <a:ext cx="5943600"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rot="5400000">
              <a:off x="5257801" y="3810000"/>
              <a:ext cx="1676400" cy="317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a:endCxn id="6" idx="0"/>
            </p:cNvCxnSpPr>
            <p:nvPr/>
          </p:nvCxnSpPr>
          <p:spPr bwMode="auto">
            <a:xfrm rot="5400000">
              <a:off x="2211388" y="3810000"/>
              <a:ext cx="1674812"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rot="5400000">
              <a:off x="1447801" y="3200400"/>
              <a:ext cx="457200" cy="317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rot="5400000">
              <a:off x="7392194" y="3199606"/>
              <a:ext cx="457200"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4572000" y="2224087"/>
              <a:ext cx="2209800"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96" name="TextBox 19"/>
            <p:cNvSpPr txBox="1">
              <a:spLocks noChangeArrowheads="1"/>
            </p:cNvSpPr>
            <p:nvPr/>
          </p:nvSpPr>
          <p:spPr bwMode="auto">
            <a:xfrm>
              <a:off x="1126595" y="4206875"/>
              <a:ext cx="78819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sz="1600" b="1" dirty="0" smtClean="0">
                  <a:solidFill>
                    <a:prstClr val="black"/>
                  </a:solidFill>
                  <a:cs typeface="Arial" charset="0"/>
                </a:rPr>
                <a:t>$238 M                                          $235 M                                         $298 M                   </a:t>
              </a:r>
            </a:p>
          </p:txBody>
        </p:sp>
        <p:sp>
          <p:nvSpPr>
            <p:cNvPr id="20497" name="TextBox 20"/>
            <p:cNvSpPr txBox="1">
              <a:spLocks noChangeArrowheads="1"/>
            </p:cNvSpPr>
            <p:nvPr/>
          </p:nvSpPr>
          <p:spPr bwMode="auto">
            <a:xfrm>
              <a:off x="2533124" y="5681663"/>
              <a:ext cx="1127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sz="1600" b="1" dirty="0" smtClean="0">
                  <a:solidFill>
                    <a:prstClr val="black"/>
                  </a:solidFill>
                  <a:cs typeface="Arial" charset="0"/>
                </a:rPr>
                <a:t>$225 M</a:t>
              </a:r>
            </a:p>
          </p:txBody>
        </p:sp>
        <p:sp>
          <p:nvSpPr>
            <p:cNvPr id="20498" name="TextBox 21"/>
            <p:cNvSpPr txBox="1">
              <a:spLocks noChangeArrowheads="1"/>
            </p:cNvSpPr>
            <p:nvPr/>
          </p:nvSpPr>
          <p:spPr bwMode="auto">
            <a:xfrm>
              <a:off x="5724525" y="5437188"/>
              <a:ext cx="1127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sz="1600" b="1" dirty="0" smtClean="0">
                  <a:solidFill>
                    <a:prstClr val="black"/>
                  </a:solidFill>
                  <a:cs typeface="Arial" charset="0"/>
                </a:rPr>
                <a:t>$267 M</a:t>
              </a:r>
            </a:p>
          </p:txBody>
        </p:sp>
        <p:sp>
          <p:nvSpPr>
            <p:cNvPr id="20499" name="TextBox 22"/>
            <p:cNvSpPr txBox="1">
              <a:spLocks noChangeArrowheads="1"/>
            </p:cNvSpPr>
            <p:nvPr/>
          </p:nvSpPr>
          <p:spPr bwMode="auto">
            <a:xfrm>
              <a:off x="7308676" y="2557463"/>
              <a:ext cx="11255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en-US" sz="1200" b="1" dirty="0" smtClean="0">
                  <a:solidFill>
                    <a:prstClr val="black"/>
                  </a:solidFill>
                  <a:cs typeface="Arial" charset="0"/>
                </a:rPr>
                <a:t>$</a:t>
              </a:r>
              <a:r>
                <a:rPr lang="en-US" sz="1600" b="1" dirty="0" smtClean="0">
                  <a:solidFill>
                    <a:prstClr val="black"/>
                  </a:solidFill>
                  <a:cs typeface="Arial" charset="0"/>
                </a:rPr>
                <a:t>35 M</a:t>
              </a:r>
            </a:p>
          </p:txBody>
        </p:sp>
        <p:sp>
          <p:nvSpPr>
            <p:cNvPr id="20500" name="TextBox 23"/>
            <p:cNvSpPr txBox="1">
              <a:spLocks noChangeArrowheads="1"/>
            </p:cNvSpPr>
            <p:nvPr/>
          </p:nvSpPr>
          <p:spPr bwMode="auto">
            <a:xfrm>
              <a:off x="2743200" y="2036763"/>
              <a:ext cx="1828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1600" b="1" dirty="0" smtClean="0">
                  <a:solidFill>
                    <a:prstClr val="black"/>
                  </a:solidFill>
                  <a:cs typeface="Arial" charset="0"/>
                </a:rPr>
                <a:t>$1.27B</a:t>
              </a:r>
            </a:p>
            <a:p>
              <a:pPr algn="ctr" fontAlgn="base">
                <a:spcBef>
                  <a:spcPct val="0"/>
                </a:spcBef>
                <a:spcAft>
                  <a:spcPct val="0"/>
                </a:spcAft>
              </a:pPr>
              <a:r>
                <a:rPr lang="en-US" sz="1600" b="1" dirty="0" smtClean="0">
                  <a:solidFill>
                    <a:prstClr val="black"/>
                  </a:solidFill>
                  <a:cs typeface="Arial" charset="0"/>
                </a:rPr>
                <a:t> (FY 14 budget)</a:t>
              </a:r>
            </a:p>
          </p:txBody>
        </p:sp>
        <p:sp>
          <p:nvSpPr>
            <p:cNvPr id="24" name="Rounded Rectangle 23"/>
            <p:cNvSpPr/>
            <p:nvPr/>
          </p:nvSpPr>
          <p:spPr>
            <a:xfrm>
              <a:off x="6324600" y="3156830"/>
              <a:ext cx="2438400" cy="14462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grpSp>
      <p:sp>
        <p:nvSpPr>
          <p:cNvPr id="3" name="Slide Number Placeholder 2"/>
          <p:cNvSpPr>
            <a:spLocks noGrp="1"/>
          </p:cNvSpPr>
          <p:nvPr>
            <p:ph type="sldNum" sz="quarter" idx="12"/>
          </p:nvPr>
        </p:nvSpPr>
        <p:spPr/>
        <p:txBody>
          <a:bodyPr/>
          <a:lstStyle/>
          <a:p>
            <a:fld id="{F6A630F7-35E1-4195-A187-D2F84006A1EB}" type="slidenum">
              <a:rPr lang="en-US" smtClean="0"/>
              <a:pPr/>
              <a:t>4</a:t>
            </a:fld>
            <a:endParaRPr lang="en-US" dirty="0"/>
          </a:p>
        </p:txBody>
      </p:sp>
      <p:sp>
        <p:nvSpPr>
          <p:cNvPr id="29" name="Title 1"/>
          <p:cNvSpPr txBox="1">
            <a:spLocks/>
          </p:cNvSpPr>
          <p:nvPr/>
        </p:nvSpPr>
        <p:spPr bwMode="auto">
          <a:xfrm>
            <a:off x="592668" y="381000"/>
            <a:ext cx="8779932"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altLang="en-US" sz="4000" b="1" kern="0" dirty="0" smtClean="0">
                <a:solidFill>
                  <a:schemeClr val="accent6"/>
                </a:solidFill>
              </a:rPr>
              <a:t>Mathematical and Physical Sciences</a:t>
            </a:r>
          </a:p>
        </p:txBody>
      </p:sp>
    </p:spTree>
    <p:extLst>
      <p:ext uri="{BB962C8B-B14F-4D97-AF65-F5344CB8AC3E}">
        <p14:creationId xmlns:p14="http://schemas.microsoft.com/office/powerpoint/2010/main" val="12401325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352800" y="1066800"/>
            <a:ext cx="5389027" cy="646331"/>
          </a:xfrm>
          <a:prstGeom prst="rect">
            <a:avLst/>
          </a:prstGeom>
          <a:noFill/>
          <a:ln>
            <a:solidFill>
              <a:schemeClr val="tx1"/>
            </a:solidFill>
          </a:ln>
        </p:spPr>
        <p:txBody>
          <a:bodyPr wrap="square" rtlCol="0">
            <a:spAutoFit/>
          </a:bodyPr>
          <a:lstStyle/>
          <a:p>
            <a:r>
              <a:rPr lang="en-US" dirty="0" smtClean="0">
                <a:latin typeface="+mn-lt"/>
              </a:rPr>
              <a:t>Program Directors:  16  (16.8 FTEs)</a:t>
            </a:r>
          </a:p>
          <a:p>
            <a:r>
              <a:rPr lang="en-US" dirty="0" smtClean="0">
                <a:solidFill>
                  <a:srgbClr val="0000FF"/>
                </a:solidFill>
                <a:latin typeface="+mn-lt"/>
              </a:rPr>
              <a:t>Admin. Unit:           5 staff      2 students</a:t>
            </a:r>
            <a:endParaRPr lang="en-US" dirty="0">
              <a:solidFill>
                <a:srgbClr val="0000FF"/>
              </a:solidFill>
              <a:latin typeface="+mn-lt"/>
            </a:endParaRPr>
          </a:p>
        </p:txBody>
      </p:sp>
      <p:sp>
        <p:nvSpPr>
          <p:cNvPr id="16" name="TextBox 15"/>
          <p:cNvSpPr txBox="1"/>
          <p:nvPr/>
        </p:nvSpPr>
        <p:spPr>
          <a:xfrm>
            <a:off x="3352800" y="2009223"/>
            <a:ext cx="5389027" cy="646331"/>
          </a:xfrm>
          <a:prstGeom prst="rect">
            <a:avLst/>
          </a:prstGeom>
          <a:noFill/>
          <a:ln>
            <a:solidFill>
              <a:schemeClr val="tx1"/>
            </a:solidFill>
          </a:ln>
        </p:spPr>
        <p:txBody>
          <a:bodyPr wrap="square" rtlCol="0">
            <a:spAutoFit/>
          </a:bodyPr>
          <a:lstStyle/>
          <a:p>
            <a:r>
              <a:rPr lang="en-US" dirty="0" smtClean="0">
                <a:latin typeface="+mn-lt"/>
              </a:rPr>
              <a:t>Program Directors:  15.5 (16.8 FTEs) </a:t>
            </a:r>
            <a:r>
              <a:rPr lang="en-US" b="1" dirty="0" smtClean="0">
                <a:latin typeface="+mn-lt"/>
              </a:rPr>
              <a:t>  </a:t>
            </a:r>
          </a:p>
          <a:p>
            <a:r>
              <a:rPr lang="en-US" dirty="0" smtClean="0">
                <a:solidFill>
                  <a:srgbClr val="0000FF"/>
                </a:solidFill>
                <a:latin typeface="+mn-lt"/>
              </a:rPr>
              <a:t>Admin. Unit:           5 staff      2 students</a:t>
            </a:r>
            <a:endParaRPr lang="en-US" dirty="0">
              <a:solidFill>
                <a:srgbClr val="0000FF"/>
              </a:solidFill>
              <a:latin typeface="+mn-lt"/>
            </a:endParaRPr>
          </a:p>
        </p:txBody>
      </p:sp>
      <p:sp>
        <p:nvSpPr>
          <p:cNvPr id="17" name="TextBox 16"/>
          <p:cNvSpPr txBox="1"/>
          <p:nvPr/>
        </p:nvSpPr>
        <p:spPr>
          <a:xfrm>
            <a:off x="839956" y="3831715"/>
            <a:ext cx="1429864" cy="369332"/>
          </a:xfrm>
          <a:prstGeom prst="rect">
            <a:avLst/>
          </a:prstGeom>
          <a:noFill/>
        </p:spPr>
        <p:txBody>
          <a:bodyPr wrap="square" rtlCol="0">
            <a:spAutoFit/>
          </a:bodyPr>
          <a:lstStyle/>
          <a:p>
            <a:pPr algn="ctr"/>
            <a:r>
              <a:rPr lang="en-US" dirty="0" smtClean="0">
                <a:latin typeface="+mj-lt"/>
              </a:rPr>
              <a:t>2013-2014</a:t>
            </a:r>
            <a:endParaRPr lang="en-US" dirty="0">
              <a:latin typeface="+mj-lt"/>
            </a:endParaRPr>
          </a:p>
        </p:txBody>
      </p:sp>
      <p:grpSp>
        <p:nvGrpSpPr>
          <p:cNvPr id="2" name="Group 1"/>
          <p:cNvGrpSpPr/>
          <p:nvPr/>
        </p:nvGrpSpPr>
        <p:grpSpPr>
          <a:xfrm>
            <a:off x="388938" y="4114800"/>
            <a:ext cx="2506662" cy="1600200"/>
            <a:chOff x="28575" y="3230959"/>
            <a:chExt cx="2506662" cy="1600200"/>
          </a:xfrm>
        </p:grpSpPr>
        <p:sp>
          <p:nvSpPr>
            <p:cNvPr id="41" name="Text Box 88"/>
            <p:cNvSpPr txBox="1">
              <a:spLocks noChangeArrowheads="1"/>
            </p:cNvSpPr>
            <p:nvPr/>
          </p:nvSpPr>
          <p:spPr bwMode="auto">
            <a:xfrm>
              <a:off x="1752600" y="3309320"/>
              <a:ext cx="782637" cy="751718"/>
            </a:xfrm>
            <a:prstGeom prst="rect">
              <a:avLst/>
            </a:prstGeom>
            <a:noFill/>
            <a:ln w="9525">
              <a:noFill/>
              <a:miter lim="800000"/>
              <a:headEnd/>
              <a:tailEnd/>
            </a:ln>
          </p:spPr>
          <p:txBody>
            <a:bodyPr lIns="58648" tIns="29324" rIns="58648" bIns="29324">
              <a:spAutoFit/>
            </a:bodyPr>
            <a:lstStyle/>
            <a:p>
              <a:pPr algn="ctr" defTabSz="839788"/>
              <a:r>
                <a:rPr lang="en-US" sz="900" dirty="0">
                  <a:solidFill>
                    <a:srgbClr val="000000"/>
                  </a:solidFill>
                  <a:latin typeface="Arial"/>
                  <a:cs typeface="Arial"/>
                </a:rPr>
                <a:t>Velma Lawson</a:t>
              </a:r>
            </a:p>
            <a:p>
              <a:pPr algn="ctr" defTabSz="839788"/>
              <a:r>
                <a:rPr lang="en-US" sz="900" dirty="0">
                  <a:solidFill>
                    <a:srgbClr val="000000"/>
                  </a:solidFill>
                  <a:latin typeface="Arial"/>
                  <a:cs typeface="Arial"/>
                </a:rPr>
                <a:t>Program </a:t>
              </a:r>
            </a:p>
            <a:p>
              <a:pPr algn="ctr" defTabSz="839788"/>
              <a:r>
                <a:rPr lang="en-US" sz="900" dirty="0">
                  <a:solidFill>
                    <a:srgbClr val="000000"/>
                  </a:solidFill>
                  <a:latin typeface="Arial"/>
                  <a:cs typeface="Arial"/>
                </a:rPr>
                <a:t>Support Manager</a:t>
              </a:r>
            </a:p>
          </p:txBody>
        </p:sp>
        <p:sp>
          <p:nvSpPr>
            <p:cNvPr id="18" name="Text Box 10"/>
            <p:cNvSpPr txBox="1">
              <a:spLocks noChangeArrowheads="1"/>
            </p:cNvSpPr>
            <p:nvPr/>
          </p:nvSpPr>
          <p:spPr bwMode="auto">
            <a:xfrm>
              <a:off x="714375" y="3230959"/>
              <a:ext cx="590312" cy="751718"/>
            </a:xfrm>
            <a:prstGeom prst="rect">
              <a:avLst/>
            </a:prstGeom>
            <a:noFill/>
            <a:ln w="9525">
              <a:noFill/>
              <a:miter lim="800000"/>
              <a:headEnd/>
              <a:tailEnd/>
            </a:ln>
          </p:spPr>
          <p:txBody>
            <a:bodyPr wrap="square" lIns="58648" tIns="29324" rIns="58648" bIns="29324">
              <a:spAutoFit/>
            </a:bodyPr>
            <a:lstStyle/>
            <a:p>
              <a:pPr algn="ctr" defTabSz="839788"/>
              <a:r>
                <a:rPr lang="en-US" sz="900" dirty="0">
                  <a:solidFill>
                    <a:srgbClr val="000000"/>
                  </a:solidFill>
                  <a:latin typeface="Arial" panose="020B0604020202020204" pitchFamily="34" charset="0"/>
                  <a:cs typeface="Arial" panose="020B0604020202020204" pitchFamily="34" charset="0"/>
                </a:rPr>
                <a:t>Janice Hicks       Deputy Division Director  </a:t>
              </a:r>
            </a:p>
          </p:txBody>
        </p:sp>
        <p:sp>
          <p:nvSpPr>
            <p:cNvPr id="19" name="Text Box 14"/>
            <p:cNvSpPr txBox="1">
              <a:spLocks noChangeArrowheads="1"/>
            </p:cNvSpPr>
            <p:nvPr/>
          </p:nvSpPr>
          <p:spPr bwMode="auto">
            <a:xfrm>
              <a:off x="1210615" y="4069767"/>
              <a:ext cx="698842" cy="751718"/>
            </a:xfrm>
            <a:prstGeom prst="rect">
              <a:avLst/>
            </a:prstGeom>
            <a:noFill/>
            <a:ln w="9525">
              <a:noFill/>
              <a:miter lim="800000"/>
              <a:headEnd/>
              <a:tailEnd/>
            </a:ln>
          </p:spPr>
          <p:txBody>
            <a:bodyPr wrap="square" lIns="58648" tIns="29324" rIns="58648" bIns="29324">
              <a:spAutoFit/>
            </a:bodyPr>
            <a:lstStyle/>
            <a:p>
              <a:pPr algn="ctr" defTabSz="839788"/>
              <a:r>
                <a:rPr lang="en-US" sz="900" dirty="0" err="1">
                  <a:solidFill>
                    <a:srgbClr val="000000"/>
                  </a:solidFill>
                  <a:latin typeface="Arial" panose="020B0604020202020204" pitchFamily="34" charset="0"/>
                  <a:cs typeface="Arial" panose="020B0604020202020204" pitchFamily="34" charset="0"/>
                </a:rPr>
                <a:t>Neila</a:t>
              </a:r>
              <a:r>
                <a:rPr lang="en-US" sz="900" dirty="0">
                  <a:solidFill>
                    <a:srgbClr val="000000"/>
                  </a:solidFill>
                  <a:latin typeface="Arial" panose="020B0604020202020204" pitchFamily="34" charset="0"/>
                  <a:cs typeface="Arial" panose="020B0604020202020204" pitchFamily="34" charset="0"/>
                </a:rPr>
                <a:t> Odom-Jefferson Operations Specialist</a:t>
              </a:r>
            </a:p>
          </p:txBody>
        </p:sp>
        <p:sp>
          <p:nvSpPr>
            <p:cNvPr id="24" name="Text Box 10"/>
            <p:cNvSpPr txBox="1">
              <a:spLocks noChangeArrowheads="1"/>
            </p:cNvSpPr>
            <p:nvPr/>
          </p:nvSpPr>
          <p:spPr bwMode="auto">
            <a:xfrm>
              <a:off x="28575" y="4075429"/>
              <a:ext cx="590312" cy="613219"/>
            </a:xfrm>
            <a:prstGeom prst="rect">
              <a:avLst/>
            </a:prstGeom>
            <a:noFill/>
            <a:ln w="9525">
              <a:noFill/>
              <a:miter lim="800000"/>
              <a:headEnd/>
              <a:tailEnd/>
            </a:ln>
          </p:spPr>
          <p:txBody>
            <a:bodyPr wrap="square" lIns="58648" tIns="29324" rIns="58648" bIns="29324">
              <a:spAutoFit/>
            </a:bodyPr>
            <a:lstStyle/>
            <a:p>
              <a:pPr algn="ctr" defTabSz="839788"/>
              <a:r>
                <a:rPr lang="en-US" sz="900" dirty="0" smtClean="0">
                  <a:solidFill>
                    <a:srgbClr val="000000"/>
                  </a:solidFill>
                  <a:latin typeface="Arial" panose="020B0604020202020204" pitchFamily="34" charset="0"/>
                  <a:cs typeface="Arial" panose="020B0604020202020204" pitchFamily="34" charset="0"/>
                </a:rPr>
                <a:t>Mary Galvin</a:t>
              </a:r>
            </a:p>
            <a:p>
              <a:pPr algn="ctr" defTabSz="839788"/>
              <a:r>
                <a:rPr lang="en-US" sz="900" dirty="0" smtClean="0">
                  <a:solidFill>
                    <a:srgbClr val="000000"/>
                  </a:solidFill>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Division Director  </a:t>
              </a:r>
            </a:p>
          </p:txBody>
        </p:sp>
        <p:pic>
          <p:nvPicPr>
            <p:cNvPr id="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 y="3317206"/>
              <a:ext cx="640080" cy="73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35"/>
            <p:cNvPicPr preferRelativeResize="0">
              <a:picLocks noChangeArrowheads="1"/>
            </p:cNvPicPr>
            <p:nvPr/>
          </p:nvPicPr>
          <p:blipFill>
            <a:blip r:embed="rId4" cstate="email">
              <a:extLst>
                <a:ext uri="{28A0092B-C50C-407E-A947-70E740481C1C}">
                  <a14:useLocalDpi xmlns:a14="http://schemas.microsoft.com/office/drawing/2010/main"/>
                </a:ext>
              </a:extLst>
            </a:blip>
            <a:srcRect l="-8333" r="-8333"/>
            <a:stretch>
              <a:fillRect/>
            </a:stretch>
          </p:blipFill>
          <p:spPr bwMode="auto">
            <a:xfrm>
              <a:off x="714375" y="4008199"/>
              <a:ext cx="548640" cy="82296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0" name="Picture 134" descr="Velma Lawson"/>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26343" y="4125586"/>
              <a:ext cx="457200" cy="64008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5" name="Picture 1" descr="im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14205" y="3251157"/>
              <a:ext cx="491661" cy="731520"/>
            </a:xfrm>
            <a:prstGeom prst="rect">
              <a:avLst/>
            </a:prstGeom>
            <a:noFill/>
            <a:ln w="9525">
              <a:noFill/>
              <a:miter lim="800000"/>
              <a:headEnd/>
              <a:tailEnd/>
            </a:ln>
            <a:effectLst>
              <a:outerShdw blurRad="50800" dist="38100" dir="8100000" algn="tr" rotWithShape="0">
                <a:prstClr val="black">
                  <a:alpha val="40000"/>
                </a:prstClr>
              </a:outerShdw>
            </a:effectLst>
          </p:spPr>
        </p:pic>
      </p:grpSp>
      <p:grpSp>
        <p:nvGrpSpPr>
          <p:cNvPr id="61" name="Group 60"/>
          <p:cNvGrpSpPr/>
          <p:nvPr/>
        </p:nvGrpSpPr>
        <p:grpSpPr>
          <a:xfrm>
            <a:off x="76200" y="914400"/>
            <a:ext cx="2443952" cy="1850725"/>
            <a:chOff x="299248" y="849868"/>
            <a:chExt cx="2443952" cy="1850725"/>
          </a:xfrm>
        </p:grpSpPr>
        <p:sp>
          <p:nvSpPr>
            <p:cNvPr id="3" name="Text Box 10"/>
            <p:cNvSpPr txBox="1">
              <a:spLocks noChangeArrowheads="1"/>
            </p:cNvSpPr>
            <p:nvPr/>
          </p:nvSpPr>
          <p:spPr bwMode="auto">
            <a:xfrm>
              <a:off x="820014" y="1172127"/>
              <a:ext cx="545694" cy="710431"/>
            </a:xfrm>
            <a:prstGeom prst="rect">
              <a:avLst/>
            </a:prstGeom>
            <a:noFill/>
            <a:ln w="9525">
              <a:noFill/>
              <a:miter lim="800000"/>
              <a:headEnd/>
              <a:tailEnd/>
            </a:ln>
          </p:spPr>
          <p:txBody>
            <a:bodyPr wrap="square" lIns="58648" tIns="29324" rIns="58648" bIns="29324">
              <a:spAutoFit/>
            </a:bodyPr>
            <a:lstStyle/>
            <a:p>
              <a:pPr algn="ctr" defTabSz="839788"/>
              <a:r>
                <a:rPr lang="en-US" sz="900" dirty="0">
                  <a:solidFill>
                    <a:srgbClr val="000000"/>
                  </a:solidFill>
                  <a:latin typeface="Arial"/>
                  <a:cs typeface="Arial"/>
                </a:rPr>
                <a:t>Janice Hicks       Deputy Division Director  </a:t>
              </a:r>
            </a:p>
          </p:txBody>
        </p:sp>
        <p:sp>
          <p:nvSpPr>
            <p:cNvPr id="4" name="Text Box 14"/>
            <p:cNvSpPr txBox="1">
              <a:spLocks noChangeArrowheads="1"/>
            </p:cNvSpPr>
            <p:nvPr/>
          </p:nvSpPr>
          <p:spPr bwMode="auto">
            <a:xfrm>
              <a:off x="1322810" y="1948875"/>
              <a:ext cx="722220" cy="751718"/>
            </a:xfrm>
            <a:prstGeom prst="rect">
              <a:avLst/>
            </a:prstGeom>
            <a:noFill/>
            <a:ln w="9525">
              <a:noFill/>
              <a:miter lim="800000"/>
              <a:headEnd/>
              <a:tailEnd/>
            </a:ln>
          </p:spPr>
          <p:txBody>
            <a:bodyPr wrap="square" lIns="58648" tIns="29324" rIns="58648" bIns="29324">
              <a:spAutoFit/>
            </a:bodyPr>
            <a:lstStyle/>
            <a:p>
              <a:pPr algn="ctr" defTabSz="839788"/>
              <a:r>
                <a:rPr lang="en-US" sz="900" dirty="0" err="1">
                  <a:solidFill>
                    <a:srgbClr val="000000"/>
                  </a:solidFill>
                  <a:latin typeface="Arial"/>
                  <a:cs typeface="Arial"/>
                </a:rPr>
                <a:t>Neila</a:t>
              </a:r>
              <a:r>
                <a:rPr lang="en-US" sz="900" dirty="0">
                  <a:solidFill>
                    <a:srgbClr val="000000"/>
                  </a:solidFill>
                  <a:latin typeface="Arial"/>
                  <a:cs typeface="Arial"/>
                </a:rPr>
                <a:t> Odom-Jefferson Operations Specialist</a:t>
              </a:r>
            </a:p>
          </p:txBody>
        </p:sp>
        <p:pic>
          <p:nvPicPr>
            <p:cNvPr id="8"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1561" y="1188318"/>
              <a:ext cx="528177" cy="696270"/>
            </a:xfrm>
            <a:prstGeom prst="rect">
              <a:avLst/>
            </a:prstGeom>
            <a:noFill/>
            <a:ln>
              <a:noFill/>
            </a:ln>
          </p:spPr>
        </p:pic>
        <p:sp>
          <p:nvSpPr>
            <p:cNvPr id="9" name="Text Box 10"/>
            <p:cNvSpPr txBox="1">
              <a:spLocks noChangeArrowheads="1"/>
            </p:cNvSpPr>
            <p:nvPr/>
          </p:nvSpPr>
          <p:spPr bwMode="auto">
            <a:xfrm>
              <a:off x="299248" y="1875449"/>
              <a:ext cx="685459" cy="613219"/>
            </a:xfrm>
            <a:prstGeom prst="rect">
              <a:avLst/>
            </a:prstGeom>
            <a:noFill/>
            <a:ln w="9525">
              <a:noFill/>
              <a:miter lim="800000"/>
              <a:headEnd/>
              <a:tailEnd/>
            </a:ln>
          </p:spPr>
          <p:txBody>
            <a:bodyPr wrap="square" lIns="58648" tIns="29324" rIns="58648" bIns="29324">
              <a:spAutoFit/>
            </a:bodyPr>
            <a:lstStyle/>
            <a:p>
              <a:pPr algn="ctr" defTabSz="839788"/>
              <a:r>
                <a:rPr lang="en-US" sz="900" dirty="0" smtClean="0">
                  <a:solidFill>
                    <a:srgbClr val="000000"/>
                  </a:solidFill>
                  <a:latin typeface="Arial"/>
                  <a:cs typeface="Arial"/>
                </a:rPr>
                <a:t>Ian Robertson</a:t>
              </a:r>
              <a:br>
                <a:rPr lang="en-US" sz="900" dirty="0" smtClean="0">
                  <a:solidFill>
                    <a:srgbClr val="000000"/>
                  </a:solidFill>
                  <a:latin typeface="Arial"/>
                  <a:cs typeface="Arial"/>
                </a:rPr>
              </a:br>
              <a:r>
                <a:rPr lang="en-US" sz="900" dirty="0" smtClean="0">
                  <a:solidFill>
                    <a:srgbClr val="000000"/>
                  </a:solidFill>
                  <a:latin typeface="Arial"/>
                  <a:cs typeface="Arial"/>
                </a:rPr>
                <a:t>Division Director</a:t>
              </a:r>
              <a:endParaRPr lang="en-US" sz="900" dirty="0">
                <a:solidFill>
                  <a:srgbClr val="000000"/>
                </a:solidFill>
                <a:latin typeface="Arial"/>
                <a:cs typeface="Arial"/>
              </a:endParaRPr>
            </a:p>
          </p:txBody>
        </p:sp>
        <p:pic>
          <p:nvPicPr>
            <p:cNvPr id="10" name="Picture 134" descr="Velma Lawson"/>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1981200"/>
              <a:ext cx="457200" cy="64008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1" name="Text Box 88"/>
            <p:cNvSpPr txBox="1">
              <a:spLocks noChangeArrowheads="1"/>
            </p:cNvSpPr>
            <p:nvPr/>
          </p:nvSpPr>
          <p:spPr bwMode="auto">
            <a:xfrm>
              <a:off x="1960563" y="1219200"/>
              <a:ext cx="782637" cy="751718"/>
            </a:xfrm>
            <a:prstGeom prst="rect">
              <a:avLst/>
            </a:prstGeom>
            <a:noFill/>
            <a:ln w="9525">
              <a:noFill/>
              <a:miter lim="800000"/>
              <a:headEnd/>
              <a:tailEnd/>
            </a:ln>
          </p:spPr>
          <p:txBody>
            <a:bodyPr lIns="58648" tIns="29324" rIns="58648" bIns="29324">
              <a:spAutoFit/>
            </a:bodyPr>
            <a:lstStyle/>
            <a:p>
              <a:pPr algn="ctr" defTabSz="839788"/>
              <a:r>
                <a:rPr lang="en-US" sz="900" dirty="0">
                  <a:solidFill>
                    <a:srgbClr val="000000"/>
                  </a:solidFill>
                  <a:latin typeface="Arial"/>
                  <a:cs typeface="Arial"/>
                </a:rPr>
                <a:t>Velma Lawson</a:t>
              </a:r>
            </a:p>
            <a:p>
              <a:pPr algn="ctr" defTabSz="839788"/>
              <a:r>
                <a:rPr lang="en-US" sz="900" dirty="0">
                  <a:solidFill>
                    <a:srgbClr val="000000"/>
                  </a:solidFill>
                  <a:latin typeface="Arial"/>
                  <a:cs typeface="Arial"/>
                </a:rPr>
                <a:t>Program </a:t>
              </a:r>
            </a:p>
            <a:p>
              <a:pPr algn="ctr" defTabSz="839788"/>
              <a:r>
                <a:rPr lang="en-US" sz="900" dirty="0">
                  <a:solidFill>
                    <a:srgbClr val="000000"/>
                  </a:solidFill>
                  <a:latin typeface="Arial"/>
                  <a:cs typeface="Arial"/>
                </a:rPr>
                <a:t>Support Manager</a:t>
              </a:r>
            </a:p>
          </p:txBody>
        </p:sp>
        <p:pic>
          <p:nvPicPr>
            <p:cNvPr id="39" name="Picture 135"/>
            <p:cNvPicPr preferRelativeResize="0">
              <a:picLocks noChangeArrowheads="1"/>
            </p:cNvPicPr>
            <p:nvPr/>
          </p:nvPicPr>
          <p:blipFill>
            <a:blip r:embed="rId4" cstate="email">
              <a:extLst>
                <a:ext uri="{28A0092B-C50C-407E-A947-70E740481C1C}">
                  <a14:useLocalDpi xmlns:a14="http://schemas.microsoft.com/office/drawing/2010/main"/>
                </a:ext>
              </a:extLst>
            </a:blip>
            <a:srcRect l="-8333" r="-8333"/>
            <a:stretch>
              <a:fillRect/>
            </a:stretch>
          </p:blipFill>
          <p:spPr bwMode="auto">
            <a:xfrm>
              <a:off x="872662" y="1875449"/>
              <a:ext cx="548640" cy="82296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46" name="Picture 1" descr="im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68902" y="1122328"/>
              <a:ext cx="491661" cy="73152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9" name="TextBox 48"/>
            <p:cNvSpPr txBox="1"/>
            <p:nvPr/>
          </p:nvSpPr>
          <p:spPr>
            <a:xfrm>
              <a:off x="1219200" y="849868"/>
              <a:ext cx="1429864" cy="369332"/>
            </a:xfrm>
            <a:prstGeom prst="rect">
              <a:avLst/>
            </a:prstGeom>
            <a:noFill/>
          </p:spPr>
          <p:txBody>
            <a:bodyPr wrap="square" rtlCol="0">
              <a:spAutoFit/>
            </a:bodyPr>
            <a:lstStyle/>
            <a:p>
              <a:r>
                <a:rPr lang="en-US" dirty="0" smtClean="0">
                  <a:latin typeface="+mj-lt"/>
                </a:rPr>
                <a:t>2011-2012</a:t>
              </a:r>
              <a:endParaRPr lang="en-US" dirty="0">
                <a:latin typeface="+mj-lt"/>
              </a:endParaRPr>
            </a:p>
          </p:txBody>
        </p:sp>
      </p:grpSp>
      <p:sp>
        <p:nvSpPr>
          <p:cNvPr id="80" name="TextBox 79"/>
          <p:cNvSpPr txBox="1"/>
          <p:nvPr/>
        </p:nvSpPr>
        <p:spPr>
          <a:xfrm>
            <a:off x="3352800" y="3733800"/>
            <a:ext cx="5389027" cy="646331"/>
          </a:xfrm>
          <a:prstGeom prst="rect">
            <a:avLst/>
          </a:prstGeom>
          <a:noFill/>
          <a:ln>
            <a:solidFill>
              <a:schemeClr val="tx1"/>
            </a:solidFill>
          </a:ln>
        </p:spPr>
        <p:txBody>
          <a:bodyPr wrap="square" rtlCol="0">
            <a:spAutoFit/>
          </a:bodyPr>
          <a:lstStyle/>
          <a:p>
            <a:r>
              <a:rPr lang="en-US" dirty="0" smtClean="0">
                <a:latin typeface="+mn-lt"/>
              </a:rPr>
              <a:t>Program Directors:  14  (13.8 FTEs)   </a:t>
            </a:r>
          </a:p>
          <a:p>
            <a:r>
              <a:rPr lang="en-US" dirty="0" smtClean="0">
                <a:solidFill>
                  <a:srgbClr val="0000FF"/>
                </a:solidFill>
                <a:latin typeface="+mn-lt"/>
              </a:rPr>
              <a:t>Admin. Unit:           5 staff      2 students</a:t>
            </a:r>
            <a:endParaRPr lang="en-US" dirty="0">
              <a:solidFill>
                <a:srgbClr val="0000FF"/>
              </a:solidFill>
              <a:latin typeface="+mn-lt"/>
            </a:endParaRPr>
          </a:p>
        </p:txBody>
      </p:sp>
      <p:sp>
        <p:nvSpPr>
          <p:cNvPr id="81" name="TextBox 80"/>
          <p:cNvSpPr txBox="1"/>
          <p:nvPr/>
        </p:nvSpPr>
        <p:spPr>
          <a:xfrm>
            <a:off x="3352800" y="5020134"/>
            <a:ext cx="5389027" cy="646331"/>
          </a:xfrm>
          <a:prstGeom prst="rect">
            <a:avLst/>
          </a:prstGeom>
          <a:solidFill>
            <a:srgbClr val="FFFFCC"/>
          </a:solidFill>
          <a:ln>
            <a:solidFill>
              <a:schemeClr val="tx1"/>
            </a:solidFill>
          </a:ln>
        </p:spPr>
        <p:txBody>
          <a:bodyPr wrap="square" rtlCol="0">
            <a:spAutoFit/>
          </a:bodyPr>
          <a:lstStyle/>
          <a:p>
            <a:r>
              <a:rPr lang="en-US" dirty="0" smtClean="0">
                <a:latin typeface="+mn-lt"/>
              </a:rPr>
              <a:t>Program Directors:  15 (13.8 FTEs</a:t>
            </a:r>
            <a:r>
              <a:rPr lang="en-US" b="1" dirty="0" smtClean="0">
                <a:latin typeface="+mn-lt"/>
              </a:rPr>
              <a:t>) </a:t>
            </a:r>
          </a:p>
          <a:p>
            <a:r>
              <a:rPr lang="en-US" dirty="0" smtClean="0">
                <a:solidFill>
                  <a:srgbClr val="0000FF"/>
                </a:solidFill>
                <a:latin typeface="+mn-lt"/>
              </a:rPr>
              <a:t>Admin. Unit:           4 staff      0 students</a:t>
            </a:r>
            <a:endParaRPr lang="en-US" dirty="0">
              <a:solidFill>
                <a:srgbClr val="0000FF"/>
              </a:solidFill>
              <a:latin typeface="+mn-lt"/>
            </a:endParaRPr>
          </a:p>
        </p:txBody>
      </p:sp>
      <p:sp>
        <p:nvSpPr>
          <p:cNvPr id="84" name="TextBox 83"/>
          <p:cNvSpPr txBox="1"/>
          <p:nvPr/>
        </p:nvSpPr>
        <p:spPr>
          <a:xfrm>
            <a:off x="1237039" y="228600"/>
            <a:ext cx="7144961" cy="523220"/>
          </a:xfrm>
          <a:prstGeom prst="rect">
            <a:avLst/>
          </a:prstGeom>
          <a:noFill/>
        </p:spPr>
        <p:txBody>
          <a:bodyPr wrap="square" rtlCol="0">
            <a:spAutoFit/>
          </a:bodyPr>
          <a:lstStyle/>
          <a:p>
            <a:pPr algn="ctr"/>
            <a:r>
              <a:rPr lang="en-US" sz="2800" dirty="0" smtClean="0">
                <a:latin typeface="+mj-lt"/>
              </a:rPr>
              <a:t>DMR Staffing Changes 2011-2014</a:t>
            </a:r>
            <a:endParaRPr lang="en-US" sz="2800" dirty="0">
              <a:latin typeface="+mj-lt"/>
            </a:endParaRPr>
          </a:p>
        </p:txBody>
      </p:sp>
    </p:spTree>
    <p:extLst>
      <p:ext uri="{BB962C8B-B14F-4D97-AF65-F5344CB8AC3E}">
        <p14:creationId xmlns:p14="http://schemas.microsoft.com/office/powerpoint/2010/main" val="28048123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11" y="0"/>
            <a:ext cx="9054689" cy="576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3849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371600"/>
            <a:ext cx="5410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March 2013, Sequestration</a:t>
            </a:r>
          </a:p>
          <a:p>
            <a:pPr marL="285750" indent="-285750">
              <a:buFont typeface="Arial" panose="020B0604020202020204" pitchFamily="34" charset="0"/>
              <a:buChar char="•"/>
            </a:pPr>
            <a:r>
              <a:rPr lang="en-US" dirty="0" smtClean="0">
                <a:latin typeface="+mj-lt"/>
              </a:rPr>
              <a:t>October 1-16, 2013  Federal Government shutdown</a:t>
            </a:r>
          </a:p>
          <a:p>
            <a:pPr marL="285750" indent="-285750">
              <a:buFont typeface="Arial" panose="020B0604020202020204" pitchFamily="34" charset="0"/>
              <a:buChar char="•"/>
            </a:pPr>
            <a:r>
              <a:rPr lang="en-US" dirty="0" smtClean="0">
                <a:latin typeface="+mj-lt"/>
              </a:rPr>
              <a:t>FY13 budget delay until June 2013</a:t>
            </a:r>
            <a:endParaRPr lang="en-US" dirty="0">
              <a:latin typeface="+mj-lt"/>
            </a:endParaRPr>
          </a:p>
        </p:txBody>
      </p:sp>
      <p:pic>
        <p:nvPicPr>
          <p:cNvPr id="3081" name="Picture 9" descr="C:\Program Files (x86)\Microsoft Office\MEDIA\CAGCAT10\j0233018.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9800" y="632129"/>
            <a:ext cx="2574202" cy="261494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lsapocha\AppData\Local\Microsoft\Windows\Temporary Internet Files\Content.IE5\1GQZATZS\community[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8787" y="3577318"/>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lsapocha\AppData\Local\Microsoft\Windows\Temporary Internet Files\Content.IE5\8MIBHGPR\Virtual_pc_icon[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73900" y="3225301"/>
            <a:ext cx="1625397" cy="1625397"/>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lsapocha\AppData\Local\Microsoft\Windows\Temporary Internet Files\Content.IE5\8MIBHGPR\NSF[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29012" y="673240"/>
            <a:ext cx="828988" cy="82898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lsapocha\AppData\Local\Microsoft\Windows\Temporary Internet Files\Content.IE5\CJ6OC13A\airplane[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1" y="2514600"/>
            <a:ext cx="2267675" cy="1188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47919" y="2514600"/>
            <a:ext cx="1181100" cy="1015663"/>
          </a:xfrm>
          <a:prstGeom prst="rect">
            <a:avLst/>
          </a:prstGeom>
          <a:noFill/>
        </p:spPr>
        <p:txBody>
          <a:bodyPr wrap="square" rtlCol="0">
            <a:spAutoFit/>
          </a:bodyPr>
          <a:lstStyle/>
          <a:p>
            <a:r>
              <a:rPr lang="en-US" sz="6000" b="1" dirty="0" smtClean="0">
                <a:solidFill>
                  <a:srgbClr val="FF0000"/>
                </a:solidFill>
              </a:rPr>
              <a:t>$</a:t>
            </a:r>
            <a:endParaRPr lang="en-US" sz="6000" b="1" dirty="0">
              <a:solidFill>
                <a:srgbClr val="FF0000"/>
              </a:solidFill>
            </a:endParaRPr>
          </a:p>
        </p:txBody>
      </p:sp>
      <p:cxnSp>
        <p:nvCxnSpPr>
          <p:cNvPr id="7" name="Straight Arrow Connector 6"/>
          <p:cNvCxnSpPr/>
          <p:nvPr/>
        </p:nvCxnSpPr>
        <p:spPr bwMode="auto">
          <a:xfrm>
            <a:off x="3162194" y="2635457"/>
            <a:ext cx="0" cy="1001239"/>
          </a:xfrm>
          <a:prstGeom prst="straightConnector1">
            <a:avLst/>
          </a:prstGeom>
          <a:noFill/>
          <a:ln w="28575" cap="flat" cmpd="sng" algn="ctr">
            <a:solidFill>
              <a:schemeClr val="tx1"/>
            </a:solidFill>
            <a:prstDash val="solid"/>
            <a:round/>
            <a:headEnd type="none" w="med" len="med"/>
            <a:tailEnd type="arrow"/>
          </a:ln>
          <a:effectLst/>
        </p:spPr>
      </p:cxnSp>
      <p:sp>
        <p:nvSpPr>
          <p:cNvPr id="10" name="TextBox 9"/>
          <p:cNvSpPr txBox="1"/>
          <p:nvPr/>
        </p:nvSpPr>
        <p:spPr>
          <a:xfrm>
            <a:off x="3838469" y="2791598"/>
            <a:ext cx="1500187" cy="461665"/>
          </a:xfrm>
          <a:prstGeom prst="rect">
            <a:avLst/>
          </a:prstGeom>
          <a:noFill/>
        </p:spPr>
        <p:txBody>
          <a:bodyPr wrap="square" rtlCol="0">
            <a:spAutoFit/>
          </a:bodyPr>
          <a:lstStyle/>
          <a:p>
            <a:r>
              <a:rPr lang="en-US" sz="2400" b="1" dirty="0" smtClean="0"/>
              <a:t>30% cut</a:t>
            </a:r>
            <a:endParaRPr lang="en-US" sz="2400" b="1" dirty="0"/>
          </a:p>
        </p:txBody>
      </p:sp>
      <p:sp>
        <p:nvSpPr>
          <p:cNvPr id="3" name="TextBox 2"/>
          <p:cNvSpPr txBox="1"/>
          <p:nvPr/>
        </p:nvSpPr>
        <p:spPr>
          <a:xfrm>
            <a:off x="1066800" y="304800"/>
            <a:ext cx="4962212" cy="830997"/>
          </a:xfrm>
          <a:prstGeom prst="rect">
            <a:avLst/>
          </a:prstGeom>
          <a:noFill/>
        </p:spPr>
        <p:txBody>
          <a:bodyPr wrap="square" rtlCol="0">
            <a:spAutoFit/>
          </a:bodyPr>
          <a:lstStyle/>
          <a:p>
            <a:r>
              <a:rPr lang="en-US" sz="2400" b="1" dirty="0" smtClean="0">
                <a:latin typeface="+mj-lt"/>
              </a:rPr>
              <a:t>2011-2014 – How Budgetary Factors affected NSF Review Panels</a:t>
            </a:r>
            <a:endParaRPr lang="en-US" sz="2400" b="1" dirty="0">
              <a:latin typeface="+mj-lt"/>
            </a:endParaRPr>
          </a:p>
        </p:txBody>
      </p:sp>
      <p:sp>
        <p:nvSpPr>
          <p:cNvPr id="6" name="TextBox 5"/>
          <p:cNvSpPr txBox="1"/>
          <p:nvPr/>
        </p:nvSpPr>
        <p:spPr>
          <a:xfrm>
            <a:off x="1981200" y="4495800"/>
            <a:ext cx="3429000" cy="1200329"/>
          </a:xfrm>
          <a:prstGeom prst="rect">
            <a:avLst/>
          </a:prstGeom>
          <a:noFill/>
        </p:spPr>
        <p:txBody>
          <a:bodyPr wrap="square" rtlCol="0">
            <a:spAutoFit/>
          </a:bodyPr>
          <a:lstStyle/>
          <a:p>
            <a:pPr algn="ctr"/>
            <a:r>
              <a:rPr lang="en-US" sz="2400" dirty="0" smtClean="0">
                <a:latin typeface="+mj-lt"/>
              </a:rPr>
              <a:t>Use of virtual panels increased from 2013 to present.</a:t>
            </a:r>
            <a:endParaRPr lang="en-US" sz="2400" dirty="0">
              <a:latin typeface="+mj-lt"/>
            </a:endParaRPr>
          </a:p>
        </p:txBody>
      </p:sp>
      <p:sp>
        <p:nvSpPr>
          <p:cNvPr id="13" name="TextBox 12"/>
          <p:cNvSpPr txBox="1"/>
          <p:nvPr/>
        </p:nvSpPr>
        <p:spPr>
          <a:xfrm>
            <a:off x="457200" y="1371005"/>
            <a:ext cx="5410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March 2013, Sequestration</a:t>
            </a:r>
          </a:p>
          <a:p>
            <a:pPr marL="285750" indent="-285750">
              <a:buFont typeface="Arial" panose="020B0604020202020204" pitchFamily="34" charset="0"/>
              <a:buChar char="•"/>
            </a:pPr>
            <a:r>
              <a:rPr lang="en-US" dirty="0" smtClean="0">
                <a:latin typeface="+mj-lt"/>
              </a:rPr>
              <a:t>October 1-16, 2013  Federal Government shutdown</a:t>
            </a:r>
          </a:p>
          <a:p>
            <a:pPr marL="285750" indent="-285750">
              <a:buFont typeface="Arial" panose="020B0604020202020204" pitchFamily="34" charset="0"/>
              <a:buChar char="•"/>
            </a:pPr>
            <a:r>
              <a:rPr lang="en-US" dirty="0" smtClean="0">
                <a:latin typeface="+mj-lt"/>
              </a:rPr>
              <a:t>FY13 budget delay until June 2013</a:t>
            </a:r>
            <a:endParaRPr lang="en-US" dirty="0">
              <a:latin typeface="+mj-lt"/>
            </a:endParaRPr>
          </a:p>
        </p:txBody>
      </p:sp>
    </p:spTree>
    <p:extLst>
      <p:ext uri="{BB962C8B-B14F-4D97-AF65-F5344CB8AC3E}">
        <p14:creationId xmlns:p14="http://schemas.microsoft.com/office/powerpoint/2010/main" val="11529428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png" descr="image1.png"/>
          <p:cNvPicPr>
            <a:picLocks noChangeAspect="1"/>
          </p:cNvPicPr>
          <p:nvPr/>
        </p:nvPicPr>
        <p:blipFill>
          <a:blip r:embed="rId3"/>
          <a:stretch>
            <a:fillRect/>
          </a:stretch>
        </p:blipFill>
        <p:spPr>
          <a:xfrm>
            <a:off x="277482" y="1424050"/>
            <a:ext cx="8714117" cy="4343400"/>
          </a:xfrm>
          <a:prstGeom prst="rect">
            <a:avLst/>
          </a:prstGeom>
        </p:spPr>
      </p:pic>
      <p:sp>
        <p:nvSpPr>
          <p:cNvPr id="8" name="TextBox 7"/>
          <p:cNvSpPr txBox="1"/>
          <p:nvPr/>
        </p:nvSpPr>
        <p:spPr>
          <a:xfrm>
            <a:off x="948071" y="381000"/>
            <a:ext cx="8166241" cy="1200329"/>
          </a:xfrm>
          <a:prstGeom prst="rect">
            <a:avLst/>
          </a:prstGeom>
          <a:solidFill>
            <a:schemeClr val="bg1"/>
          </a:solidFill>
        </p:spPr>
        <p:txBody>
          <a:bodyPr wrap="square" rtlCol="0">
            <a:spAutoFit/>
          </a:bodyPr>
          <a:lstStyle/>
          <a:p>
            <a:r>
              <a:rPr lang="en-US" sz="2400" b="1" dirty="0" smtClean="0">
                <a:latin typeface="+mn-lt"/>
              </a:rPr>
              <a:t>FY 14 Co-Funding Dollars to other Directorates from DMR</a:t>
            </a:r>
          </a:p>
          <a:p>
            <a:endParaRPr lang="en-US" sz="2400" b="1" dirty="0">
              <a:latin typeface="+mn-lt"/>
            </a:endParaRPr>
          </a:p>
          <a:p>
            <a:endParaRPr lang="en-US" sz="2400" b="1" dirty="0">
              <a:latin typeface="+mn-lt"/>
            </a:endParaRPr>
          </a:p>
        </p:txBody>
      </p:sp>
      <p:sp>
        <p:nvSpPr>
          <p:cNvPr id="14" name="TextBox 13"/>
          <p:cNvSpPr txBox="1"/>
          <p:nvPr/>
        </p:nvSpPr>
        <p:spPr>
          <a:xfrm>
            <a:off x="537015" y="5715000"/>
            <a:ext cx="8238826" cy="707886"/>
          </a:xfrm>
          <a:prstGeom prst="rect">
            <a:avLst/>
          </a:prstGeom>
          <a:solidFill>
            <a:srgbClr val="FFFFCC"/>
          </a:solidFill>
        </p:spPr>
        <p:txBody>
          <a:bodyPr wrap="square" rtlCol="0">
            <a:spAutoFit/>
          </a:bodyPr>
          <a:lstStyle/>
          <a:p>
            <a:pPr algn="ctr"/>
            <a:r>
              <a:rPr lang="en-US" sz="2000" dirty="0" smtClean="0">
                <a:latin typeface="+mn-lt"/>
              </a:rPr>
              <a:t>Program Directors work across NSF to ensure best review of interdisciplinary proposals</a:t>
            </a:r>
            <a:endParaRPr lang="en-US" sz="2000" dirty="0">
              <a:latin typeface="+mn-lt"/>
            </a:endParaRPr>
          </a:p>
        </p:txBody>
      </p:sp>
      <p:grpSp>
        <p:nvGrpSpPr>
          <p:cNvPr id="3" name="Group 2"/>
          <p:cNvGrpSpPr/>
          <p:nvPr/>
        </p:nvGrpSpPr>
        <p:grpSpPr>
          <a:xfrm>
            <a:off x="514630" y="1600200"/>
            <a:ext cx="8414985" cy="2902870"/>
            <a:chOff x="514630" y="1879359"/>
            <a:chExt cx="8414985" cy="2902870"/>
          </a:xfrm>
        </p:grpSpPr>
        <p:sp>
          <p:nvSpPr>
            <p:cNvPr id="9" name="Rectangle 8"/>
            <p:cNvSpPr/>
            <p:nvPr/>
          </p:nvSpPr>
          <p:spPr>
            <a:xfrm rot="19588421">
              <a:off x="945992" y="4051913"/>
              <a:ext cx="176202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BioMAPs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rot="19482412">
              <a:off x="5614004" y="1879359"/>
              <a:ext cx="862736"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solidFill>
                    <a:srgbClr val="FF0000"/>
                  </a:solidFill>
                  <a:effectLst>
                    <a:outerShdw blurRad="80000" dist="40000" dir="5040000" algn="tl">
                      <a:srgbClr val="000000">
                        <a:alpha val="30000"/>
                      </a:srgbClr>
                    </a:outerShdw>
                  </a:effectLst>
                </a:rPr>
                <a:t>MGI</a:t>
              </a:r>
              <a:endParaRPr lang="en-US" sz="2800" b="1" cap="none" spc="0" dirty="0">
                <a:ln w="11430"/>
                <a:solidFill>
                  <a:srgbClr val="FF0000"/>
                </a:solidFill>
                <a:effectLst>
                  <a:outerShdw blurRad="80000" dist="40000" dir="5040000" algn="tl">
                    <a:srgbClr val="000000">
                      <a:alpha val="30000"/>
                    </a:srgbClr>
                  </a:outerShdw>
                </a:effectLst>
              </a:endParaRPr>
            </a:p>
          </p:txBody>
        </p:sp>
        <p:sp>
          <p:nvSpPr>
            <p:cNvPr id="11" name="Rectangle 10"/>
            <p:cNvSpPr/>
            <p:nvPr/>
          </p:nvSpPr>
          <p:spPr>
            <a:xfrm rot="19588421">
              <a:off x="2788450" y="3749362"/>
              <a:ext cx="116410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FF0000"/>
                  </a:solidFill>
                  <a:effectLst>
                    <a:outerShdw blurRad="50800" dist="39000" dir="5460000" algn="tl">
                      <a:srgbClr val="000000">
                        <a:alpha val="38000"/>
                      </a:srgbClr>
                    </a:outerShdw>
                  </a:effectLst>
                </a:rPr>
                <a:t>CIF21</a:t>
              </a:r>
              <a:endParaRPr lang="en-US" sz="2800" b="1" cap="none" spc="0" dirty="0">
                <a:ln w="11430"/>
                <a:solidFill>
                  <a:srgbClr val="FF0000"/>
                </a:solidFill>
                <a:effectLst>
                  <a:outerShdw blurRad="50800" dist="39000" dir="5460000" algn="tl">
                    <a:srgbClr val="000000">
                      <a:alpha val="38000"/>
                    </a:srgbClr>
                  </a:outerShdw>
                </a:effectLst>
              </a:endParaRPr>
            </a:p>
          </p:txBody>
        </p:sp>
        <p:sp>
          <p:nvSpPr>
            <p:cNvPr id="12" name="Rectangle 11"/>
            <p:cNvSpPr/>
            <p:nvPr/>
          </p:nvSpPr>
          <p:spPr>
            <a:xfrm rot="19588421">
              <a:off x="7212055" y="3334913"/>
              <a:ext cx="114005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rot="19588421">
              <a:off x="6420482" y="2616187"/>
              <a:ext cx="248176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FF0000"/>
                  </a:solidFill>
                  <a:effectLst>
                    <a:outerShdw blurRad="50800" dist="39000" dir="5460000" algn="tl">
                      <a:srgbClr val="000000">
                        <a:alpha val="38000"/>
                      </a:srgbClr>
                    </a:outerShdw>
                  </a:effectLst>
                </a:rPr>
                <a:t>Clean Energy</a:t>
              </a:r>
              <a:endParaRPr lang="en-US" sz="2800" b="1" cap="none" spc="0" dirty="0">
                <a:ln w="11430"/>
                <a:solidFill>
                  <a:srgbClr val="FF0000"/>
                </a:solidFill>
                <a:effectLst>
                  <a:outerShdw blurRad="50800" dist="39000" dir="5460000" algn="tl">
                    <a:srgbClr val="000000">
                      <a:alpha val="38000"/>
                    </a:srgbClr>
                  </a:outerShdw>
                </a:effectLst>
              </a:endParaRPr>
            </a:p>
          </p:txBody>
        </p:sp>
        <p:sp>
          <p:nvSpPr>
            <p:cNvPr id="16" name="Rectangle 15"/>
            <p:cNvSpPr/>
            <p:nvPr/>
          </p:nvSpPr>
          <p:spPr>
            <a:xfrm rot="19588421">
              <a:off x="1164554" y="2071124"/>
              <a:ext cx="161935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INSPIRE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rot="19999627">
              <a:off x="6796582" y="4259009"/>
              <a:ext cx="144302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0000"/>
                  </a:solidFill>
                  <a:effectLst>
                    <a:outerShdw blurRad="50800" dist="39000" dir="5460000" algn="tl">
                      <a:srgbClr val="000000">
                        <a:alpha val="38000"/>
                      </a:srgbClr>
                    </a:outerShdw>
                  </a:effectLst>
                </a:rPr>
                <a:t>I-Corps</a:t>
              </a:r>
              <a:endParaRPr lang="en-US" sz="2800" b="1" cap="none" spc="0" dirty="0">
                <a:ln w="11430"/>
                <a:solidFill>
                  <a:srgbClr val="FF0000"/>
                </a:solidFill>
                <a:effectLst>
                  <a:outerShdw blurRad="50800" dist="39000" dir="5460000" algn="tl">
                    <a:srgbClr val="000000">
                      <a:alpha val="38000"/>
                    </a:srgbClr>
                  </a:outerShdw>
                </a:effectLst>
              </a:endParaRPr>
            </a:p>
          </p:txBody>
        </p:sp>
        <p:sp>
          <p:nvSpPr>
            <p:cNvPr id="17" name="Rectangle 16"/>
            <p:cNvSpPr/>
            <p:nvPr/>
          </p:nvSpPr>
          <p:spPr>
            <a:xfrm rot="19588421">
              <a:off x="5414935" y="2071125"/>
              <a:ext cx="351468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 Manufacturing</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rot="19588421">
              <a:off x="514630" y="2342211"/>
              <a:ext cx="462017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0000"/>
                  </a:solidFill>
                  <a:effectLst>
                    <a:outerShdw blurRad="50800" dist="39000" dir="5460000" algn="tl">
                      <a:srgbClr val="000000">
                        <a:alpha val="38000"/>
                      </a:srgbClr>
                    </a:outerShdw>
                  </a:effectLst>
                </a:rPr>
                <a:t>Nano-Signature Initiatives</a:t>
              </a:r>
              <a:endParaRPr lang="en-US" sz="2800" b="1" cap="none" spc="0" dirty="0">
                <a:ln w="11430"/>
                <a:solidFill>
                  <a:srgbClr val="FF0000"/>
                </a:solidFill>
                <a:effectLst>
                  <a:outerShdw blurRad="50800" dist="39000" dir="5460000" algn="tl">
                    <a:srgbClr val="000000">
                      <a:alpha val="38000"/>
                    </a:srgbClr>
                  </a:outerShdw>
                </a:effectLst>
              </a:endParaRPr>
            </a:p>
          </p:txBody>
        </p:sp>
        <p:sp>
          <p:nvSpPr>
            <p:cNvPr id="19" name="Rectangle 18"/>
            <p:cNvSpPr/>
            <p:nvPr/>
          </p:nvSpPr>
          <p:spPr>
            <a:xfrm rot="19588421">
              <a:off x="2524167" y="2075110"/>
              <a:ext cx="349967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Optics &amp; Photonics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4" name="Rectangle 3"/>
          <p:cNvSpPr/>
          <p:nvPr/>
        </p:nvSpPr>
        <p:spPr>
          <a:xfrm>
            <a:off x="1337907" y="6422886"/>
            <a:ext cx="6593265" cy="400110"/>
          </a:xfrm>
          <a:prstGeom prst="rect">
            <a:avLst/>
          </a:prstGeom>
        </p:spPr>
        <p:txBody>
          <a:bodyPr wrap="square">
            <a:spAutoFit/>
          </a:bodyPr>
          <a:lstStyle/>
          <a:p>
            <a:pPr algn="ctr"/>
            <a:r>
              <a:rPr lang="en-US" sz="2000" dirty="0">
                <a:latin typeface="+mn-lt"/>
              </a:rPr>
              <a:t>DMR engaged in many NSF-wide </a:t>
            </a:r>
            <a:r>
              <a:rPr lang="en-US" sz="2000" dirty="0" smtClean="0">
                <a:latin typeface="+mn-lt"/>
              </a:rPr>
              <a:t>initiatives in 2011-2014.</a:t>
            </a:r>
            <a:endParaRPr lang="en-US" sz="2000" dirty="0">
              <a:latin typeface="+mn-lt"/>
            </a:endParaRPr>
          </a:p>
        </p:txBody>
      </p:sp>
    </p:spTree>
    <p:extLst>
      <p:ext uri="{BB962C8B-B14F-4D97-AF65-F5344CB8AC3E}">
        <p14:creationId xmlns:p14="http://schemas.microsoft.com/office/powerpoint/2010/main" val="4310950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393" y="344071"/>
            <a:ext cx="4495800" cy="584775"/>
          </a:xfrm>
          <a:prstGeom prst="rect">
            <a:avLst/>
          </a:prstGeom>
          <a:noFill/>
        </p:spPr>
        <p:txBody>
          <a:bodyPr wrap="square" rtlCol="0">
            <a:spAutoFit/>
          </a:bodyPr>
          <a:lstStyle/>
          <a:p>
            <a:r>
              <a:rPr lang="en-US" sz="3200" b="1" dirty="0" smtClean="0">
                <a:latin typeface="+mn-lt"/>
              </a:rPr>
              <a:t>DMR Mission</a:t>
            </a:r>
            <a:endParaRPr lang="en-US" sz="3200" b="1" dirty="0">
              <a:latin typeface="+mn-lt"/>
            </a:endParaRPr>
          </a:p>
        </p:txBody>
      </p:sp>
      <p:sp>
        <p:nvSpPr>
          <p:cNvPr id="2" name="Rectangle 1"/>
          <p:cNvSpPr/>
          <p:nvPr/>
        </p:nvSpPr>
        <p:spPr>
          <a:xfrm>
            <a:off x="76200" y="1839682"/>
            <a:ext cx="8153400" cy="2862322"/>
          </a:xfrm>
          <a:prstGeom prst="rect">
            <a:avLst/>
          </a:prstGeom>
          <a:ln>
            <a:solidFill>
              <a:schemeClr val="tx1"/>
            </a:solidFill>
          </a:ln>
        </p:spPr>
        <p:txBody>
          <a:bodyPr wrap="square">
            <a:spAutoFit/>
          </a:bodyPr>
          <a:lstStyle/>
          <a:p>
            <a:pPr marL="342900" indent="-342900">
              <a:buFont typeface="Arial" panose="020B0604020202020204" pitchFamily="34" charset="0"/>
              <a:buChar char="•"/>
            </a:pPr>
            <a:r>
              <a:rPr lang="en-US" sz="2000" dirty="0" smtClean="0">
                <a:solidFill>
                  <a:srgbClr val="0000FF"/>
                </a:solidFill>
                <a:latin typeface="+mn-lt"/>
              </a:rPr>
              <a:t>To </a:t>
            </a:r>
            <a:r>
              <a:rPr lang="en-US" sz="2000" dirty="0">
                <a:solidFill>
                  <a:srgbClr val="0000FF"/>
                </a:solidFill>
                <a:latin typeface="+mn-lt"/>
              </a:rPr>
              <a:t>make new discoveries about the behavior of matter and </a:t>
            </a:r>
            <a:r>
              <a:rPr lang="en-US" sz="2000" dirty="0" smtClean="0">
                <a:solidFill>
                  <a:srgbClr val="0000FF"/>
                </a:solidFill>
                <a:latin typeface="+mn-lt"/>
              </a:rPr>
              <a:t>materials.</a:t>
            </a:r>
          </a:p>
          <a:p>
            <a:pPr marL="342900" indent="-342900">
              <a:buFont typeface="Arial" panose="020B0604020202020204" pitchFamily="34" charset="0"/>
              <a:buChar char="•"/>
            </a:pPr>
            <a:r>
              <a:rPr lang="en-US" sz="2000" dirty="0">
                <a:latin typeface="+mn-lt"/>
              </a:rPr>
              <a:t>T</a:t>
            </a:r>
            <a:r>
              <a:rPr lang="en-US" sz="2000" dirty="0" smtClean="0">
                <a:latin typeface="+mn-lt"/>
              </a:rPr>
              <a:t>o </a:t>
            </a:r>
            <a:r>
              <a:rPr lang="en-US" sz="2000" dirty="0">
                <a:latin typeface="+mn-lt"/>
              </a:rPr>
              <a:t>create new materials and new knowledge about materials </a:t>
            </a:r>
            <a:r>
              <a:rPr lang="en-US" sz="2000" dirty="0" smtClean="0">
                <a:latin typeface="+mn-lt"/>
              </a:rPr>
              <a:t>phenomena. </a:t>
            </a:r>
            <a:endParaRPr lang="en-US" sz="2000" dirty="0">
              <a:latin typeface="+mn-lt"/>
            </a:endParaRPr>
          </a:p>
          <a:p>
            <a:pPr marL="342900" indent="-342900">
              <a:buFont typeface="Arial" panose="020B0604020202020204" pitchFamily="34" charset="0"/>
              <a:buChar char="•"/>
            </a:pPr>
            <a:r>
              <a:rPr lang="en-US" sz="2000" dirty="0">
                <a:solidFill>
                  <a:schemeClr val="accent1">
                    <a:lumMod val="50000"/>
                  </a:schemeClr>
                </a:solidFill>
                <a:latin typeface="+mn-lt"/>
              </a:rPr>
              <a:t>T</a:t>
            </a:r>
            <a:r>
              <a:rPr lang="en-US" sz="2000" dirty="0" smtClean="0">
                <a:solidFill>
                  <a:schemeClr val="accent1">
                    <a:lumMod val="50000"/>
                  </a:schemeClr>
                </a:solidFill>
                <a:latin typeface="+mn-lt"/>
              </a:rPr>
              <a:t>o </a:t>
            </a:r>
            <a:r>
              <a:rPr lang="en-US" sz="2000" dirty="0">
                <a:solidFill>
                  <a:schemeClr val="accent1">
                    <a:lumMod val="50000"/>
                  </a:schemeClr>
                </a:solidFill>
                <a:latin typeface="+mn-lt"/>
              </a:rPr>
              <a:t>address fundamental materials questions that often transcend traditional scientific and engineering disciplines and may lead to new </a:t>
            </a:r>
            <a:r>
              <a:rPr lang="en-US" sz="2000" dirty="0" smtClean="0">
                <a:solidFill>
                  <a:schemeClr val="accent1">
                    <a:lumMod val="50000"/>
                  </a:schemeClr>
                </a:solidFill>
                <a:latin typeface="+mn-lt"/>
              </a:rPr>
              <a:t>technologies.</a:t>
            </a:r>
          </a:p>
          <a:p>
            <a:pPr marL="342900" indent="-342900">
              <a:buFont typeface="Arial" panose="020B0604020202020204" pitchFamily="34" charset="0"/>
              <a:buChar char="•"/>
            </a:pPr>
            <a:r>
              <a:rPr lang="en-US" sz="2000" b="1" dirty="0">
                <a:solidFill>
                  <a:schemeClr val="accent6">
                    <a:lumMod val="60000"/>
                    <a:lumOff val="40000"/>
                  </a:schemeClr>
                </a:solidFill>
                <a:latin typeface="+mn-lt"/>
              </a:rPr>
              <a:t>T</a:t>
            </a:r>
            <a:r>
              <a:rPr lang="en-US" sz="2000" b="1" dirty="0" smtClean="0">
                <a:solidFill>
                  <a:schemeClr val="accent6">
                    <a:lumMod val="60000"/>
                    <a:lumOff val="40000"/>
                  </a:schemeClr>
                </a:solidFill>
                <a:latin typeface="+mn-lt"/>
              </a:rPr>
              <a:t>o </a:t>
            </a:r>
            <a:r>
              <a:rPr lang="en-US" sz="2000" b="1" dirty="0">
                <a:solidFill>
                  <a:schemeClr val="accent6">
                    <a:lumMod val="60000"/>
                    <a:lumOff val="40000"/>
                  </a:schemeClr>
                </a:solidFill>
                <a:latin typeface="+mn-lt"/>
              </a:rPr>
              <a:t>prepare the next generation of materials </a:t>
            </a:r>
            <a:r>
              <a:rPr lang="en-US" sz="2000" b="1" dirty="0" smtClean="0">
                <a:solidFill>
                  <a:schemeClr val="accent6">
                    <a:lumMod val="60000"/>
                    <a:lumOff val="40000"/>
                  </a:schemeClr>
                </a:solidFill>
                <a:latin typeface="+mn-lt"/>
              </a:rPr>
              <a:t>researchers.</a:t>
            </a:r>
          </a:p>
          <a:p>
            <a:pPr marL="342900" indent="-342900">
              <a:buFont typeface="Arial" panose="020B0604020202020204" pitchFamily="34" charset="0"/>
              <a:buChar char="•"/>
            </a:pPr>
            <a:r>
              <a:rPr lang="en-US" sz="2000" dirty="0">
                <a:solidFill>
                  <a:srgbClr val="E40659"/>
                </a:solidFill>
                <a:latin typeface="+mn-lt"/>
              </a:rPr>
              <a:t>T</a:t>
            </a:r>
            <a:r>
              <a:rPr lang="en-US" sz="2000" dirty="0" smtClean="0">
                <a:solidFill>
                  <a:srgbClr val="E40659"/>
                </a:solidFill>
                <a:latin typeface="+mn-lt"/>
              </a:rPr>
              <a:t>o </a:t>
            </a:r>
            <a:r>
              <a:rPr lang="en-US" sz="2000" dirty="0">
                <a:solidFill>
                  <a:srgbClr val="E40659"/>
                </a:solidFill>
                <a:latin typeface="+mn-lt"/>
              </a:rPr>
              <a:t>develop and support the instruments and facilities that are crucial to advance the </a:t>
            </a:r>
            <a:r>
              <a:rPr lang="en-US" sz="2000" dirty="0" smtClean="0">
                <a:solidFill>
                  <a:srgbClr val="E40659"/>
                </a:solidFill>
                <a:latin typeface="+mn-lt"/>
              </a:rPr>
              <a:t>field.</a:t>
            </a:r>
          </a:p>
          <a:p>
            <a:pPr marL="342900" indent="-342900">
              <a:buFont typeface="Arial" panose="020B0604020202020204" pitchFamily="34" charset="0"/>
              <a:buChar char="•"/>
            </a:pPr>
            <a:r>
              <a:rPr lang="en-US" sz="2000" dirty="0" smtClean="0">
                <a:latin typeface="+mn-lt"/>
              </a:rPr>
              <a:t>To share the excitement and significance of materials science </a:t>
            </a:r>
            <a:r>
              <a:rPr lang="en-US" sz="2000" dirty="0">
                <a:latin typeface="+mn-lt"/>
              </a:rPr>
              <a:t>with the public at </a:t>
            </a:r>
            <a:r>
              <a:rPr lang="en-US" sz="2000" dirty="0" smtClean="0">
                <a:latin typeface="+mn-lt"/>
              </a:rPr>
              <a:t>large.</a:t>
            </a:r>
            <a:endParaRPr lang="en-US" sz="2000" dirty="0">
              <a:latin typeface="+mn-lt"/>
            </a:endParaRPr>
          </a:p>
        </p:txBody>
      </p:sp>
      <p:pic>
        <p:nvPicPr>
          <p:cNvPr id="4" name="Picture 2" descr="R:\CMMT-FY10\Highlights\GPRA\pt-cover01_201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0" y="165675"/>
            <a:ext cx="1328057" cy="1752600"/>
          </a:xfrm>
          <a:prstGeom prst="rect">
            <a:avLst/>
          </a:prstGeom>
          <a:noFill/>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4962158"/>
            <a:ext cx="1295400"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886" y="5995851"/>
            <a:ext cx="89581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5201303"/>
            <a:ext cx="1321526" cy="48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244" y="5943600"/>
            <a:ext cx="822960" cy="822960"/>
          </a:xfrm>
          <a:prstGeom prst="rect">
            <a:avLst/>
          </a:prstGeom>
        </p:spPr>
      </p:pic>
      <p:pic>
        <p:nvPicPr>
          <p:cNvPr id="17"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46033" y="5586801"/>
            <a:ext cx="1188720" cy="29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8"/>
          <a:stretch>
            <a:fillRect/>
          </a:stretch>
        </p:blipFill>
        <p:spPr>
          <a:xfrm>
            <a:off x="6299965" y="5120640"/>
            <a:ext cx="1143000" cy="1645920"/>
          </a:xfrm>
          <a:prstGeom prst="rect">
            <a:avLst/>
          </a:prstGeom>
        </p:spPr>
      </p:pic>
      <p:pic>
        <p:nvPicPr>
          <p:cNvPr id="22"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45569" y="636459"/>
            <a:ext cx="1668153" cy="1097280"/>
          </a:xfrm>
          <a:prstGeom prst="rect">
            <a:avLst/>
          </a:prstGeom>
          <a:noFill/>
          <a:ln w="9525">
            <a:noFill/>
            <a:miter lim="800000"/>
            <a:headEnd/>
            <a:tailEnd/>
          </a:ln>
          <a:effectLst/>
        </p:spPr>
      </p:pic>
      <p:grpSp>
        <p:nvGrpSpPr>
          <p:cNvPr id="49" name="Group 48"/>
          <p:cNvGrpSpPr/>
          <p:nvPr/>
        </p:nvGrpSpPr>
        <p:grpSpPr>
          <a:xfrm>
            <a:off x="3810000" y="4595531"/>
            <a:ext cx="2271053" cy="2110069"/>
            <a:chOff x="10157408" y="659152"/>
            <a:chExt cx="2271053" cy="2110069"/>
          </a:xfrm>
        </p:grpSpPr>
        <p:grpSp>
          <p:nvGrpSpPr>
            <p:cNvPr id="24" name="Group 121"/>
            <p:cNvGrpSpPr>
              <a:grpSpLocks/>
            </p:cNvGrpSpPr>
            <p:nvPr/>
          </p:nvGrpSpPr>
          <p:grpSpPr bwMode="auto">
            <a:xfrm rot="3314404">
              <a:off x="11067301" y="574127"/>
              <a:ext cx="1219035" cy="1389086"/>
              <a:chOff x="32" y="101"/>
              <a:chExt cx="1225" cy="1682"/>
            </a:xfrm>
          </p:grpSpPr>
          <p:grpSp>
            <p:nvGrpSpPr>
              <p:cNvPr id="25" name="Group 122"/>
              <p:cNvGrpSpPr>
                <a:grpSpLocks/>
              </p:cNvGrpSpPr>
              <p:nvPr/>
            </p:nvGrpSpPr>
            <p:grpSpPr bwMode="auto">
              <a:xfrm>
                <a:off x="718" y="101"/>
                <a:ext cx="539" cy="746"/>
                <a:chOff x="132" y="101"/>
                <a:chExt cx="539" cy="746"/>
              </a:xfrm>
            </p:grpSpPr>
            <p:sp>
              <p:nvSpPr>
                <p:cNvPr id="30" name="AutoShape 123"/>
                <p:cNvSpPr>
                  <a:spLocks/>
                </p:cNvSpPr>
                <p:nvPr/>
              </p:nvSpPr>
              <p:spPr bwMode="auto">
                <a:xfrm rot="600002">
                  <a:off x="264" y="466"/>
                  <a:ext cx="232" cy="381"/>
                </a:xfrm>
                <a:custGeom>
                  <a:avLst/>
                  <a:gdLst>
                    <a:gd name="T0" fmla="*/ 0 w 19921"/>
                    <a:gd name="T1" fmla="*/ 0 h 21604"/>
                    <a:gd name="T2" fmla="*/ 3854 w 19921"/>
                    <a:gd name="T3" fmla="*/ 8775 h 21604"/>
                    <a:gd name="T4" fmla="*/ 2926 w 19921"/>
                    <a:gd name="T5" fmla="*/ 19047 h 21604"/>
                    <a:gd name="T6" fmla="*/ 10739 w 19921"/>
                    <a:gd name="T7" fmla="*/ 21600 h 21604"/>
                    <a:gd name="T8" fmla="*/ 17635 w 19921"/>
                    <a:gd name="T9" fmla="*/ 20585 h 21604"/>
                    <a:gd name="T10" fmla="*/ 19570 w 19921"/>
                    <a:gd name="T11" fmla="*/ 15955 h 21604"/>
                    <a:gd name="T12" fmla="*/ 18561 w 19921"/>
                    <a:gd name="T13" fmla="*/ 12869 h 21604"/>
                    <a:gd name="T14" fmla="*/ 18567 w 19921"/>
                    <a:gd name="T15" fmla="*/ 6166 h 21604"/>
                    <a:gd name="T16" fmla="*/ 11764 w 19921"/>
                    <a:gd name="T17" fmla="*/ 5686 h 21604"/>
                    <a:gd name="T18" fmla="*/ 0 w 19921"/>
                    <a:gd name="T19" fmla="*/ 0 h 21604"/>
                    <a:gd name="T20" fmla="*/ 19921 w 19921"/>
                    <a:gd name="T21" fmla="*/ 21604 h 2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9921" h="21604">
                      <a:moveTo>
                        <a:pt x="0" y="0"/>
                      </a:moveTo>
                      <a:cubicBezTo>
                        <a:pt x="1285" y="2893"/>
                        <a:pt x="2110" y="5882"/>
                        <a:pt x="3854" y="8775"/>
                      </a:cubicBezTo>
                      <a:cubicBezTo>
                        <a:pt x="2656" y="12441"/>
                        <a:pt x="1090" y="15190"/>
                        <a:pt x="2926" y="19047"/>
                      </a:cubicBezTo>
                      <a:cubicBezTo>
                        <a:pt x="3660" y="20590"/>
                        <a:pt x="10739" y="21600"/>
                        <a:pt x="10739" y="21600"/>
                      </a:cubicBezTo>
                      <a:cubicBezTo>
                        <a:pt x="11934" y="21407"/>
                        <a:pt x="17267" y="20826"/>
                        <a:pt x="17635" y="20585"/>
                      </a:cubicBezTo>
                      <a:cubicBezTo>
                        <a:pt x="19108" y="19186"/>
                        <a:pt x="18557" y="17402"/>
                        <a:pt x="19570" y="15955"/>
                      </a:cubicBezTo>
                      <a:cubicBezTo>
                        <a:pt x="19203" y="14894"/>
                        <a:pt x="18560" y="13881"/>
                        <a:pt x="18561" y="12869"/>
                      </a:cubicBezTo>
                      <a:cubicBezTo>
                        <a:pt x="18563" y="10602"/>
                        <a:pt x="21600" y="7708"/>
                        <a:pt x="18567" y="6166"/>
                      </a:cubicBezTo>
                      <a:cubicBezTo>
                        <a:pt x="17189" y="5443"/>
                        <a:pt x="13051" y="5685"/>
                        <a:pt x="11764" y="5686"/>
                      </a:cubicBezTo>
                    </a:path>
                  </a:pathLst>
                </a:custGeom>
                <a:solidFill>
                  <a:srgbClr val="66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0" tIns="0" rIns="0" bIns="0"/>
                <a:lstStyle/>
                <a:p>
                  <a:endParaRPr lang="en-US"/>
                </a:p>
              </p:txBody>
            </p:sp>
            <p:sp>
              <p:nvSpPr>
                <p:cNvPr id="31" name="AutoShape 124"/>
                <p:cNvSpPr>
                  <a:spLocks/>
                </p:cNvSpPr>
                <p:nvPr/>
              </p:nvSpPr>
              <p:spPr bwMode="auto">
                <a:xfrm rot="-2880000">
                  <a:off x="100" y="133"/>
                  <a:ext cx="604" cy="539"/>
                </a:xfrm>
                <a:custGeom>
                  <a:avLst/>
                  <a:gdLst>
                    <a:gd name="T0" fmla="*/ 238 w 21559"/>
                    <a:gd name="T1" fmla="*/ 21138 h 21507"/>
                    <a:gd name="T2" fmla="*/ 29 w 21559"/>
                    <a:gd name="T3" fmla="*/ 19637 h 21507"/>
                    <a:gd name="T4" fmla="*/ 1514 w 21559"/>
                    <a:gd name="T5" fmla="*/ 15461 h 21507"/>
                    <a:gd name="T6" fmla="*/ 2798 w 21559"/>
                    <a:gd name="T7" fmla="*/ 14733 h 21507"/>
                    <a:gd name="T8" fmla="*/ 4082 w 21559"/>
                    <a:gd name="T9" fmla="*/ 13964 h 21507"/>
                    <a:gd name="T10" fmla="*/ 5342 w 21559"/>
                    <a:gd name="T11" fmla="*/ 12465 h 21507"/>
                    <a:gd name="T12" fmla="*/ 5983 w 21559"/>
                    <a:gd name="T13" fmla="*/ 11696 h 21507"/>
                    <a:gd name="T14" fmla="*/ 6417 w 21559"/>
                    <a:gd name="T15" fmla="*/ 10560 h 21507"/>
                    <a:gd name="T16" fmla="*/ 7699 w 21559"/>
                    <a:gd name="T17" fmla="*/ 8331 h 21507"/>
                    <a:gd name="T18" fmla="*/ 9822 w 21559"/>
                    <a:gd name="T19" fmla="*/ 1519 h 21507"/>
                    <a:gd name="T20" fmla="*/ 11725 w 21559"/>
                    <a:gd name="T21" fmla="*/ 22 h 21507"/>
                    <a:gd name="T22" fmla="*/ 16865 w 21559"/>
                    <a:gd name="T23" fmla="*/ 396 h 21507"/>
                    <a:gd name="T24" fmla="*/ 19211 w 21559"/>
                    <a:gd name="T25" fmla="*/ 4174 h 21507"/>
                    <a:gd name="T26" fmla="*/ 20500 w 21559"/>
                    <a:gd name="T27" fmla="*/ 7219 h 21507"/>
                    <a:gd name="T28" fmla="*/ 21561 w 21559"/>
                    <a:gd name="T29" fmla="*/ 10994 h 21507"/>
                    <a:gd name="T30" fmla="*/ 21152 w 21559"/>
                    <a:gd name="T31" fmla="*/ 13631 h 21507"/>
                    <a:gd name="T32" fmla="*/ 18380 w 21559"/>
                    <a:gd name="T33" fmla="*/ 16263 h 21507"/>
                    <a:gd name="T34" fmla="*/ 17097 w 21559"/>
                    <a:gd name="T35" fmla="*/ 18167 h 21507"/>
                    <a:gd name="T36" fmla="*/ 16663 w 21559"/>
                    <a:gd name="T37" fmla="*/ 19262 h 21507"/>
                    <a:gd name="T38" fmla="*/ 15815 w 21559"/>
                    <a:gd name="T39" fmla="*/ 19666 h 21507"/>
                    <a:gd name="T40" fmla="*/ 11110 w 21559"/>
                    <a:gd name="T41" fmla="*/ 18521 h 21507"/>
                    <a:gd name="T42" fmla="*/ 6841 w 21559"/>
                    <a:gd name="T43" fmla="*/ 18148 h 21507"/>
                    <a:gd name="T44" fmla="*/ 3655 w 21559"/>
                    <a:gd name="T45" fmla="*/ 20374 h 21507"/>
                    <a:gd name="T46" fmla="*/ 2372 w 21559"/>
                    <a:gd name="T47" fmla="*/ 21142 h 21507"/>
                    <a:gd name="T48" fmla="*/ 1730 w 21559"/>
                    <a:gd name="T49" fmla="*/ 21506 h 21507"/>
                    <a:gd name="T50" fmla="*/ 238 w 21559"/>
                    <a:gd name="T51" fmla="*/ 21138 h 21507"/>
                    <a:gd name="T52" fmla="*/ 238 w 21559"/>
                    <a:gd name="T53" fmla="*/ 21138 h 21507"/>
                    <a:gd name="T54" fmla="*/ 0 w 21559"/>
                    <a:gd name="T55" fmla="*/ 0 h 21507"/>
                    <a:gd name="T56" fmla="*/ 21559 w 21559"/>
                    <a:gd name="T57" fmla="*/ 21507 h 2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21559" h="21507">
                      <a:moveTo>
                        <a:pt x="238" y="21138"/>
                      </a:moveTo>
                      <a:cubicBezTo>
                        <a:pt x="168" y="20611"/>
                        <a:pt x="-39" y="20123"/>
                        <a:pt x="29" y="19637"/>
                      </a:cubicBezTo>
                      <a:cubicBezTo>
                        <a:pt x="142" y="18460"/>
                        <a:pt x="804" y="15987"/>
                        <a:pt x="1514" y="15461"/>
                      </a:cubicBezTo>
                      <a:cubicBezTo>
                        <a:pt x="1904" y="15137"/>
                        <a:pt x="2363" y="14975"/>
                        <a:pt x="2798" y="14733"/>
                      </a:cubicBezTo>
                      <a:cubicBezTo>
                        <a:pt x="3211" y="14449"/>
                        <a:pt x="4082" y="13964"/>
                        <a:pt x="4082" y="13964"/>
                      </a:cubicBezTo>
                      <a:cubicBezTo>
                        <a:pt x="4494" y="13437"/>
                        <a:pt x="4906" y="12951"/>
                        <a:pt x="5342" y="12465"/>
                      </a:cubicBezTo>
                      <a:cubicBezTo>
                        <a:pt x="5548" y="12182"/>
                        <a:pt x="5983" y="11696"/>
                        <a:pt x="5983" y="11696"/>
                      </a:cubicBezTo>
                      <a:cubicBezTo>
                        <a:pt x="6120" y="11290"/>
                        <a:pt x="6234" y="10885"/>
                        <a:pt x="6417" y="10560"/>
                      </a:cubicBezTo>
                      <a:cubicBezTo>
                        <a:pt x="6806" y="9750"/>
                        <a:pt x="7699" y="8331"/>
                        <a:pt x="7699" y="8331"/>
                      </a:cubicBezTo>
                      <a:cubicBezTo>
                        <a:pt x="8108" y="6020"/>
                        <a:pt x="8815" y="3222"/>
                        <a:pt x="9822" y="1519"/>
                      </a:cubicBezTo>
                      <a:cubicBezTo>
                        <a:pt x="10303" y="628"/>
                        <a:pt x="11083" y="345"/>
                        <a:pt x="11725" y="22"/>
                      </a:cubicBezTo>
                      <a:cubicBezTo>
                        <a:pt x="13423" y="147"/>
                        <a:pt x="15166" y="-53"/>
                        <a:pt x="16865" y="396"/>
                      </a:cubicBezTo>
                      <a:cubicBezTo>
                        <a:pt x="18012" y="683"/>
                        <a:pt x="18062" y="3523"/>
                        <a:pt x="19211" y="4174"/>
                      </a:cubicBezTo>
                      <a:cubicBezTo>
                        <a:pt x="20061" y="5190"/>
                        <a:pt x="19924" y="5717"/>
                        <a:pt x="20500" y="7219"/>
                      </a:cubicBezTo>
                      <a:cubicBezTo>
                        <a:pt x="20848" y="9735"/>
                        <a:pt x="21190" y="8438"/>
                        <a:pt x="21561" y="10994"/>
                      </a:cubicBezTo>
                      <a:cubicBezTo>
                        <a:pt x="21425" y="11846"/>
                        <a:pt x="21357" y="12779"/>
                        <a:pt x="21152" y="13631"/>
                      </a:cubicBezTo>
                      <a:cubicBezTo>
                        <a:pt x="20673" y="15334"/>
                        <a:pt x="19297" y="15859"/>
                        <a:pt x="18380" y="16263"/>
                      </a:cubicBezTo>
                      <a:cubicBezTo>
                        <a:pt x="17715" y="17032"/>
                        <a:pt x="17624" y="17032"/>
                        <a:pt x="17097" y="18167"/>
                      </a:cubicBezTo>
                      <a:cubicBezTo>
                        <a:pt x="16914" y="18491"/>
                        <a:pt x="16869" y="18978"/>
                        <a:pt x="16663" y="19262"/>
                      </a:cubicBezTo>
                      <a:cubicBezTo>
                        <a:pt x="16411" y="19545"/>
                        <a:pt x="16090" y="19504"/>
                        <a:pt x="15815" y="19666"/>
                      </a:cubicBezTo>
                      <a:cubicBezTo>
                        <a:pt x="13956" y="19378"/>
                        <a:pt x="12808" y="18971"/>
                        <a:pt x="11110" y="18521"/>
                      </a:cubicBezTo>
                      <a:cubicBezTo>
                        <a:pt x="8882" y="17138"/>
                        <a:pt x="10282" y="17668"/>
                        <a:pt x="6841" y="18148"/>
                      </a:cubicBezTo>
                      <a:cubicBezTo>
                        <a:pt x="5672" y="18795"/>
                        <a:pt x="4802" y="19645"/>
                        <a:pt x="3655" y="20374"/>
                      </a:cubicBezTo>
                      <a:cubicBezTo>
                        <a:pt x="3220" y="20616"/>
                        <a:pt x="2784" y="20859"/>
                        <a:pt x="2372" y="21142"/>
                      </a:cubicBezTo>
                      <a:cubicBezTo>
                        <a:pt x="2142" y="21263"/>
                        <a:pt x="1936" y="21547"/>
                        <a:pt x="1730" y="21506"/>
                      </a:cubicBezTo>
                      <a:cubicBezTo>
                        <a:pt x="1225" y="21383"/>
                        <a:pt x="720" y="21261"/>
                        <a:pt x="238" y="21138"/>
                      </a:cubicBezTo>
                      <a:close/>
                      <a:moveTo>
                        <a:pt x="238" y="21138"/>
                      </a:moveTo>
                    </a:path>
                  </a:pathLst>
                </a:custGeom>
                <a:solidFill>
                  <a:srgbClr val="E6E6E6"/>
                </a:solidFill>
                <a:ln w="12700">
                  <a:solidFill>
                    <a:schemeClr val="tx1"/>
                  </a:solidFill>
                  <a:miter lim="800000"/>
                  <a:headEnd/>
                  <a:tailEnd/>
                </a:ln>
              </p:spPr>
              <p:txBody>
                <a:bodyPr lIns="0" tIns="0" rIns="0" bIns="0"/>
                <a:lstStyle/>
                <a:p>
                  <a:endParaRPr lang="en-US"/>
                </a:p>
              </p:txBody>
            </p:sp>
            <p:sp>
              <p:nvSpPr>
                <p:cNvPr id="32" name="AutoShape 125"/>
                <p:cNvSpPr>
                  <a:spLocks/>
                </p:cNvSpPr>
                <p:nvPr/>
              </p:nvSpPr>
              <p:spPr bwMode="auto">
                <a:xfrm rot="-2880000">
                  <a:off x="305" y="184"/>
                  <a:ext cx="203" cy="303"/>
                </a:xfrm>
                <a:custGeom>
                  <a:avLst/>
                  <a:gdLst>
                    <a:gd name="T0" fmla="*/ 7578 w 21571"/>
                    <a:gd name="T1" fmla="*/ 7 h 19733"/>
                    <a:gd name="T2" fmla="*/ 1920 w 21571"/>
                    <a:gd name="T3" fmla="*/ 3058 h 19733"/>
                    <a:gd name="T4" fmla="*/ 19 w 21571"/>
                    <a:gd name="T5" fmla="*/ 6777 h 19733"/>
                    <a:gd name="T6" fmla="*/ 651 w 21571"/>
                    <a:gd name="T7" fmla="*/ 13554 h 19733"/>
                    <a:gd name="T8" fmla="*/ 12751 w 21571"/>
                    <a:gd name="T9" fmla="*/ 19746 h 19733"/>
                    <a:gd name="T10" fmla="*/ 21615 w 21571"/>
                    <a:gd name="T11" fmla="*/ 16100 h 19733"/>
                    <a:gd name="T12" fmla="*/ 19675 w 21571"/>
                    <a:gd name="T13" fmla="*/ 5601 h 19733"/>
                    <a:gd name="T14" fmla="*/ 15846 w 21571"/>
                    <a:gd name="T15" fmla="*/ 3072 h 19733"/>
                    <a:gd name="T16" fmla="*/ 4443 w 21571"/>
                    <a:gd name="T17" fmla="*/ 1864 h 19733"/>
                    <a:gd name="T18" fmla="*/ 0 w 21571"/>
                    <a:gd name="T19" fmla="*/ 0 h 19733"/>
                    <a:gd name="T20" fmla="*/ 21571 w 21571"/>
                    <a:gd name="T21" fmla="*/ 19733 h 19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571" h="19733">
                      <a:moveTo>
                        <a:pt x="7578" y="7"/>
                      </a:moveTo>
                      <a:cubicBezTo>
                        <a:pt x="5669" y="1135"/>
                        <a:pt x="3760" y="1797"/>
                        <a:pt x="1920" y="3058"/>
                      </a:cubicBezTo>
                      <a:cubicBezTo>
                        <a:pt x="1172" y="4054"/>
                        <a:pt x="15" y="5381"/>
                        <a:pt x="19" y="6777"/>
                      </a:cubicBezTo>
                      <a:cubicBezTo>
                        <a:pt x="25" y="9036"/>
                        <a:pt x="304" y="11295"/>
                        <a:pt x="651" y="13554"/>
                      </a:cubicBezTo>
                      <a:cubicBezTo>
                        <a:pt x="1416" y="18804"/>
                        <a:pt x="8788" y="18479"/>
                        <a:pt x="12751" y="19746"/>
                      </a:cubicBezTo>
                      <a:cubicBezTo>
                        <a:pt x="17732" y="19219"/>
                        <a:pt x="19031" y="19752"/>
                        <a:pt x="21615" y="16100"/>
                      </a:cubicBezTo>
                      <a:cubicBezTo>
                        <a:pt x="21546" y="15835"/>
                        <a:pt x="20976" y="6864"/>
                        <a:pt x="19675" y="5601"/>
                      </a:cubicBezTo>
                      <a:cubicBezTo>
                        <a:pt x="18580" y="4536"/>
                        <a:pt x="15846" y="3072"/>
                        <a:pt x="15846" y="3072"/>
                      </a:cubicBezTo>
                      <a:cubicBezTo>
                        <a:pt x="12556" y="-1848"/>
                        <a:pt x="8880" y="1869"/>
                        <a:pt x="4443" y="1864"/>
                      </a:cubicBezTo>
                    </a:path>
                  </a:pathLst>
                </a:cu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sp>
            <p:nvSpPr>
              <p:cNvPr id="26" name="AutoShape 126"/>
              <p:cNvSpPr>
                <a:spLocks/>
              </p:cNvSpPr>
              <p:nvPr/>
            </p:nvSpPr>
            <p:spPr bwMode="auto">
              <a:xfrm rot="3480003">
                <a:off x="107" y="1475"/>
                <a:ext cx="231" cy="381"/>
              </a:xfrm>
              <a:custGeom>
                <a:avLst/>
                <a:gdLst>
                  <a:gd name="T0" fmla="*/ 0 w 19931"/>
                  <a:gd name="T1" fmla="*/ 0 h 21611"/>
                  <a:gd name="T2" fmla="*/ 3844 w 19931"/>
                  <a:gd name="T3" fmla="*/ 8775 h 21611"/>
                  <a:gd name="T4" fmla="*/ 2900 w 19931"/>
                  <a:gd name="T5" fmla="*/ 19051 h 21611"/>
                  <a:gd name="T6" fmla="*/ 10714 w 19931"/>
                  <a:gd name="T7" fmla="*/ 21600 h 21611"/>
                  <a:gd name="T8" fmla="*/ 17615 w 19931"/>
                  <a:gd name="T9" fmla="*/ 20580 h 21611"/>
                  <a:gd name="T10" fmla="*/ 19557 w 19931"/>
                  <a:gd name="T11" fmla="*/ 15948 h 21611"/>
                  <a:gd name="T12" fmla="*/ 18553 w 19931"/>
                  <a:gd name="T13" fmla="*/ 12861 h 21611"/>
                  <a:gd name="T14" fmla="*/ 18568 w 19931"/>
                  <a:gd name="T15" fmla="*/ 6156 h 21611"/>
                  <a:gd name="T16" fmla="*/ 11762 w 19931"/>
                  <a:gd name="T17" fmla="*/ 5681 h 21611"/>
                  <a:gd name="T18" fmla="*/ 0 w 19931"/>
                  <a:gd name="T19" fmla="*/ 0 h 21611"/>
                  <a:gd name="T20" fmla="*/ 19931 w 19931"/>
                  <a:gd name="T21" fmla="*/ 21611 h 2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9931" h="21611">
                    <a:moveTo>
                      <a:pt x="0" y="0"/>
                    </a:moveTo>
                    <a:cubicBezTo>
                      <a:pt x="1281" y="2893"/>
                      <a:pt x="2102" y="5883"/>
                      <a:pt x="3844" y="8775"/>
                    </a:cubicBezTo>
                    <a:cubicBezTo>
                      <a:pt x="2639" y="12443"/>
                      <a:pt x="1069" y="15194"/>
                      <a:pt x="2900" y="19051"/>
                    </a:cubicBezTo>
                    <a:cubicBezTo>
                      <a:pt x="3633" y="20594"/>
                      <a:pt x="10714" y="21600"/>
                      <a:pt x="10714" y="21600"/>
                    </a:cubicBezTo>
                    <a:cubicBezTo>
                      <a:pt x="11910" y="21406"/>
                      <a:pt x="17247" y="20822"/>
                      <a:pt x="17615" y="20580"/>
                    </a:cubicBezTo>
                    <a:cubicBezTo>
                      <a:pt x="19090" y="19180"/>
                      <a:pt x="18542" y="17396"/>
                      <a:pt x="19557" y="15948"/>
                    </a:cubicBezTo>
                    <a:cubicBezTo>
                      <a:pt x="19192" y="14887"/>
                      <a:pt x="18550" y="13874"/>
                      <a:pt x="18553" y="12861"/>
                    </a:cubicBezTo>
                    <a:cubicBezTo>
                      <a:pt x="18558" y="10594"/>
                      <a:pt x="21600" y="7697"/>
                      <a:pt x="18568" y="6156"/>
                    </a:cubicBezTo>
                    <a:cubicBezTo>
                      <a:pt x="17190" y="5434"/>
                      <a:pt x="13050" y="5679"/>
                      <a:pt x="11762" y="5681"/>
                    </a:cubicBezTo>
                  </a:path>
                </a:pathLst>
              </a:custGeom>
              <a:solidFill>
                <a:srgbClr val="66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0" tIns="0" rIns="0" bIns="0"/>
              <a:lstStyle/>
              <a:p>
                <a:endParaRPr lang="en-US"/>
              </a:p>
            </p:txBody>
          </p:sp>
          <p:sp>
            <p:nvSpPr>
              <p:cNvPr id="27" name="AutoShape 127"/>
              <p:cNvSpPr>
                <a:spLocks/>
              </p:cNvSpPr>
              <p:nvPr/>
            </p:nvSpPr>
            <p:spPr bwMode="auto">
              <a:xfrm>
                <a:off x="124" y="1246"/>
                <a:ext cx="605" cy="537"/>
              </a:xfrm>
              <a:custGeom>
                <a:avLst/>
                <a:gdLst>
                  <a:gd name="T0" fmla="*/ 206 w 21545"/>
                  <a:gd name="T1" fmla="*/ 21114 h 21482"/>
                  <a:gd name="T2" fmla="*/ 0 w 21545"/>
                  <a:gd name="T3" fmla="*/ 19614 h 21482"/>
                  <a:gd name="T4" fmla="*/ 1490 w 21545"/>
                  <a:gd name="T5" fmla="*/ 15440 h 21482"/>
                  <a:gd name="T6" fmla="*/ 2774 w 21545"/>
                  <a:gd name="T7" fmla="*/ 14711 h 21482"/>
                  <a:gd name="T8" fmla="*/ 4058 w 21545"/>
                  <a:gd name="T9" fmla="*/ 13941 h 21482"/>
                  <a:gd name="T10" fmla="*/ 5320 w 21545"/>
                  <a:gd name="T11" fmla="*/ 12441 h 21482"/>
                  <a:gd name="T12" fmla="*/ 5962 w 21545"/>
                  <a:gd name="T13" fmla="*/ 11671 h 21482"/>
                  <a:gd name="T14" fmla="*/ 6397 w 21545"/>
                  <a:gd name="T15" fmla="*/ 10537 h 21482"/>
                  <a:gd name="T16" fmla="*/ 7681 w 21545"/>
                  <a:gd name="T17" fmla="*/ 8308 h 21482"/>
                  <a:gd name="T18" fmla="*/ 9814 w 21545"/>
                  <a:gd name="T19" fmla="*/ 1499 h 21482"/>
                  <a:gd name="T20" fmla="*/ 11717 w 21545"/>
                  <a:gd name="T21" fmla="*/ 0 h 21482"/>
                  <a:gd name="T22" fmla="*/ 16853 w 21545"/>
                  <a:gd name="T23" fmla="*/ 365 h 21482"/>
                  <a:gd name="T24" fmla="*/ 19192 w 21545"/>
                  <a:gd name="T25" fmla="*/ 4134 h 21482"/>
                  <a:gd name="T26" fmla="*/ 20476 w 21545"/>
                  <a:gd name="T27" fmla="*/ 7173 h 21482"/>
                  <a:gd name="T28" fmla="*/ 21531 w 21545"/>
                  <a:gd name="T29" fmla="*/ 10942 h 21482"/>
                  <a:gd name="T30" fmla="*/ 21118 w 21545"/>
                  <a:gd name="T31" fmla="*/ 13576 h 21482"/>
                  <a:gd name="T32" fmla="*/ 18344 w 21545"/>
                  <a:gd name="T33" fmla="*/ 16210 h 21482"/>
                  <a:gd name="T34" fmla="*/ 17060 w 21545"/>
                  <a:gd name="T35" fmla="*/ 18115 h 21482"/>
                  <a:gd name="T36" fmla="*/ 16624 w 21545"/>
                  <a:gd name="T37" fmla="*/ 19209 h 21482"/>
                  <a:gd name="T38" fmla="*/ 15776 w 21545"/>
                  <a:gd name="T39" fmla="*/ 19614 h 21482"/>
                  <a:gd name="T40" fmla="*/ 11075 w 21545"/>
                  <a:gd name="T41" fmla="*/ 18480 h 21482"/>
                  <a:gd name="T42" fmla="*/ 6810 w 21545"/>
                  <a:gd name="T43" fmla="*/ 18115 h 21482"/>
                  <a:gd name="T44" fmla="*/ 3623 w 21545"/>
                  <a:gd name="T45" fmla="*/ 20344 h 21482"/>
                  <a:gd name="T46" fmla="*/ 2339 w 21545"/>
                  <a:gd name="T47" fmla="*/ 21114 h 21482"/>
                  <a:gd name="T48" fmla="*/ 1697 w 21545"/>
                  <a:gd name="T49" fmla="*/ 21478 h 21482"/>
                  <a:gd name="T50" fmla="*/ 206 w 21545"/>
                  <a:gd name="T51" fmla="*/ 21114 h 21482"/>
                  <a:gd name="T52" fmla="*/ 206 w 21545"/>
                  <a:gd name="T53" fmla="*/ 21114 h 21482"/>
                  <a:gd name="T54" fmla="*/ 0 w 21545"/>
                  <a:gd name="T55" fmla="*/ 0 h 21482"/>
                  <a:gd name="T56" fmla="*/ 21545 w 21545"/>
                  <a:gd name="T57" fmla="*/ 21482 h 2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T54" t="T55" r="T56" b="T57"/>
                <a:pathLst>
                  <a:path w="21545" h="21482">
                    <a:moveTo>
                      <a:pt x="206" y="21114"/>
                    </a:moveTo>
                    <a:cubicBezTo>
                      <a:pt x="137" y="20587"/>
                      <a:pt x="-69" y="20101"/>
                      <a:pt x="0" y="19614"/>
                    </a:cubicBezTo>
                    <a:cubicBezTo>
                      <a:pt x="114" y="18439"/>
                      <a:pt x="779" y="15967"/>
                      <a:pt x="1490" y="15440"/>
                    </a:cubicBezTo>
                    <a:cubicBezTo>
                      <a:pt x="1880" y="15116"/>
                      <a:pt x="2339" y="14954"/>
                      <a:pt x="2774" y="14711"/>
                    </a:cubicBezTo>
                    <a:cubicBezTo>
                      <a:pt x="3187" y="14427"/>
                      <a:pt x="4058" y="13941"/>
                      <a:pt x="4058" y="13941"/>
                    </a:cubicBezTo>
                    <a:cubicBezTo>
                      <a:pt x="4471" y="13414"/>
                      <a:pt x="4884" y="12928"/>
                      <a:pt x="5320" y="12441"/>
                    </a:cubicBezTo>
                    <a:cubicBezTo>
                      <a:pt x="5526" y="12158"/>
                      <a:pt x="5962" y="11671"/>
                      <a:pt x="5962" y="11671"/>
                    </a:cubicBezTo>
                    <a:cubicBezTo>
                      <a:pt x="6099" y="11266"/>
                      <a:pt x="6214" y="10861"/>
                      <a:pt x="6397" y="10537"/>
                    </a:cubicBezTo>
                    <a:cubicBezTo>
                      <a:pt x="6787" y="9726"/>
                      <a:pt x="7681" y="8308"/>
                      <a:pt x="7681" y="8308"/>
                    </a:cubicBezTo>
                    <a:cubicBezTo>
                      <a:pt x="8094" y="5998"/>
                      <a:pt x="8805" y="3202"/>
                      <a:pt x="9814" y="1499"/>
                    </a:cubicBezTo>
                    <a:cubicBezTo>
                      <a:pt x="10295" y="608"/>
                      <a:pt x="11075" y="324"/>
                      <a:pt x="11717" y="0"/>
                    </a:cubicBezTo>
                    <a:cubicBezTo>
                      <a:pt x="13414" y="122"/>
                      <a:pt x="15156" y="-81"/>
                      <a:pt x="16853" y="365"/>
                    </a:cubicBezTo>
                    <a:cubicBezTo>
                      <a:pt x="18000" y="648"/>
                      <a:pt x="18046" y="3485"/>
                      <a:pt x="19192" y="4134"/>
                    </a:cubicBezTo>
                    <a:cubicBezTo>
                      <a:pt x="20041" y="5147"/>
                      <a:pt x="19903" y="5674"/>
                      <a:pt x="20476" y="7173"/>
                    </a:cubicBezTo>
                    <a:cubicBezTo>
                      <a:pt x="20820" y="9686"/>
                      <a:pt x="21164" y="8389"/>
                      <a:pt x="21531" y="10942"/>
                    </a:cubicBezTo>
                    <a:cubicBezTo>
                      <a:pt x="21393" y="11793"/>
                      <a:pt x="21325" y="12725"/>
                      <a:pt x="21118" y="13576"/>
                    </a:cubicBezTo>
                    <a:cubicBezTo>
                      <a:pt x="20637" y="15278"/>
                      <a:pt x="19261" y="15805"/>
                      <a:pt x="18344" y="16210"/>
                    </a:cubicBezTo>
                    <a:cubicBezTo>
                      <a:pt x="17679" y="16980"/>
                      <a:pt x="17587" y="16980"/>
                      <a:pt x="17060" y="18115"/>
                    </a:cubicBezTo>
                    <a:cubicBezTo>
                      <a:pt x="16876" y="18439"/>
                      <a:pt x="16830" y="18925"/>
                      <a:pt x="16624" y="19209"/>
                    </a:cubicBezTo>
                    <a:cubicBezTo>
                      <a:pt x="16372" y="19493"/>
                      <a:pt x="16051" y="19452"/>
                      <a:pt x="15776" y="19614"/>
                    </a:cubicBezTo>
                    <a:cubicBezTo>
                      <a:pt x="13918" y="19331"/>
                      <a:pt x="12772" y="18925"/>
                      <a:pt x="11075" y="18480"/>
                    </a:cubicBezTo>
                    <a:cubicBezTo>
                      <a:pt x="8851" y="17102"/>
                      <a:pt x="10249" y="17629"/>
                      <a:pt x="6810" y="18115"/>
                    </a:cubicBezTo>
                    <a:cubicBezTo>
                      <a:pt x="5641" y="18763"/>
                      <a:pt x="4769" y="19614"/>
                      <a:pt x="3623" y="20344"/>
                    </a:cubicBezTo>
                    <a:cubicBezTo>
                      <a:pt x="3187" y="20587"/>
                      <a:pt x="2751" y="20830"/>
                      <a:pt x="2339" y="21114"/>
                    </a:cubicBezTo>
                    <a:cubicBezTo>
                      <a:pt x="2109" y="21235"/>
                      <a:pt x="1903" y="21519"/>
                      <a:pt x="1697" y="21478"/>
                    </a:cubicBezTo>
                    <a:cubicBezTo>
                      <a:pt x="1192" y="21357"/>
                      <a:pt x="688" y="21235"/>
                      <a:pt x="206" y="21114"/>
                    </a:cubicBezTo>
                    <a:close/>
                    <a:moveTo>
                      <a:pt x="206" y="21114"/>
                    </a:moveTo>
                  </a:path>
                </a:pathLst>
              </a:custGeom>
              <a:solidFill>
                <a:srgbClr val="E6E6E6"/>
              </a:solidFill>
              <a:ln w="12700">
                <a:solidFill>
                  <a:schemeClr val="tx1"/>
                </a:solidFill>
                <a:miter lim="800000"/>
                <a:headEnd/>
                <a:tailEnd/>
              </a:ln>
            </p:spPr>
            <p:txBody>
              <a:bodyPr rot="10800000" vert="eaVert" lIns="0" tIns="0" rIns="0" bIns="0"/>
              <a:lstStyle/>
              <a:p>
                <a:endParaRPr lang="en-US"/>
              </a:p>
            </p:txBody>
          </p:sp>
          <p:sp>
            <p:nvSpPr>
              <p:cNvPr id="28" name="AutoShape 128"/>
              <p:cNvSpPr>
                <a:spLocks/>
              </p:cNvSpPr>
              <p:nvPr/>
            </p:nvSpPr>
            <p:spPr bwMode="auto">
              <a:xfrm>
                <a:off x="380" y="1321"/>
                <a:ext cx="203" cy="302"/>
              </a:xfrm>
              <a:custGeom>
                <a:avLst/>
                <a:gdLst>
                  <a:gd name="T0" fmla="*/ 7587 w 21600"/>
                  <a:gd name="T1" fmla="*/ 0 h 19739"/>
                  <a:gd name="T2" fmla="*/ 1914 w 21600"/>
                  <a:gd name="T3" fmla="*/ 3057 h 19739"/>
                  <a:gd name="T4" fmla="*/ 0 w 21600"/>
                  <a:gd name="T5" fmla="*/ 6779 h 19739"/>
                  <a:gd name="T6" fmla="*/ 615 w 21600"/>
                  <a:gd name="T7" fmla="*/ 13558 h 19739"/>
                  <a:gd name="T8" fmla="*/ 12714 w 21600"/>
                  <a:gd name="T9" fmla="*/ 19739 h 19739"/>
                  <a:gd name="T10" fmla="*/ 21600 w 21600"/>
                  <a:gd name="T11" fmla="*/ 16084 h 19739"/>
                  <a:gd name="T12" fmla="*/ 19686 w 21600"/>
                  <a:gd name="T13" fmla="*/ 5583 h 19739"/>
                  <a:gd name="T14" fmla="*/ 15858 w 21600"/>
                  <a:gd name="T15" fmla="*/ 3057 h 19739"/>
                  <a:gd name="T16" fmla="*/ 4443 w 21600"/>
                  <a:gd name="T17" fmla="*/ 1861 h 19739"/>
                  <a:gd name="T18" fmla="*/ 0 w 21600"/>
                  <a:gd name="T19" fmla="*/ 0 h 19739"/>
                  <a:gd name="T20" fmla="*/ 21600 w 21600"/>
                  <a:gd name="T21" fmla="*/ 19739 h 19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1600" h="19739">
                    <a:moveTo>
                      <a:pt x="7587" y="0"/>
                    </a:moveTo>
                    <a:cubicBezTo>
                      <a:pt x="5673" y="1130"/>
                      <a:pt x="3759" y="1794"/>
                      <a:pt x="1914" y="3057"/>
                    </a:cubicBezTo>
                    <a:cubicBezTo>
                      <a:pt x="1162" y="4054"/>
                      <a:pt x="0" y="5383"/>
                      <a:pt x="0" y="6779"/>
                    </a:cubicBezTo>
                    <a:cubicBezTo>
                      <a:pt x="0" y="9039"/>
                      <a:pt x="273" y="11298"/>
                      <a:pt x="615" y="13558"/>
                    </a:cubicBezTo>
                    <a:cubicBezTo>
                      <a:pt x="1367" y="18809"/>
                      <a:pt x="8749" y="18476"/>
                      <a:pt x="12714" y="19739"/>
                    </a:cubicBezTo>
                    <a:cubicBezTo>
                      <a:pt x="17704" y="19207"/>
                      <a:pt x="19003" y="19739"/>
                      <a:pt x="21600" y="16084"/>
                    </a:cubicBezTo>
                    <a:cubicBezTo>
                      <a:pt x="21532" y="15818"/>
                      <a:pt x="20985" y="6845"/>
                      <a:pt x="19686" y="5583"/>
                    </a:cubicBezTo>
                    <a:cubicBezTo>
                      <a:pt x="18592" y="4519"/>
                      <a:pt x="15858" y="3057"/>
                      <a:pt x="15858" y="3057"/>
                    </a:cubicBezTo>
                    <a:cubicBezTo>
                      <a:pt x="12577" y="-1861"/>
                      <a:pt x="8886" y="1861"/>
                      <a:pt x="4443" y="1861"/>
                    </a:cubicBezTo>
                  </a:path>
                </a:pathLst>
              </a:cu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0" tIns="0" rIns="0" bIns="0"/>
              <a:lstStyle/>
              <a:p>
                <a:endParaRPr lang="en-US"/>
              </a:p>
            </p:txBody>
          </p:sp>
          <p:sp>
            <p:nvSpPr>
              <p:cNvPr id="29" name="AutoShape 129"/>
              <p:cNvSpPr>
                <a:spLocks/>
              </p:cNvSpPr>
              <p:nvPr/>
            </p:nvSpPr>
            <p:spPr bwMode="auto">
              <a:xfrm rot="8216479">
                <a:off x="643" y="1123"/>
                <a:ext cx="431" cy="99"/>
              </a:xfrm>
              <a:custGeom>
                <a:avLst/>
                <a:gdLst>
                  <a:gd name="T0" fmla="*/ 8 w 21604"/>
                  <a:gd name="T1" fmla="*/ 13452 h 13453"/>
                  <a:gd name="T2" fmla="*/ 10007 w 21604"/>
                  <a:gd name="T3" fmla="*/ 45 h 13453"/>
                  <a:gd name="T4" fmla="*/ 21608 w 21604"/>
                  <a:gd name="T5" fmla="*/ 7263 h 13453"/>
                  <a:gd name="T6" fmla="*/ 0 w 21604"/>
                  <a:gd name="T7" fmla="*/ 0 h 13453"/>
                  <a:gd name="T8" fmla="*/ 21604 w 21604"/>
                  <a:gd name="T9" fmla="*/ 13453 h 13453"/>
                </a:gdLst>
                <a:ahLst/>
                <a:cxnLst>
                  <a:cxn ang="0">
                    <a:pos x="T0" y="T1"/>
                  </a:cxn>
                  <a:cxn ang="0">
                    <a:pos x="T2" y="T3"/>
                  </a:cxn>
                  <a:cxn ang="0">
                    <a:pos x="T4" y="T5"/>
                  </a:cxn>
                </a:cxnLst>
                <a:rect l="T6" t="T7" r="T8" b="T9"/>
                <a:pathLst>
                  <a:path w="21604" h="13453">
                    <a:moveTo>
                      <a:pt x="8" y="13452"/>
                    </a:moveTo>
                    <a:cubicBezTo>
                      <a:pt x="8" y="13452"/>
                      <a:pt x="4284" y="-98"/>
                      <a:pt x="10007" y="45"/>
                    </a:cubicBezTo>
                    <a:cubicBezTo>
                      <a:pt x="13485" y="132"/>
                      <a:pt x="17272" y="21502"/>
                      <a:pt x="21608" y="7263"/>
                    </a:cubicBezTo>
                  </a:path>
                </a:pathLst>
              </a:custGeom>
              <a:noFill/>
              <a:ln w="25400">
                <a:solidFill>
                  <a:schemeClr val="tx1"/>
                </a:solidFill>
                <a:prstDash val="sysDot"/>
                <a:miter lim="800000"/>
                <a:headEnd type="triangle" w="med" len="med"/>
                <a:tailEnd/>
              </a:ln>
              <a:extLst>
                <a:ext uri="{909E8E84-426E-40dd-AFC4-6F175D3DCCD1}">
                  <a14:hiddenFill xmlns:a14="http://schemas.microsoft.com/office/drawing/2010/main">
                    <a:solidFill>
                      <a:srgbClr val="FFFFFF"/>
                    </a:solidFill>
                  </a14:hiddenFill>
                </a:ext>
              </a:extLst>
            </p:spPr>
            <p:txBody>
              <a:bodyPr rot="10800000" lIns="0" tIns="0" rIns="0" bIns="0"/>
              <a:lstStyle/>
              <a:p>
                <a:endParaRPr lang="en-US"/>
              </a:p>
            </p:txBody>
          </p:sp>
        </p:grpSp>
        <p:grpSp>
          <p:nvGrpSpPr>
            <p:cNvPr id="48" name="Group 47"/>
            <p:cNvGrpSpPr/>
            <p:nvPr/>
          </p:nvGrpSpPr>
          <p:grpSpPr>
            <a:xfrm>
              <a:off x="10157408" y="921486"/>
              <a:ext cx="2271053" cy="1847735"/>
              <a:chOff x="10157408" y="921486"/>
              <a:chExt cx="2271053" cy="1847735"/>
            </a:xfrm>
          </p:grpSpPr>
          <p:sp>
            <p:nvSpPr>
              <p:cNvPr id="34" name="Rectangle 112"/>
              <p:cNvSpPr>
                <a:spLocks/>
              </p:cNvSpPr>
              <p:nvPr/>
            </p:nvSpPr>
            <p:spPr bwMode="auto">
              <a:xfrm>
                <a:off x="10415832" y="921486"/>
                <a:ext cx="2012629" cy="32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endParaRPr lang="en-US" sz="1400" dirty="0">
                  <a:latin typeface="+mn-lt"/>
                  <a:cs typeface="Arial" pitchFamily="34" charset="0"/>
                  <a:sym typeface="Arial" pitchFamily="34" charset="0"/>
                </a:endParaRPr>
              </a:p>
            </p:txBody>
          </p:sp>
          <p:grpSp>
            <p:nvGrpSpPr>
              <p:cNvPr id="36" name="Group 116"/>
              <p:cNvGrpSpPr>
                <a:grpSpLocks/>
              </p:cNvGrpSpPr>
              <p:nvPr/>
            </p:nvGrpSpPr>
            <p:grpSpPr bwMode="auto">
              <a:xfrm>
                <a:off x="10157408" y="1317854"/>
                <a:ext cx="534818" cy="564616"/>
                <a:chOff x="0" y="0"/>
                <a:chExt cx="648" cy="567"/>
              </a:xfrm>
            </p:grpSpPr>
            <p:sp>
              <p:nvSpPr>
                <p:cNvPr id="43" name="AutoShape 117"/>
                <p:cNvSpPr>
                  <a:spLocks/>
                </p:cNvSpPr>
                <p:nvPr/>
              </p:nvSpPr>
              <p:spPr bwMode="auto">
                <a:xfrm>
                  <a:off x="211" y="0"/>
                  <a:ext cx="327" cy="74"/>
                </a:xfrm>
                <a:custGeom>
                  <a:avLst/>
                  <a:gdLst>
                    <a:gd name="T0" fmla="*/ 0 w 21600"/>
                    <a:gd name="T1" fmla="*/ 13500 h 21600"/>
                    <a:gd name="T2" fmla="*/ 6789 w 21600"/>
                    <a:gd name="T3" fmla="*/ 0 h 21600"/>
                    <a:gd name="T4" fmla="*/ 12960 w 21600"/>
                    <a:gd name="T5" fmla="*/ 0 h 21600"/>
                    <a:gd name="T6" fmla="*/ 17897 w 21600"/>
                    <a:gd name="T7" fmla="*/ 5400 h 21600"/>
                    <a:gd name="T8" fmla="*/ 21600 w 21600"/>
                    <a:gd name="T9" fmla="*/ 21600 h 21600"/>
                    <a:gd name="T10" fmla="*/ 0 w 21600"/>
                    <a:gd name="T11" fmla="*/ 0 h 21600"/>
                    <a:gd name="T12" fmla="*/ 21600 w 21600"/>
                    <a:gd name="T13" fmla="*/ 21600 h 21600"/>
                  </a:gdLst>
                  <a:ahLst/>
                  <a:cxnLst>
                    <a:cxn ang="0">
                      <a:pos x="T0" y="T1"/>
                    </a:cxn>
                    <a:cxn ang="0">
                      <a:pos x="T2" y="T3"/>
                    </a:cxn>
                    <a:cxn ang="0">
                      <a:pos x="T4" y="T5"/>
                    </a:cxn>
                    <a:cxn ang="0">
                      <a:pos x="T6" y="T7"/>
                    </a:cxn>
                    <a:cxn ang="0">
                      <a:pos x="T8" y="T9"/>
                    </a:cxn>
                  </a:cxnLst>
                  <a:rect l="T10" t="T11" r="T12" b="T13"/>
                  <a:pathLst>
                    <a:path w="21600" h="21600">
                      <a:moveTo>
                        <a:pt x="0" y="13500"/>
                      </a:moveTo>
                      <a:lnTo>
                        <a:pt x="6789" y="0"/>
                      </a:lnTo>
                      <a:lnTo>
                        <a:pt x="12960" y="0"/>
                      </a:lnTo>
                      <a:lnTo>
                        <a:pt x="17897" y="5400"/>
                      </a:lnTo>
                      <a:lnTo>
                        <a:pt x="21600" y="21600"/>
                      </a:lnTo>
                    </a:path>
                  </a:pathLst>
                </a:custGeom>
                <a:noFill/>
                <a:ln w="635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4" name="Group 118"/>
                <p:cNvGrpSpPr>
                  <a:grpSpLocks/>
                </p:cNvGrpSpPr>
                <p:nvPr/>
              </p:nvGrpSpPr>
              <p:grpSpPr bwMode="auto">
                <a:xfrm>
                  <a:off x="0" y="16"/>
                  <a:ext cx="648" cy="551"/>
                  <a:chOff x="0" y="0"/>
                  <a:chExt cx="648" cy="551"/>
                </a:xfrm>
              </p:grpSpPr>
              <p:sp>
                <p:nvSpPr>
                  <p:cNvPr id="45" name="AutoShape 119"/>
                  <p:cNvSpPr>
                    <a:spLocks/>
                  </p:cNvSpPr>
                  <p:nvPr/>
                </p:nvSpPr>
                <p:spPr bwMode="auto">
                  <a:xfrm>
                    <a:off x="0" y="0"/>
                    <a:ext cx="648" cy="551"/>
                  </a:xfrm>
                  <a:custGeom>
                    <a:avLst/>
                    <a:gdLst>
                      <a:gd name="T0" fmla="*/ 5981 w 21356"/>
                      <a:gd name="T1" fmla="*/ 3537 h 21600"/>
                      <a:gd name="T2" fmla="*/ 4486 w 21356"/>
                      <a:gd name="T3" fmla="*/ 3917 h 21600"/>
                      <a:gd name="T4" fmla="*/ 2990 w 21356"/>
                      <a:gd name="T5" fmla="*/ 4601 h 21600"/>
                      <a:gd name="T6" fmla="*/ 1015 w 21356"/>
                      <a:gd name="T7" fmla="*/ 7073 h 21600"/>
                      <a:gd name="T8" fmla="*/ 507 w 21356"/>
                      <a:gd name="T9" fmla="*/ 9203 h 21600"/>
                      <a:gd name="T10" fmla="*/ 0 w 21356"/>
                      <a:gd name="T11" fmla="*/ 12017 h 21600"/>
                      <a:gd name="T12" fmla="*/ 3978 w 21356"/>
                      <a:gd name="T13" fmla="*/ 19813 h 21600"/>
                      <a:gd name="T14" fmla="*/ 6221 w 21356"/>
                      <a:gd name="T15" fmla="*/ 21600 h 21600"/>
                      <a:gd name="T16" fmla="*/ 8704 w 21356"/>
                      <a:gd name="T17" fmla="*/ 20877 h 21600"/>
                      <a:gd name="T18" fmla="*/ 10440 w 21356"/>
                      <a:gd name="T19" fmla="*/ 19813 h 21600"/>
                      <a:gd name="T20" fmla="*/ 17141 w 21356"/>
                      <a:gd name="T21" fmla="*/ 19470 h 21600"/>
                      <a:gd name="T22" fmla="*/ 21119 w 21356"/>
                      <a:gd name="T23" fmla="*/ 14869 h 21600"/>
                      <a:gd name="T24" fmla="*/ 20612 w 21356"/>
                      <a:gd name="T25" fmla="*/ 8138 h 21600"/>
                      <a:gd name="T26" fmla="*/ 20132 w 21356"/>
                      <a:gd name="T27" fmla="*/ 7073 h 21600"/>
                      <a:gd name="T28" fmla="*/ 18636 w 21356"/>
                      <a:gd name="T29" fmla="*/ 6389 h 21600"/>
                      <a:gd name="T30" fmla="*/ 17381 w 21356"/>
                      <a:gd name="T31" fmla="*/ 2852 h 21600"/>
                      <a:gd name="T32" fmla="*/ 11935 w 21356"/>
                      <a:gd name="T33" fmla="*/ 0 h 21600"/>
                      <a:gd name="T34" fmla="*/ 7449 w 21356"/>
                      <a:gd name="T35" fmla="*/ 1787 h 21600"/>
                      <a:gd name="T36" fmla="*/ 5981 w 21356"/>
                      <a:gd name="T37" fmla="*/ 3537 h 21600"/>
                      <a:gd name="T38" fmla="*/ 5981 w 21356"/>
                      <a:gd name="T39" fmla="*/ 3537 h 21600"/>
                      <a:gd name="T40" fmla="*/ 0 w 21356"/>
                      <a:gd name="T41" fmla="*/ 0 h 21600"/>
                      <a:gd name="T42" fmla="*/ 21356 w 21356"/>
                      <a:gd name="T43"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21356" h="21600">
                        <a:moveTo>
                          <a:pt x="5981" y="3537"/>
                        </a:moveTo>
                        <a:cubicBezTo>
                          <a:pt x="5473" y="3651"/>
                          <a:pt x="4966" y="3727"/>
                          <a:pt x="4486" y="3917"/>
                        </a:cubicBezTo>
                        <a:cubicBezTo>
                          <a:pt x="3952" y="4069"/>
                          <a:pt x="2990" y="4601"/>
                          <a:pt x="2990" y="4601"/>
                        </a:cubicBezTo>
                        <a:cubicBezTo>
                          <a:pt x="2189" y="5362"/>
                          <a:pt x="1816" y="6275"/>
                          <a:pt x="1015" y="7073"/>
                        </a:cubicBezTo>
                        <a:cubicBezTo>
                          <a:pt x="854" y="7644"/>
                          <a:pt x="614" y="8556"/>
                          <a:pt x="507" y="9203"/>
                        </a:cubicBezTo>
                        <a:cubicBezTo>
                          <a:pt x="320" y="10115"/>
                          <a:pt x="0" y="12017"/>
                          <a:pt x="0" y="12017"/>
                        </a:cubicBezTo>
                        <a:cubicBezTo>
                          <a:pt x="347" y="15439"/>
                          <a:pt x="1468" y="18634"/>
                          <a:pt x="3978" y="19813"/>
                        </a:cubicBezTo>
                        <a:cubicBezTo>
                          <a:pt x="4726" y="20535"/>
                          <a:pt x="5447" y="20839"/>
                          <a:pt x="6221" y="21600"/>
                        </a:cubicBezTo>
                        <a:cubicBezTo>
                          <a:pt x="7049" y="21410"/>
                          <a:pt x="7903" y="21334"/>
                          <a:pt x="8704" y="20877"/>
                        </a:cubicBezTo>
                        <a:cubicBezTo>
                          <a:pt x="9105" y="20611"/>
                          <a:pt x="9906" y="19851"/>
                          <a:pt x="10440" y="19813"/>
                        </a:cubicBezTo>
                        <a:cubicBezTo>
                          <a:pt x="12656" y="19585"/>
                          <a:pt x="14898" y="19585"/>
                          <a:pt x="17141" y="19470"/>
                        </a:cubicBezTo>
                        <a:cubicBezTo>
                          <a:pt x="18690" y="18748"/>
                          <a:pt x="20132" y="16656"/>
                          <a:pt x="21119" y="14869"/>
                        </a:cubicBezTo>
                        <a:cubicBezTo>
                          <a:pt x="21600" y="12663"/>
                          <a:pt x="21306" y="10154"/>
                          <a:pt x="20612" y="8138"/>
                        </a:cubicBezTo>
                        <a:cubicBezTo>
                          <a:pt x="20479" y="7758"/>
                          <a:pt x="20372" y="7263"/>
                          <a:pt x="20132" y="7073"/>
                        </a:cubicBezTo>
                        <a:cubicBezTo>
                          <a:pt x="19678" y="6655"/>
                          <a:pt x="18636" y="6389"/>
                          <a:pt x="18636" y="6389"/>
                        </a:cubicBezTo>
                        <a:cubicBezTo>
                          <a:pt x="17301" y="5096"/>
                          <a:pt x="18102" y="4373"/>
                          <a:pt x="17381" y="2852"/>
                        </a:cubicBezTo>
                        <a:cubicBezTo>
                          <a:pt x="16207" y="342"/>
                          <a:pt x="13724" y="570"/>
                          <a:pt x="11935" y="0"/>
                        </a:cubicBezTo>
                        <a:cubicBezTo>
                          <a:pt x="10493" y="380"/>
                          <a:pt x="8731" y="723"/>
                          <a:pt x="7449" y="1787"/>
                        </a:cubicBezTo>
                        <a:cubicBezTo>
                          <a:pt x="5901" y="3004"/>
                          <a:pt x="5981" y="2358"/>
                          <a:pt x="5981" y="3537"/>
                        </a:cubicBezTo>
                        <a:close/>
                        <a:moveTo>
                          <a:pt x="5981" y="3537"/>
                        </a:moveTo>
                      </a:path>
                    </a:pathLst>
                  </a:custGeom>
                  <a:solidFill>
                    <a:srgbClr val="E6E6E6"/>
                  </a:solidFill>
                  <a:ln w="12700">
                    <a:solidFill>
                      <a:schemeClr val="tx1"/>
                    </a:solidFill>
                    <a:miter lim="800000"/>
                    <a:headEnd/>
                    <a:tailEnd/>
                  </a:ln>
                </p:spPr>
                <p:txBody>
                  <a:bodyPr lIns="0" tIns="0" rIns="0" bIns="0"/>
                  <a:lstStyle/>
                  <a:p>
                    <a:endParaRPr lang="en-US"/>
                  </a:p>
                </p:txBody>
              </p:sp>
              <p:sp>
                <p:nvSpPr>
                  <p:cNvPr id="46" name="AutoShape 120"/>
                  <p:cNvSpPr>
                    <a:spLocks/>
                  </p:cNvSpPr>
                  <p:nvPr/>
                </p:nvSpPr>
                <p:spPr bwMode="auto">
                  <a:xfrm>
                    <a:off x="127" y="152"/>
                    <a:ext cx="246" cy="262"/>
                  </a:xfrm>
                  <a:custGeom>
                    <a:avLst/>
                    <a:gdLst>
                      <a:gd name="T0" fmla="*/ 11229 w 21600"/>
                      <a:gd name="T1" fmla="*/ 0 h 21285"/>
                      <a:gd name="T2" fmla="*/ 4800 w 21600"/>
                      <a:gd name="T3" fmla="*/ 710 h 21285"/>
                      <a:gd name="T4" fmla="*/ 1629 w 21600"/>
                      <a:gd name="T5" fmla="*/ 5124 h 21285"/>
                      <a:gd name="T6" fmla="*/ 0 w 21600"/>
                      <a:gd name="T7" fmla="*/ 9539 h 21285"/>
                      <a:gd name="T8" fmla="*/ 7971 w 21600"/>
                      <a:gd name="T9" fmla="*/ 21285 h 21285"/>
                      <a:gd name="T10" fmla="*/ 16029 w 21600"/>
                      <a:gd name="T11" fmla="*/ 20576 h 21285"/>
                      <a:gd name="T12" fmla="*/ 17571 w 21600"/>
                      <a:gd name="T13" fmla="*/ 18368 h 21285"/>
                      <a:gd name="T14" fmla="*/ 21600 w 21600"/>
                      <a:gd name="T15" fmla="*/ 9539 h 21285"/>
                      <a:gd name="T16" fmla="*/ 19971 w 21600"/>
                      <a:gd name="T17" fmla="*/ 3705 h 21285"/>
                      <a:gd name="T18" fmla="*/ 11229 w 21600"/>
                      <a:gd name="T19" fmla="*/ 0 h 21285"/>
                      <a:gd name="T20" fmla="*/ 11229 w 21600"/>
                      <a:gd name="T21" fmla="*/ 0 h 21285"/>
                      <a:gd name="T22" fmla="*/ 0 w 21600"/>
                      <a:gd name="T23" fmla="*/ 0 h 21285"/>
                      <a:gd name="T24" fmla="*/ 21600 w 21600"/>
                      <a:gd name="T25" fmla="*/ 21285 h 2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285">
                        <a:moveTo>
                          <a:pt x="11229" y="0"/>
                        </a:moveTo>
                        <a:cubicBezTo>
                          <a:pt x="9086" y="237"/>
                          <a:pt x="6600" y="-315"/>
                          <a:pt x="4800" y="710"/>
                        </a:cubicBezTo>
                        <a:cubicBezTo>
                          <a:pt x="3086" y="1577"/>
                          <a:pt x="1629" y="5124"/>
                          <a:pt x="1629" y="5124"/>
                        </a:cubicBezTo>
                        <a:cubicBezTo>
                          <a:pt x="1029" y="6543"/>
                          <a:pt x="0" y="7962"/>
                          <a:pt x="0" y="9539"/>
                        </a:cubicBezTo>
                        <a:cubicBezTo>
                          <a:pt x="0" y="15215"/>
                          <a:pt x="2057" y="19472"/>
                          <a:pt x="7971" y="21285"/>
                        </a:cubicBezTo>
                        <a:cubicBezTo>
                          <a:pt x="10629" y="21049"/>
                          <a:pt x="13457" y="21285"/>
                          <a:pt x="16029" y="20576"/>
                        </a:cubicBezTo>
                        <a:cubicBezTo>
                          <a:pt x="16886" y="20260"/>
                          <a:pt x="17143" y="19078"/>
                          <a:pt x="17571" y="18368"/>
                        </a:cubicBezTo>
                        <a:cubicBezTo>
                          <a:pt x="19114" y="15294"/>
                          <a:pt x="19457" y="12298"/>
                          <a:pt x="21600" y="9539"/>
                        </a:cubicBezTo>
                        <a:cubicBezTo>
                          <a:pt x="21000" y="7568"/>
                          <a:pt x="21086" y="5361"/>
                          <a:pt x="19971" y="3705"/>
                        </a:cubicBezTo>
                        <a:cubicBezTo>
                          <a:pt x="19200" y="2523"/>
                          <a:pt x="12686" y="316"/>
                          <a:pt x="11229" y="0"/>
                        </a:cubicBezTo>
                        <a:close/>
                        <a:moveTo>
                          <a:pt x="11229" y="0"/>
                        </a:moveTo>
                      </a:path>
                    </a:pathLst>
                  </a:cu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grpSp>
          <p:sp>
            <p:nvSpPr>
              <p:cNvPr id="37" name="Line 130"/>
              <p:cNvSpPr>
                <a:spLocks noChangeShapeType="1"/>
              </p:cNvSpPr>
              <p:nvPr/>
            </p:nvSpPr>
            <p:spPr bwMode="auto">
              <a:xfrm rot="10800000">
                <a:off x="10703350" y="1714221"/>
                <a:ext cx="165973" cy="107349"/>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cxnSp>
            <p:nvCxnSpPr>
              <p:cNvPr id="39" name="Straight Arrow Connector 38"/>
              <p:cNvCxnSpPr>
                <a:cxnSpLocks noChangeShapeType="1"/>
              </p:cNvCxnSpPr>
              <p:nvPr/>
            </p:nvCxnSpPr>
            <p:spPr bwMode="auto">
              <a:xfrm rot="5400000">
                <a:off x="11361171" y="1583335"/>
                <a:ext cx="297276" cy="10954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0" name="Picture 3" descr="C:\users\nishit\research\nishit research 2\project particles\collaborations\Mike Rubner MIT\sem 2_16_10\2_16_10\HA\1_HA_05.T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356077" y="1946261"/>
                <a:ext cx="909656" cy="822960"/>
              </a:xfrm>
              <a:prstGeom prst="rect">
                <a:avLst/>
              </a:prstGeom>
              <a:noFill/>
              <a:effectLst>
                <a:glow rad="101600">
                  <a:srgbClr val="FF0000">
                    <a:alpha val="75000"/>
                  </a:srgbClr>
                </a:glow>
              </a:effectLst>
            </p:spPr>
          </p:pic>
          <p:pic>
            <p:nvPicPr>
              <p:cNvPr id="41" name="Picture 4" descr="C:\Users\Nishit\Research\Nishit research 2\project particles\Collaborations\Mike Rubner MIT\3_10_10\HA_24_09.T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390333" y="1918275"/>
                <a:ext cx="909878" cy="822960"/>
              </a:xfrm>
              <a:prstGeom prst="rect">
                <a:avLst/>
              </a:prstGeom>
              <a:noFill/>
              <a:effectLst>
                <a:glow rad="101600">
                  <a:srgbClr val="FF0000">
                    <a:alpha val="75000"/>
                  </a:srgbClr>
                </a:glow>
              </a:effectLst>
            </p:spPr>
          </p:pic>
        </p:grpSp>
      </p:grpSp>
      <p:sp>
        <p:nvSpPr>
          <p:cNvPr id="42" name="TextBox 19"/>
          <p:cNvSpPr txBox="1">
            <a:spLocks noChangeArrowheads="1"/>
          </p:cNvSpPr>
          <p:nvPr/>
        </p:nvSpPr>
        <p:spPr bwMode="auto">
          <a:xfrm>
            <a:off x="10068414" y="3470005"/>
            <a:ext cx="99589" cy="16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000" dirty="0"/>
          </a:p>
        </p:txBody>
      </p:sp>
      <p:pic>
        <p:nvPicPr>
          <p:cNvPr id="50"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4139070" y="576231"/>
            <a:ext cx="1630121"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 name="Picture 37"/>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54265" y="5074920"/>
            <a:ext cx="1879535"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952210" y="2792745"/>
            <a:ext cx="1202676"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925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V 2011 v1">
  <a:themeElements>
    <a:clrScheme name="nsf-mt-st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sf-mt-st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342900" marR="0" indent="-342900" algn="ctr" defTabSz="914400" rtl="0" eaLnBrk="0" fontAlgn="base" latinLnBrk="0" hangingPunct="0">
          <a:lnSpc>
            <a:spcPct val="9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342900" marR="0" indent="-342900" algn="ctr" defTabSz="914400" rtl="0" eaLnBrk="0" fontAlgn="base" latinLnBrk="0" hangingPunct="0">
          <a:lnSpc>
            <a:spcPct val="9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nsf-mt-st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f-mt-st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sf-mt-st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f-mt-st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f-mt-st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f-mt-st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sf-mt-st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Science and Engineering for Zero Waste final</Template>
  <TotalTime>16130</TotalTime>
  <Words>2567</Words>
  <Application>Microsoft Macintosh PowerPoint</Application>
  <PresentationFormat>On-screen Show (4:3)</PresentationFormat>
  <Paragraphs>433</Paragraphs>
  <Slides>29</Slides>
  <Notes>16</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COV 2011 v1</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 Departmental Affiliations</vt:lpstr>
      <vt:lpstr>PowerPoint Presentation</vt:lpstr>
      <vt:lpstr>PowerPoint Presentation</vt:lpstr>
      <vt:lpstr>PowerPoint Presentation</vt:lpstr>
      <vt:lpstr>PowerPoint Presentation</vt:lpstr>
      <vt:lpstr>Future Faculty Workshop at UCSB  Timothy M. Swager (Massachusetts Institute of Technology) DMR-1005810 and DMR-1242334</vt:lpstr>
      <vt:lpstr>PowerPoint Presentation</vt:lpstr>
      <vt:lpstr>PowerPoint Presentation</vt:lpstr>
      <vt:lpstr>Material-Type Core Programs</vt:lpstr>
      <vt:lpstr>Disciplinary Core Programs</vt:lpstr>
      <vt:lpstr>PowerPoint Presentation</vt:lpstr>
      <vt:lpstr>Materials Research Science &amp; Engineering Centers (MRSECs)</vt:lpstr>
      <vt:lpstr>PowerPoint Presentation</vt:lpstr>
      <vt:lpstr>National Facilities &amp; Instrumentation Program</vt:lpstr>
      <vt:lpstr>PowerPoint Presentation</vt:lpstr>
      <vt:lpstr>PowerPoint Presentation</vt:lpstr>
      <vt:lpstr>MGI: A  MULTI - AGENCY  PARTNERSHIP</vt:lpstr>
      <vt:lpstr>     </vt:lpstr>
      <vt:lpstr>PowerPoint Presentation</vt:lpstr>
      <vt:lpstr>Cyber Infrastructure Framework for 21st Century Science and Engineering (CIF21)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NSF</dc:creator>
  <cp:lastModifiedBy>Irina Zaks</cp:lastModifiedBy>
  <cp:revision>600</cp:revision>
  <cp:lastPrinted>2015-09-15T22:46:17Z</cp:lastPrinted>
  <dcterms:created xsi:type="dcterms:W3CDTF">2013-02-05T18:29:17Z</dcterms:created>
  <dcterms:modified xsi:type="dcterms:W3CDTF">2015-10-14T20:07:48Z</dcterms:modified>
</cp:coreProperties>
</file>