
<file path=[Content_Types].xml><?xml version="1.0" encoding="utf-8"?>
<Types xmlns="http://schemas.openxmlformats.org/package/2006/content-types">
  <Default Extension="emf" ContentType="image/x-emf"/>
  <Default Extension="xlsx" ContentType="application/vnd.openxmlformats-officedocument.spreadsheetml.sheet"/>
  <Default Extension="xls" ContentType="application/vnd.ms-excel"/>
  <Default Extension="doc" ContentType="application/msword"/>
  <Default Extension="xml" ContentType="application/xml"/>
  <Default Extension="jpeg" ContentType="image/jpeg"/>
  <Default Extension="vml" ContentType="application/vnd.openxmlformats-officedocument.vmlDrawing"/>
  <Default Extension="bin" ContentType="application/vnd.openxmlformats-officedocument.presentationml.printerSettings"/>
  <Default Extension="png" ContentType="image/png"/>
  <Default Extension="wmf" ContentType="image/x-wmf"/>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charts/chart3.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theme/themeOverride3.xml" ContentType="application/vnd.openxmlformats-officedocument.themeOverride+xml"/>
  <Override PartName="/ppt/embeddings/oleObject2.bin" ContentType="application/vnd.openxmlformats-officedocument.oleObject"/>
  <Override PartName="/ppt/notesSlides/notesSlide12.xml" ContentType="application/vnd.openxmlformats-officedocument.presentationml.notesSlide+xml"/>
  <Override PartName="/ppt/embeddings/oleObject3.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4.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embeddings/oleObject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34"/>
  </p:notesMasterIdLst>
  <p:handoutMasterIdLst>
    <p:handoutMasterId r:id="rId35"/>
  </p:handoutMasterIdLst>
  <p:sldIdLst>
    <p:sldId id="418" r:id="rId2"/>
    <p:sldId id="434" r:id="rId3"/>
    <p:sldId id="419" r:id="rId4"/>
    <p:sldId id="420" r:id="rId5"/>
    <p:sldId id="421" r:id="rId6"/>
    <p:sldId id="422" r:id="rId7"/>
    <p:sldId id="423" r:id="rId8"/>
    <p:sldId id="424" r:id="rId9"/>
    <p:sldId id="425" r:id="rId10"/>
    <p:sldId id="426" r:id="rId11"/>
    <p:sldId id="392" r:id="rId12"/>
    <p:sldId id="393" r:id="rId13"/>
    <p:sldId id="394" r:id="rId14"/>
    <p:sldId id="402" r:id="rId15"/>
    <p:sldId id="395" r:id="rId16"/>
    <p:sldId id="396" r:id="rId17"/>
    <p:sldId id="397" r:id="rId18"/>
    <p:sldId id="389" r:id="rId19"/>
    <p:sldId id="390" r:id="rId20"/>
    <p:sldId id="398" r:id="rId21"/>
    <p:sldId id="411" r:id="rId22"/>
    <p:sldId id="427" r:id="rId23"/>
    <p:sldId id="428" r:id="rId24"/>
    <p:sldId id="429" r:id="rId25"/>
    <p:sldId id="430" r:id="rId26"/>
    <p:sldId id="431" r:id="rId27"/>
    <p:sldId id="432" r:id="rId28"/>
    <p:sldId id="433" r:id="rId29"/>
    <p:sldId id="415" r:id="rId30"/>
    <p:sldId id="416" r:id="rId31"/>
    <p:sldId id="413" r:id="rId32"/>
    <p:sldId id="417"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006B6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23" autoAdjust="0"/>
    <p:restoredTop sz="94697" autoAdjust="0"/>
  </p:normalViewPr>
  <p:slideViewPr>
    <p:cSldViewPr>
      <p:cViewPr varScale="1">
        <p:scale>
          <a:sx n="108" d="100"/>
          <a:sy n="108" d="100"/>
        </p:scale>
        <p:origin x="-640" y="-104"/>
      </p:cViewPr>
      <p:guideLst>
        <p:guide orient="horz" pos="2160"/>
        <p:guide pos="2880"/>
      </p:guideLst>
    </p:cSldViewPr>
  </p:slideViewPr>
  <p:outlineViewPr>
    <p:cViewPr>
      <p:scale>
        <a:sx n="33" d="100"/>
        <a:sy n="33" d="100"/>
      </p:scale>
      <p:origin x="0" y="240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lm-10\dmrmrtec\MRSEC\VIEWGRAPHS\Start-ups\Start-ups%202012.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Sheet3.xlsx"/><Relationship Id="rId4" Type="http://schemas.openxmlformats.org/officeDocument/2006/relationships/chartUserShapes" Target="../drawings/drawing1.xml"/><Relationship Id="rId1" Type="http://schemas.openxmlformats.org/officeDocument/2006/relationships/themeOverride" Target="../theme/themeOverride1.xml"/><Relationship Id="rId2" Type="http://schemas.openxmlformats.org/officeDocument/2006/relationships/image" Target="../media/image66.jpeg"/></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lm-10\dmrpub\PROGRAMS\MRSEC_FY14\FY14_Pre-Proposals%20Competition\MRSEC%20Pre-Proposals%20Master%20Final.xlsm" TargetMode="External"/><Relationship Id="rId3"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embeddings/oleObject2.bin"/></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C:\Documents%20and%20Settings\trieker\Desktop\MRCT%20Fund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'Const dollar data for Plot'!$A$35</c:f>
              <c:strCache>
                <c:ptCount val="1"/>
                <c:pt idx="0">
                  <c:v>MRSEC awards + supplements</c:v>
                </c:pt>
              </c:strCache>
            </c:strRef>
          </c:tx>
          <c:invertIfNegative val="0"/>
          <c:cat>
            <c:strRef>
              <c:f>'Const dollar data for Plot'!$B$34:$N$34</c:f>
              <c:strCache>
                <c:ptCount val="13"/>
                <c:pt idx="0">
                  <c:v>FY 00</c:v>
                </c:pt>
                <c:pt idx="1">
                  <c:v>FY 01</c:v>
                </c:pt>
                <c:pt idx="2">
                  <c:v>FY 02</c:v>
                </c:pt>
                <c:pt idx="3">
                  <c:v>FY 03</c:v>
                </c:pt>
                <c:pt idx="4">
                  <c:v>FY 04</c:v>
                </c:pt>
                <c:pt idx="5">
                  <c:v>FY 05</c:v>
                </c:pt>
                <c:pt idx="6">
                  <c:v>FY 06</c:v>
                </c:pt>
                <c:pt idx="7">
                  <c:v>FY 07</c:v>
                </c:pt>
                <c:pt idx="8">
                  <c:v>FY 08</c:v>
                </c:pt>
                <c:pt idx="9">
                  <c:v>FY09</c:v>
                </c:pt>
                <c:pt idx="10">
                  <c:v>FY10</c:v>
                </c:pt>
                <c:pt idx="11">
                  <c:v>FY11</c:v>
                </c:pt>
                <c:pt idx="12">
                  <c:v>FY14</c:v>
                </c:pt>
              </c:strCache>
            </c:strRef>
          </c:cat>
          <c:val>
            <c:numRef>
              <c:f>'Const dollar data for Plot'!$B$35:$N$35</c:f>
              <c:numCache>
                <c:formatCode>"$"#,##0.0</c:formatCode>
                <c:ptCount val="13"/>
                <c:pt idx="0">
                  <c:v>50.076</c:v>
                </c:pt>
                <c:pt idx="1">
                  <c:v>48.46</c:v>
                </c:pt>
                <c:pt idx="2">
                  <c:v>48.456</c:v>
                </c:pt>
                <c:pt idx="3">
                  <c:v>51.48</c:v>
                </c:pt>
                <c:pt idx="4">
                  <c:v>51.097</c:v>
                </c:pt>
                <c:pt idx="5">
                  <c:v>50.59</c:v>
                </c:pt>
                <c:pt idx="6">
                  <c:v>51.66</c:v>
                </c:pt>
                <c:pt idx="7">
                  <c:v>53.27</c:v>
                </c:pt>
                <c:pt idx="8">
                  <c:v>54.065</c:v>
                </c:pt>
                <c:pt idx="9">
                  <c:v>61.758</c:v>
                </c:pt>
                <c:pt idx="10">
                  <c:v>54.178</c:v>
                </c:pt>
                <c:pt idx="11">
                  <c:v>51.0</c:v>
                </c:pt>
                <c:pt idx="12">
                  <c:v>57.5</c:v>
                </c:pt>
              </c:numCache>
            </c:numRef>
          </c:val>
        </c:ser>
        <c:dLbls>
          <c:showLegendKey val="0"/>
          <c:showVal val="0"/>
          <c:showCatName val="0"/>
          <c:showSerName val="0"/>
          <c:showPercent val="0"/>
          <c:showBubbleSize val="0"/>
        </c:dLbls>
        <c:gapWidth val="150"/>
        <c:axId val="-2147342872"/>
        <c:axId val="-2044022856"/>
      </c:barChart>
      <c:catAx>
        <c:axId val="-2147342872"/>
        <c:scaling>
          <c:orientation val="minMax"/>
        </c:scaling>
        <c:delete val="0"/>
        <c:axPos val="b"/>
        <c:numFmt formatCode="General" sourceLinked="1"/>
        <c:majorTickMark val="none"/>
        <c:minorTickMark val="none"/>
        <c:tickLblPos val="nextTo"/>
        <c:crossAx val="-2044022856"/>
        <c:crosses val="autoZero"/>
        <c:auto val="1"/>
        <c:lblAlgn val="ctr"/>
        <c:lblOffset val="100"/>
        <c:noMultiLvlLbl val="0"/>
      </c:catAx>
      <c:valAx>
        <c:axId val="-2044022856"/>
        <c:scaling>
          <c:orientation val="minMax"/>
        </c:scaling>
        <c:delete val="0"/>
        <c:axPos val="l"/>
        <c:majorGridlines/>
        <c:title>
          <c:tx>
            <c:rich>
              <a:bodyPr/>
              <a:lstStyle/>
              <a:p>
                <a:pPr>
                  <a:defRPr/>
                </a:pPr>
                <a:r>
                  <a:rPr lang="en-US"/>
                  <a:t>$M</a:t>
                </a:r>
              </a:p>
            </c:rich>
          </c:tx>
          <c:layout/>
          <c:overlay val="0"/>
        </c:title>
        <c:numFmt formatCode="&quot;$&quot;#,##0.0" sourceLinked="1"/>
        <c:majorTickMark val="out"/>
        <c:minorTickMark val="none"/>
        <c:tickLblPos val="nextTo"/>
        <c:crossAx val="-2147342872"/>
        <c:crosses val="autoZero"/>
        <c:crossBetween val="between"/>
      </c:valAx>
    </c:plotArea>
    <c:legend>
      <c:legendPos val="r"/>
      <c:layout>
        <c:manualLayout>
          <c:xMode val="edge"/>
          <c:yMode val="edge"/>
          <c:x val="0.710515310586177"/>
          <c:y val="0.501872995042286"/>
          <c:w val="0.258929133858268"/>
          <c:h val="0.218360309128026"/>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167964404894327"/>
          <c:y val="0.185714285714286"/>
          <c:w val="0.665183537263626"/>
          <c:h val="0.423214285714286"/>
        </c:manualLayout>
      </c:layout>
      <c:pie3DChart>
        <c:varyColors val="1"/>
        <c:ser>
          <c:idx val="0"/>
          <c:order val="0"/>
          <c:tx>
            <c:strRef>
              <c:f>Sheet1!$A$2</c:f>
              <c:strCache>
                <c:ptCount val="1"/>
                <c:pt idx="0">
                  <c:v>FY10</c:v>
                </c:pt>
              </c:strCache>
            </c:strRef>
          </c:tx>
          <c:spPr>
            <a:ln w="11750">
              <a:solidFill>
                <a:schemeClr val="tx1"/>
              </a:solidFill>
              <a:prstDash val="solid"/>
            </a:ln>
          </c:spPr>
          <c:explosion val="25"/>
          <c:dPt>
            <c:idx val="0"/>
            <c:bubble3D val="0"/>
            <c:spPr>
              <a:solidFill>
                <a:srgbClr val="FF0000"/>
              </a:solidFill>
              <a:ln w="11750">
                <a:solidFill>
                  <a:schemeClr val="tx1"/>
                </a:solidFill>
                <a:prstDash val="solid"/>
              </a:ln>
            </c:spPr>
          </c:dPt>
          <c:dPt>
            <c:idx val="1"/>
            <c:bubble3D val="0"/>
            <c:spPr>
              <a:solidFill>
                <a:schemeClr val="hlink"/>
              </a:solidFill>
              <a:ln w="11750">
                <a:solidFill>
                  <a:schemeClr val="tx1"/>
                </a:solidFill>
                <a:prstDash val="solid"/>
              </a:ln>
            </c:spPr>
          </c:dPt>
          <c:dPt>
            <c:idx val="2"/>
            <c:bubble3D val="0"/>
            <c:spPr>
              <a:solidFill>
                <a:srgbClr val="0000FF"/>
              </a:solidFill>
              <a:ln w="11750">
                <a:solidFill>
                  <a:schemeClr val="tx1"/>
                </a:solidFill>
                <a:prstDash val="solid"/>
              </a:ln>
            </c:spPr>
          </c:dPt>
          <c:dPt>
            <c:idx val="3"/>
            <c:bubble3D val="0"/>
            <c:spPr>
              <a:solidFill>
                <a:srgbClr val="00FF00"/>
              </a:solidFill>
              <a:ln w="11750">
                <a:solidFill>
                  <a:schemeClr val="tx1"/>
                </a:solidFill>
                <a:prstDash val="solid"/>
              </a:ln>
            </c:spPr>
          </c:dPt>
          <c:dPt>
            <c:idx val="4"/>
            <c:bubble3D val="0"/>
            <c:spPr>
              <a:solidFill>
                <a:srgbClr val="CCFFCC"/>
              </a:solidFill>
              <a:ln w="11750">
                <a:solidFill>
                  <a:schemeClr val="tx1"/>
                </a:solidFill>
                <a:prstDash val="solid"/>
              </a:ln>
            </c:spPr>
          </c:dPt>
          <c:dPt>
            <c:idx val="5"/>
            <c:bubble3D val="0"/>
            <c:spPr>
              <a:solidFill>
                <a:srgbClr val="FFFF99"/>
              </a:solidFill>
              <a:ln w="11750">
                <a:solidFill>
                  <a:schemeClr val="tx1"/>
                </a:solidFill>
                <a:prstDash val="solid"/>
              </a:ln>
            </c:spPr>
          </c:dPt>
          <c:dPt>
            <c:idx val="6"/>
            <c:bubble3D val="0"/>
            <c:spPr>
              <a:solidFill>
                <a:srgbClr val="FFCC99"/>
              </a:solidFill>
              <a:ln w="11750">
                <a:solidFill>
                  <a:schemeClr val="tx1"/>
                </a:solidFill>
                <a:prstDash val="solid"/>
              </a:ln>
            </c:spPr>
          </c:dPt>
          <c:dLbls>
            <c:dLbl>
              <c:idx val="0"/>
              <c:layout/>
              <c:tx>
                <c:rich>
                  <a:bodyPr/>
                  <a:lstStyle/>
                  <a:p>
                    <a:r>
                      <a:rPr lang="en-US" smtClean="0"/>
                      <a:t>60.3</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0.00080651555963507"/>
                  <c:y val="-0.071993203501678"/>
                </c:manualLayout>
              </c:layout>
              <c:tx>
                <c:rich>
                  <a:bodyPr/>
                  <a:lstStyle/>
                  <a:p>
                    <a:r>
                      <a:rPr lang="en-US" dirty="0" smtClean="0"/>
                      <a:t>10.2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tx>
                <c:rich>
                  <a:bodyPr/>
                  <a:lstStyle/>
                  <a:p>
                    <a:r>
                      <a:rPr lang="en-US" smtClean="0"/>
                      <a:t>1.2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tx>
                <c:rich>
                  <a:bodyPr/>
                  <a:lstStyle/>
                  <a:p>
                    <a:r>
                      <a:rPr lang="en-US" smtClean="0"/>
                      <a:t>12.7</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5"/>
              <c:layout>
                <c:manualLayout>
                  <c:x val="-0.00307467807324185"/>
                  <c:y val="-0.0318845208868006"/>
                </c:manualLayout>
              </c:layout>
              <c:tx>
                <c:rich>
                  <a:bodyPr/>
                  <a:lstStyle/>
                  <a:p>
                    <a:pPr>
                      <a:defRPr sz="1573" b="1" i="0" u="none" strike="noStrike" baseline="0">
                        <a:solidFill>
                          <a:schemeClr val="tx1"/>
                        </a:solidFill>
                        <a:latin typeface="Times New Roman"/>
                        <a:ea typeface="Times New Roman"/>
                        <a:cs typeface="Times New Roman"/>
                      </a:defRPr>
                    </a:pPr>
                    <a:r>
                      <a:rPr lang="en-US" dirty="0" smtClean="0"/>
                      <a:t>4.7</a:t>
                    </a:r>
                    <a:endParaRPr lang="en-US" dirty="0"/>
                  </a:p>
                </c:rich>
              </c:tx>
              <c:spPr>
                <a:noFill/>
                <a:ln w="23501">
                  <a:noFill/>
                </a:ln>
              </c:spPr>
              <c:dLblPos val="bestFit"/>
              <c:showLegendKey val="0"/>
              <c:showVal val="1"/>
              <c:showCatName val="0"/>
              <c:showSerName val="0"/>
              <c:showPercent val="0"/>
              <c:showBubbleSize val="0"/>
              <c:extLst>
                <c:ext xmlns:c15="http://schemas.microsoft.com/office/drawing/2012/chart" uri="{CE6537A1-D6FC-4f65-9D91-7224C49458BB}"/>
              </c:extLst>
            </c:dLbl>
            <c:dLbl>
              <c:idx val="6"/>
              <c:layout>
                <c:manualLayout>
                  <c:xMode val="edge"/>
                  <c:yMode val="edge"/>
                  <c:x val="0.25139043381535"/>
                  <c:y val="0.0375"/>
                </c:manualLayout>
              </c:layout>
              <c:spPr>
                <a:noFill/>
                <a:ln w="23501">
                  <a:noFill/>
                </a:ln>
              </c:spPr>
              <c:txPr>
                <a:bodyPr/>
                <a:lstStyle/>
                <a:p>
                  <a:pPr>
                    <a:defRPr sz="1573" b="1" i="0" u="none" strike="noStrike" baseline="0">
                      <a:solidFill>
                        <a:schemeClr val="tx1"/>
                      </a:solidFill>
                      <a:latin typeface="Times New Roman"/>
                      <a:ea typeface="Times New Roman"/>
                      <a:cs typeface="Times New Roman"/>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spPr>
              <a:noFill/>
              <a:ln w="23501">
                <a:noFill/>
              </a:ln>
            </c:spPr>
            <c:txPr>
              <a:bodyPr wrap="square" lIns="38100" tIns="19050" rIns="38100" bIns="19050" anchor="ctr">
                <a:spAutoFit/>
              </a:bodyPr>
              <a:lstStyle/>
              <a:p>
                <a:pPr>
                  <a:defRPr sz="1573"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Sheet1!$B$1:$G$1</c:f>
              <c:strCache>
                <c:ptCount val="6"/>
                <c:pt idx="0">
                  <c:v>IRGs</c:v>
                </c:pt>
                <c:pt idx="1">
                  <c:v>Seeds</c:v>
                </c:pt>
                <c:pt idx="2">
                  <c:v>Education</c:v>
                </c:pt>
                <c:pt idx="3">
                  <c:v>Industry</c:v>
                </c:pt>
                <c:pt idx="4">
                  <c:v>Shared Facilities</c:v>
                </c:pt>
                <c:pt idx="5">
                  <c:v>Administration</c:v>
                </c:pt>
              </c:strCache>
            </c:strRef>
          </c:cat>
          <c:val>
            <c:numRef>
              <c:f>Sheet1!$B$2:$G$2</c:f>
              <c:numCache>
                <c:formatCode>0.0</c:formatCode>
                <c:ptCount val="6"/>
                <c:pt idx="0">
                  <c:v>56.8</c:v>
                </c:pt>
                <c:pt idx="1">
                  <c:v>10.9</c:v>
                </c:pt>
                <c:pt idx="2">
                  <c:v>10.1</c:v>
                </c:pt>
                <c:pt idx="3">
                  <c:v>1.3</c:v>
                </c:pt>
                <c:pt idx="4">
                  <c:v>15.9</c:v>
                </c:pt>
                <c:pt idx="5">
                  <c:v>5.0</c:v>
                </c:pt>
              </c:numCache>
            </c:numRef>
          </c:val>
        </c:ser>
        <c:ser>
          <c:idx val="1"/>
          <c:order val="1"/>
          <c:tx>
            <c:strRef>
              <c:f>Sheet1!$A$4</c:f>
              <c:strCache>
                <c:ptCount val="1"/>
              </c:strCache>
            </c:strRef>
          </c:tx>
          <c:spPr>
            <a:solidFill>
              <a:schemeClr val="accent2"/>
            </a:solidFill>
            <a:ln w="11750">
              <a:solidFill>
                <a:schemeClr val="tx1"/>
              </a:solidFill>
              <a:prstDash val="solid"/>
            </a:ln>
          </c:spPr>
          <c:explosion val="25"/>
          <c:dPt>
            <c:idx val="0"/>
            <c:bubble3D val="0"/>
            <c:spPr>
              <a:solidFill>
                <a:schemeClr val="accent1"/>
              </a:solidFill>
              <a:ln w="11750">
                <a:solidFill>
                  <a:schemeClr val="tx1"/>
                </a:solidFill>
                <a:prstDash val="solid"/>
              </a:ln>
            </c:spPr>
          </c:dPt>
          <c:dPt>
            <c:idx val="1"/>
            <c:bubble3D val="0"/>
          </c:dPt>
          <c:dPt>
            <c:idx val="2"/>
            <c:bubble3D val="0"/>
            <c:spPr>
              <a:solidFill>
                <a:schemeClr val="hlink"/>
              </a:solidFill>
              <a:ln w="11750">
                <a:solidFill>
                  <a:schemeClr val="tx1"/>
                </a:solidFill>
                <a:prstDash val="solid"/>
              </a:ln>
            </c:spPr>
          </c:dPt>
          <c:dPt>
            <c:idx val="3"/>
            <c:bubble3D val="0"/>
            <c:spPr>
              <a:solidFill>
                <a:schemeClr val="folHlink"/>
              </a:solidFill>
              <a:ln w="11750">
                <a:solidFill>
                  <a:schemeClr val="tx1"/>
                </a:solidFill>
                <a:prstDash val="solid"/>
              </a:ln>
            </c:spPr>
          </c:dPt>
          <c:dPt>
            <c:idx val="4"/>
            <c:bubble3D val="0"/>
            <c:spPr>
              <a:solidFill>
                <a:schemeClr val="bg2"/>
              </a:solidFill>
              <a:ln w="11750">
                <a:solidFill>
                  <a:schemeClr val="tx1"/>
                </a:solidFill>
                <a:prstDash val="solid"/>
              </a:ln>
            </c:spPr>
          </c:dPt>
          <c:dPt>
            <c:idx val="5"/>
            <c:bubble3D val="0"/>
            <c:spPr>
              <a:solidFill>
                <a:schemeClr val="tx2"/>
              </a:solidFill>
              <a:ln w="11750">
                <a:solidFill>
                  <a:schemeClr val="tx1"/>
                </a:solidFill>
                <a:prstDash val="solid"/>
              </a:ln>
            </c:spPr>
          </c:dPt>
          <c:dLbls>
            <c:spPr>
              <a:noFill/>
              <a:ln w="23501">
                <a:noFill/>
              </a:ln>
            </c:spPr>
            <c:txPr>
              <a:bodyPr wrap="square" lIns="38100" tIns="19050" rIns="38100" bIns="19050" anchor="ctr">
                <a:spAutoFit/>
              </a:bodyPr>
              <a:lstStyle/>
              <a:p>
                <a:pPr>
                  <a:defRPr sz="1573"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Sheet1!$B$1:$G$1</c:f>
              <c:strCache>
                <c:ptCount val="6"/>
                <c:pt idx="0">
                  <c:v>IRGs</c:v>
                </c:pt>
                <c:pt idx="1">
                  <c:v>Seeds</c:v>
                </c:pt>
                <c:pt idx="2">
                  <c:v>Education</c:v>
                </c:pt>
                <c:pt idx="3">
                  <c:v>Industry</c:v>
                </c:pt>
                <c:pt idx="4">
                  <c:v>Shared Facilities</c:v>
                </c:pt>
                <c:pt idx="5">
                  <c:v>Administration</c:v>
                </c:pt>
              </c:strCache>
            </c:strRef>
          </c:cat>
          <c:val>
            <c:numRef>
              <c:f>Sheet1!$B$4:$G$4</c:f>
              <c:numCache>
                <c:formatCode>General</c:formatCode>
                <c:ptCount val="6"/>
              </c:numCache>
            </c:numRef>
          </c:val>
        </c:ser>
        <c:dLbls>
          <c:showLegendKey val="0"/>
          <c:showVal val="1"/>
          <c:showCatName val="0"/>
          <c:showSerName val="0"/>
          <c:showPercent val="0"/>
          <c:showBubbleSize val="0"/>
          <c:showLeaderLines val="0"/>
        </c:dLbls>
      </c:pie3DChart>
      <c:spPr>
        <a:noFill/>
        <a:ln w="23501">
          <a:noFill/>
        </a:ln>
      </c:spPr>
    </c:plotArea>
    <c:legend>
      <c:legendPos val="b"/>
      <c:layout>
        <c:manualLayout>
          <c:xMode val="edge"/>
          <c:yMode val="edge"/>
          <c:x val="0.0834260289210234"/>
          <c:y val="0.767857142857143"/>
          <c:w val="0.842046718576196"/>
          <c:h val="0.210714285714286"/>
        </c:manualLayout>
      </c:layout>
      <c:overlay val="0"/>
      <c:spPr>
        <a:noFill/>
        <a:ln w="23501">
          <a:noFill/>
        </a:ln>
      </c:spPr>
      <c:txPr>
        <a:bodyPr/>
        <a:lstStyle/>
        <a:p>
          <a:pPr>
            <a:defRPr sz="1786" b="1" i="0" u="none" strike="noStrike" baseline="0">
              <a:solidFill>
                <a:schemeClr val="tx1"/>
              </a:solidFill>
              <a:latin typeface="Times New Roman"/>
              <a:ea typeface="Times New Roman"/>
              <a:cs typeface="Times New Roman"/>
            </a:defRPr>
          </a:pPr>
          <a:endParaRPr lang="en-US"/>
        </a:p>
      </c:txPr>
    </c:legend>
    <c:plotVisOnly val="1"/>
    <c:dispBlanksAs val="zero"/>
    <c:showDLblsOverMax val="0"/>
  </c:chart>
  <c:spPr>
    <a:noFill/>
    <a:ln>
      <a:noFill/>
    </a:ln>
  </c:spPr>
  <c:txPr>
    <a:bodyPr/>
    <a:lstStyle/>
    <a:p>
      <a:pPr>
        <a:defRPr sz="157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Sheet1!$D$128</c:f>
              <c:strCache>
                <c:ptCount val="1"/>
                <c:pt idx="0">
                  <c:v>Number of Companies</c:v>
                </c:pt>
              </c:strCache>
            </c:strRef>
          </c:tx>
          <c:invertIfNegative val="0"/>
          <c:cat>
            <c:numRef>
              <c:f>Sheet1!$C$131:$C$149</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Sheet1!$D$131:$D$149</c:f>
              <c:numCache>
                <c:formatCode>General</c:formatCode>
                <c:ptCount val="19"/>
                <c:pt idx="0">
                  <c:v>0.0</c:v>
                </c:pt>
                <c:pt idx="1">
                  <c:v>1.0</c:v>
                </c:pt>
                <c:pt idx="2">
                  <c:v>2.0</c:v>
                </c:pt>
                <c:pt idx="3">
                  <c:v>3.0</c:v>
                </c:pt>
                <c:pt idx="4">
                  <c:v>8.0</c:v>
                </c:pt>
                <c:pt idx="5">
                  <c:v>8.0</c:v>
                </c:pt>
                <c:pt idx="6">
                  <c:v>5.0</c:v>
                </c:pt>
                <c:pt idx="7">
                  <c:v>5.0</c:v>
                </c:pt>
                <c:pt idx="8">
                  <c:v>6.0</c:v>
                </c:pt>
                <c:pt idx="9">
                  <c:v>3.0</c:v>
                </c:pt>
                <c:pt idx="10">
                  <c:v>8.0</c:v>
                </c:pt>
                <c:pt idx="11">
                  <c:v>9.0</c:v>
                </c:pt>
                <c:pt idx="12">
                  <c:v>12.0</c:v>
                </c:pt>
                <c:pt idx="13">
                  <c:v>7.0</c:v>
                </c:pt>
                <c:pt idx="14">
                  <c:v>7.0</c:v>
                </c:pt>
                <c:pt idx="15">
                  <c:v>11.0</c:v>
                </c:pt>
                <c:pt idx="16">
                  <c:v>12.0</c:v>
                </c:pt>
                <c:pt idx="17">
                  <c:v>11.0</c:v>
                </c:pt>
                <c:pt idx="18">
                  <c:v>8.0</c:v>
                </c:pt>
              </c:numCache>
            </c:numRef>
          </c:val>
        </c:ser>
        <c:dLbls>
          <c:showLegendKey val="0"/>
          <c:showVal val="0"/>
          <c:showCatName val="0"/>
          <c:showSerName val="0"/>
          <c:showPercent val="0"/>
          <c:showBubbleSize val="0"/>
        </c:dLbls>
        <c:gapWidth val="150"/>
        <c:axId val="-2073289768"/>
        <c:axId val="-2073286792"/>
      </c:barChart>
      <c:catAx>
        <c:axId val="-2073289768"/>
        <c:scaling>
          <c:orientation val="minMax"/>
        </c:scaling>
        <c:delete val="0"/>
        <c:axPos val="b"/>
        <c:numFmt formatCode="General" sourceLinked="1"/>
        <c:majorTickMark val="out"/>
        <c:minorTickMark val="none"/>
        <c:tickLblPos val="nextTo"/>
        <c:txPr>
          <a:bodyPr rot="-5400000" vert="horz"/>
          <a:lstStyle/>
          <a:p>
            <a:pPr>
              <a:defRPr sz="1400" baseline="0"/>
            </a:pPr>
            <a:endParaRPr lang="en-US"/>
          </a:p>
        </c:txPr>
        <c:crossAx val="-2073286792"/>
        <c:crosses val="autoZero"/>
        <c:auto val="1"/>
        <c:lblAlgn val="ctr"/>
        <c:lblOffset val="100"/>
        <c:noMultiLvlLbl val="0"/>
      </c:catAx>
      <c:valAx>
        <c:axId val="-2073286792"/>
        <c:scaling>
          <c:orientation val="minMax"/>
        </c:scaling>
        <c:delete val="0"/>
        <c:axPos val="l"/>
        <c:majorGridlines/>
        <c:numFmt formatCode="General" sourceLinked="1"/>
        <c:majorTickMark val="out"/>
        <c:minorTickMark val="none"/>
        <c:tickLblPos val="nextTo"/>
        <c:crossAx val="-2073289768"/>
        <c:crosses val="autoZero"/>
        <c:crossBetween val="between"/>
      </c:valAx>
      <c:spPr>
        <a:ln>
          <a:solidFill>
            <a:srgbClr val="FF0000"/>
          </a:solidFill>
        </a:ln>
      </c:spPr>
    </c:plotArea>
    <c:plotVisOnly val="1"/>
    <c:dispBlanksAs val="gap"/>
    <c:showDLblsOverMax val="0"/>
  </c:chart>
  <c:spPr>
    <a:solidFill>
      <a:schemeClr val="bg1"/>
    </a:solidFill>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0701064172189518"/>
          <c:y val="0.0988757655293088"/>
          <c:w val="0.71276496687914"/>
          <c:h val="0.802248677248677"/>
        </c:manualLayout>
      </c:layout>
      <c:pie3DChart>
        <c:varyColors val="1"/>
        <c:ser>
          <c:idx val="0"/>
          <c:order val="0"/>
          <c:explosion val="25"/>
          <c:dLbls>
            <c:spPr>
              <a:noFill/>
              <a:ln>
                <a:noFill/>
              </a:ln>
              <a:effectLst/>
            </c:spPr>
            <c:txPr>
              <a:bodyPr/>
              <a:lstStyle/>
              <a:p>
                <a:pPr>
                  <a:defRPr sz="1600"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7"/>
                <c:pt idx="0">
                  <c:v> CER/MMN</c:v>
                </c:pt>
                <c:pt idx="1">
                  <c:v>EPM</c:v>
                </c:pt>
                <c:pt idx="2">
                  <c:v>CMP</c:v>
                </c:pt>
                <c:pt idx="3">
                  <c:v>CHEM</c:v>
                </c:pt>
                <c:pt idx="4">
                  <c:v>BMAT</c:v>
                </c:pt>
                <c:pt idx="5">
                  <c:v>ENERGY</c:v>
                </c:pt>
                <c:pt idx="6">
                  <c:v>SOFT</c:v>
                </c:pt>
              </c:strCache>
            </c:strRef>
          </c:cat>
          <c:val>
            <c:numRef>
              <c:f>Sheet1!$B$2:$B$8</c:f>
              <c:numCache>
                <c:formatCode>General</c:formatCode>
                <c:ptCount val="7"/>
                <c:pt idx="0">
                  <c:v>16.0</c:v>
                </c:pt>
                <c:pt idx="1">
                  <c:v>21.0</c:v>
                </c:pt>
                <c:pt idx="2">
                  <c:v>19.0</c:v>
                </c:pt>
                <c:pt idx="3">
                  <c:v>17.0</c:v>
                </c:pt>
                <c:pt idx="4">
                  <c:v>21.0</c:v>
                </c:pt>
                <c:pt idx="5">
                  <c:v>26.0</c:v>
                </c:pt>
                <c:pt idx="6">
                  <c:v>20.0</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spPr>
    <a:blipFill>
      <a:blip xmlns:r="http://schemas.openxmlformats.org/officeDocument/2006/relationships" r:embed="rId2"/>
      <a:tile tx="0" ty="0" sx="100000" sy="100000" flip="none" algn="tl"/>
    </a:blipFill>
    <a:ln>
      <a:solidFill>
        <a:srgbClr val="00CC99">
          <a:lumMod val="75000"/>
        </a:srgbClr>
      </a:solidFill>
    </a:ln>
  </c:sp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1"/>
          <c:order val="0"/>
          <c:dLbls>
            <c:spPr>
              <a:noFill/>
              <a:ln>
                <a:noFill/>
              </a:ln>
              <a:effectLst/>
            </c:spPr>
            <c:txPr>
              <a:bodyPr/>
              <a:lstStyle/>
              <a:p>
                <a:pPr>
                  <a:defRPr sz="1600"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7"/>
                <c:pt idx="0">
                  <c:v> CER/MMN</c:v>
                </c:pt>
                <c:pt idx="1">
                  <c:v>EPM</c:v>
                </c:pt>
                <c:pt idx="2">
                  <c:v>CMP</c:v>
                </c:pt>
                <c:pt idx="3">
                  <c:v>CHEM</c:v>
                </c:pt>
                <c:pt idx="4">
                  <c:v>BMAT</c:v>
                </c:pt>
                <c:pt idx="5">
                  <c:v>ENERGY</c:v>
                </c:pt>
                <c:pt idx="6">
                  <c:v>SOFT</c:v>
                </c:pt>
              </c:strCache>
            </c:strRef>
          </c:cat>
          <c:val>
            <c:numRef>
              <c:f>Sheet1!$C$2:$C$8</c:f>
              <c:numCache>
                <c:formatCode>General</c:formatCode>
                <c:ptCount val="7"/>
                <c:pt idx="0">
                  <c:v>34.0</c:v>
                </c:pt>
                <c:pt idx="1">
                  <c:v>41.0</c:v>
                </c:pt>
                <c:pt idx="2">
                  <c:v>32.0</c:v>
                </c:pt>
                <c:pt idx="3">
                  <c:v>30.0</c:v>
                </c:pt>
                <c:pt idx="4">
                  <c:v>32.0</c:v>
                </c:pt>
                <c:pt idx="5">
                  <c:v>41.0</c:v>
                </c:pt>
                <c:pt idx="6">
                  <c:v>36.0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spPr>
    <a:gradFill>
      <a:gsLst>
        <a:gs pos="0">
          <a:srgbClr val="00CC99">
            <a:tint val="66000"/>
            <a:satMod val="160000"/>
          </a:srgbClr>
        </a:gs>
        <a:gs pos="50000">
          <a:srgbClr val="00CC99">
            <a:tint val="44500"/>
            <a:satMod val="160000"/>
          </a:srgbClr>
        </a:gs>
        <a:gs pos="100000">
          <a:srgbClr val="00CC99">
            <a:tint val="23500"/>
            <a:satMod val="160000"/>
          </a:srgbClr>
        </a:gs>
      </a:gsLst>
      <a:lin ang="5400000" scaled="0"/>
    </a:gradFill>
    <a:ln>
      <a:solidFill>
        <a:srgbClr val="C00000"/>
      </a:solidFill>
    </a:ln>
  </c:sp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spPr>
              <a:noFill/>
              <a:ln>
                <a:noFill/>
              </a:ln>
              <a:effectLst/>
            </c:spPr>
            <c:txPr>
              <a:bodyPr/>
              <a:lstStyle/>
              <a:p>
                <a:pPr>
                  <a:defRPr b="1"/>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'[Chart in Microsoft PowerPoint]Sheet1'!$F$2:$F$5</c:f>
              <c:strCache>
                <c:ptCount val="4"/>
                <c:pt idx="0">
                  <c:v>2 IRG</c:v>
                </c:pt>
                <c:pt idx="1">
                  <c:v>3 IRG</c:v>
                </c:pt>
                <c:pt idx="2">
                  <c:v>4 IRG</c:v>
                </c:pt>
                <c:pt idx="3">
                  <c:v>5 IRG</c:v>
                </c:pt>
              </c:strCache>
            </c:strRef>
          </c:cat>
          <c:val>
            <c:numRef>
              <c:f>'[Chart in Microsoft PowerPoint]Sheet1'!$G$2:$G$5</c:f>
              <c:numCache>
                <c:formatCode>General</c:formatCode>
                <c:ptCount val="4"/>
                <c:pt idx="0">
                  <c:v>22.0</c:v>
                </c:pt>
                <c:pt idx="1">
                  <c:v>36.0</c:v>
                </c:pt>
                <c:pt idx="2">
                  <c:v>21.0</c:v>
                </c:pt>
                <c:pt idx="3">
                  <c:v>2.0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spPr>
    <a:solidFill>
      <a:srgbClr val="7030A0">
        <a:alpha val="25000"/>
      </a:srgbClr>
    </a:solidFill>
    <a:ln cap="rnd" cmpd="sng">
      <a:solidFill>
        <a:srgbClr val="00B0F0"/>
      </a:solid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dLbl>
              <c:idx val="6"/>
              <c:layout>
                <c:manualLayout>
                  <c:x val="0.017922795792051"/>
                  <c:y val="0.082991034474399"/>
                </c:manualLayout>
              </c:layout>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400" b="1">
                    <a:solidFill>
                      <a:schemeClr val="bg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'Pie Chart'!$A$1:$G$1</c:f>
              <c:strCache>
                <c:ptCount val="7"/>
                <c:pt idx="0">
                  <c:v>EPM</c:v>
                </c:pt>
                <c:pt idx="1">
                  <c:v>CMP</c:v>
                </c:pt>
                <c:pt idx="2">
                  <c:v>SSMC</c:v>
                </c:pt>
                <c:pt idx="3">
                  <c:v>Polymer</c:v>
                </c:pt>
                <c:pt idx="4">
                  <c:v>Ceramics</c:v>
                </c:pt>
                <c:pt idx="5">
                  <c:v>BMAT</c:v>
                </c:pt>
                <c:pt idx="6">
                  <c:v>Metals</c:v>
                </c:pt>
              </c:strCache>
            </c:strRef>
          </c:cat>
          <c:val>
            <c:numRef>
              <c:f>'Pie Chart'!$A$2:$G$2</c:f>
              <c:numCache>
                <c:formatCode>General</c:formatCode>
                <c:ptCount val="7"/>
                <c:pt idx="0">
                  <c:v>10.0</c:v>
                </c:pt>
                <c:pt idx="1">
                  <c:v>7.0</c:v>
                </c:pt>
                <c:pt idx="2">
                  <c:v>3.0</c:v>
                </c:pt>
                <c:pt idx="3">
                  <c:v>2.5</c:v>
                </c:pt>
                <c:pt idx="4">
                  <c:v>2.0</c:v>
                </c:pt>
                <c:pt idx="5">
                  <c:v>1.5</c:v>
                </c:pt>
                <c:pt idx="6">
                  <c:v>1.0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8.png"/></Relationships>
</file>

<file path=ppt/drawings/drawing1.xml><?xml version="1.0" encoding="utf-8"?>
<c:userShapes xmlns:c="http://schemas.openxmlformats.org/drawingml/2006/chart">
  <cdr:relSizeAnchor xmlns:cdr="http://schemas.openxmlformats.org/drawingml/2006/chartDrawing">
    <cdr:from>
      <cdr:x>0.02827</cdr:x>
      <cdr:y>0.02108</cdr:y>
    </cdr:from>
    <cdr:to>
      <cdr:x>0.15327</cdr:x>
      <cdr:y>0.10045</cdr:y>
    </cdr:to>
    <cdr:sp macro="" textlink="">
      <cdr:nvSpPr>
        <cdr:cNvPr id="2" name="TextBox 1"/>
        <cdr:cNvSpPr txBox="1"/>
      </cdr:nvSpPr>
      <cdr:spPr>
        <a:xfrm xmlns:a="http://schemas.openxmlformats.org/drawingml/2006/main">
          <a:off x="180975" y="80963"/>
          <a:ext cx="8001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a:t>MRSEC</a:t>
          </a:r>
        </a:p>
      </cdr:txBody>
    </cdr:sp>
  </cdr:relSizeAnchor>
  <cdr:relSizeAnchor xmlns:cdr="http://schemas.openxmlformats.org/drawingml/2006/chartDrawing">
    <cdr:from>
      <cdr:x>0.48065</cdr:x>
      <cdr:y>0.08061</cdr:y>
    </cdr:from>
    <cdr:to>
      <cdr:x>0.60863</cdr:x>
      <cdr:y>0.15253</cdr:y>
    </cdr:to>
    <cdr:sp macro="" textlink="">
      <cdr:nvSpPr>
        <cdr:cNvPr id="3" name="TextBox 2"/>
        <cdr:cNvSpPr txBox="1"/>
      </cdr:nvSpPr>
      <cdr:spPr>
        <a:xfrm xmlns:a="http://schemas.openxmlformats.org/drawingml/2006/main">
          <a:off x="3076575" y="309563"/>
          <a:ext cx="819150"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0.26898</cdr:x>
      <cdr:y>0.84655</cdr:y>
    </cdr:from>
    <cdr:to>
      <cdr:x>0.94848</cdr:x>
      <cdr:y>0.92666</cdr:y>
    </cdr:to>
    <cdr:sp macro="" textlink="">
      <cdr:nvSpPr>
        <cdr:cNvPr id="4" name="TextBox 3"/>
        <cdr:cNvSpPr txBox="1"/>
      </cdr:nvSpPr>
      <cdr:spPr>
        <a:xfrm xmlns:a="http://schemas.openxmlformats.org/drawingml/2006/main">
          <a:off x="1054663" y="3096344"/>
          <a:ext cx="2664296" cy="2930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t>Centers Pre-Proposals Reviewed</a:t>
          </a:r>
          <a:endParaRPr lang="en-US"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0.04167</cdr:x>
      <cdr:y>0.04836</cdr:y>
    </cdr:from>
    <cdr:to>
      <cdr:x>0.12054</cdr:x>
      <cdr:y>0.12773</cdr:y>
    </cdr:to>
    <cdr:sp macro="" textlink="">
      <cdr:nvSpPr>
        <cdr:cNvPr id="2" name="TextBox 1"/>
        <cdr:cNvSpPr txBox="1"/>
      </cdr:nvSpPr>
      <cdr:spPr>
        <a:xfrm xmlns:a="http://schemas.openxmlformats.org/drawingml/2006/main">
          <a:off x="266700" y="185738"/>
          <a:ext cx="504825"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a:t>IRGs</a:t>
          </a:r>
        </a:p>
      </cdr:txBody>
    </cdr:sp>
  </cdr:relSizeAnchor>
  <cdr:relSizeAnchor xmlns:cdr="http://schemas.openxmlformats.org/drawingml/2006/chartDrawing">
    <cdr:from>
      <cdr:x>0.28619</cdr:x>
      <cdr:y>0.86249</cdr:y>
    </cdr:from>
    <cdr:to>
      <cdr:x>0.89436</cdr:x>
      <cdr:y>0.9426</cdr:y>
    </cdr:to>
    <cdr:sp macro="" textlink="">
      <cdr:nvSpPr>
        <cdr:cNvPr id="4" name="TextBox 1"/>
        <cdr:cNvSpPr txBox="1"/>
      </cdr:nvSpPr>
      <cdr:spPr>
        <a:xfrm xmlns:a="http://schemas.openxmlformats.org/drawingml/2006/main">
          <a:off x="1152128" y="3312368"/>
          <a:ext cx="2448272" cy="30766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t>Pre-Proposals IRGs Reviewed</a:t>
          </a:r>
          <a:endParaRPr lang="en-US"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8372" cy="465774"/>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defRPr sz="1200"/>
            </a:lvl1pPr>
          </a:lstStyle>
          <a:p>
            <a:pPr>
              <a:defRPr/>
            </a:pPr>
            <a:endParaRPr lang="en-US" dirty="0"/>
          </a:p>
        </p:txBody>
      </p:sp>
      <p:sp>
        <p:nvSpPr>
          <p:cNvPr id="58371" name="Rectangle 3"/>
          <p:cNvSpPr>
            <a:spLocks noGrp="1" noChangeArrowheads="1"/>
          </p:cNvSpPr>
          <p:nvPr>
            <p:ph type="dt" sz="quarter" idx="1"/>
          </p:nvPr>
        </p:nvSpPr>
        <p:spPr bwMode="auto">
          <a:xfrm>
            <a:off x="3970436" y="0"/>
            <a:ext cx="3038372" cy="465774"/>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a:defRPr sz="1200"/>
            </a:lvl1pPr>
          </a:lstStyle>
          <a:p>
            <a:pPr>
              <a:defRPr/>
            </a:pPr>
            <a:endParaRPr lang="en-US" dirty="0"/>
          </a:p>
        </p:txBody>
      </p:sp>
      <p:sp>
        <p:nvSpPr>
          <p:cNvPr id="58372" name="Rectangle 4"/>
          <p:cNvSpPr>
            <a:spLocks noGrp="1" noChangeArrowheads="1"/>
          </p:cNvSpPr>
          <p:nvPr>
            <p:ph type="ftr" sz="quarter" idx="2"/>
          </p:nvPr>
        </p:nvSpPr>
        <p:spPr bwMode="auto">
          <a:xfrm>
            <a:off x="0" y="8829037"/>
            <a:ext cx="3038372" cy="465774"/>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defRPr sz="1200"/>
            </a:lvl1pPr>
          </a:lstStyle>
          <a:p>
            <a:pPr>
              <a:defRPr/>
            </a:pPr>
            <a:endParaRPr lang="en-US" dirty="0"/>
          </a:p>
        </p:txBody>
      </p:sp>
      <p:sp>
        <p:nvSpPr>
          <p:cNvPr id="58373" name="Rectangle 5"/>
          <p:cNvSpPr>
            <a:spLocks noGrp="1" noChangeArrowheads="1"/>
          </p:cNvSpPr>
          <p:nvPr>
            <p:ph type="sldNum" sz="quarter" idx="3"/>
          </p:nvPr>
        </p:nvSpPr>
        <p:spPr bwMode="auto">
          <a:xfrm>
            <a:off x="3970436" y="8829037"/>
            <a:ext cx="3038372" cy="465774"/>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a:defRPr sz="1200"/>
            </a:lvl1pPr>
          </a:lstStyle>
          <a:p>
            <a:pPr>
              <a:defRPr/>
            </a:pPr>
            <a:fld id="{D2CB5476-315C-4317-B1D2-0E8A717F4E07}" type="slidenum">
              <a:rPr lang="en-US"/>
              <a:pPr>
                <a:defRPr/>
              </a:pPr>
              <a:t>‹#›</a:t>
            </a:fld>
            <a:endParaRPr lang="en-US" dirty="0"/>
          </a:p>
        </p:txBody>
      </p:sp>
    </p:spTree>
    <p:extLst>
      <p:ext uri="{BB962C8B-B14F-4D97-AF65-F5344CB8AC3E}">
        <p14:creationId xmlns:p14="http://schemas.microsoft.com/office/powerpoint/2010/main" val="3044733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372" cy="465774"/>
          </a:xfrm>
          <a:prstGeom prst="rect">
            <a:avLst/>
          </a:prstGeom>
          <a:noFill/>
          <a:ln w="9525">
            <a:noFill/>
            <a:miter lim="800000"/>
            <a:headEnd/>
            <a:tailEnd/>
          </a:ln>
          <a:effectLst/>
        </p:spPr>
        <p:txBody>
          <a:bodyPr vert="horz" wrap="square" lIns="93391" tIns="46696" rIns="93391" bIns="46696" numCol="1" anchor="t" anchorCtr="0" compatLnSpc="1">
            <a:prstTxWarp prst="textNoShape">
              <a:avLst/>
            </a:prstTxWarp>
          </a:bodyPr>
          <a:lstStyle>
            <a:lvl1pPr defTabSz="934006">
              <a:defRPr sz="1200"/>
            </a:lvl1pPr>
          </a:lstStyle>
          <a:p>
            <a:pPr>
              <a:defRPr/>
            </a:pPr>
            <a:endParaRPr lang="en-US" dirty="0"/>
          </a:p>
        </p:txBody>
      </p:sp>
      <p:sp>
        <p:nvSpPr>
          <p:cNvPr id="4099" name="Rectangle 3"/>
          <p:cNvSpPr>
            <a:spLocks noGrp="1" noChangeArrowheads="1"/>
          </p:cNvSpPr>
          <p:nvPr>
            <p:ph type="dt" idx="1"/>
          </p:nvPr>
        </p:nvSpPr>
        <p:spPr bwMode="auto">
          <a:xfrm>
            <a:off x="3970436" y="0"/>
            <a:ext cx="3038372" cy="465774"/>
          </a:xfrm>
          <a:prstGeom prst="rect">
            <a:avLst/>
          </a:prstGeom>
          <a:noFill/>
          <a:ln w="9525">
            <a:noFill/>
            <a:miter lim="800000"/>
            <a:headEnd/>
            <a:tailEnd/>
          </a:ln>
          <a:effectLst/>
        </p:spPr>
        <p:txBody>
          <a:bodyPr vert="horz" wrap="square" lIns="93391" tIns="46696" rIns="93391" bIns="46696" numCol="1" anchor="t" anchorCtr="0" compatLnSpc="1">
            <a:prstTxWarp prst="textNoShape">
              <a:avLst/>
            </a:prstTxWarp>
          </a:bodyPr>
          <a:lstStyle>
            <a:lvl1pPr algn="r" defTabSz="934006">
              <a:defRPr sz="1200"/>
            </a:lvl1pPr>
          </a:lstStyle>
          <a:p>
            <a:pPr>
              <a:defRPr/>
            </a:pPr>
            <a:endParaRPr lang="en-US" dirty="0"/>
          </a:p>
        </p:txBody>
      </p:sp>
      <p:sp>
        <p:nvSpPr>
          <p:cNvPr id="21508"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2635" y="4416108"/>
            <a:ext cx="5605133" cy="4184016"/>
          </a:xfrm>
          <a:prstGeom prst="rect">
            <a:avLst/>
          </a:prstGeom>
          <a:noFill/>
          <a:ln w="9525">
            <a:noFill/>
            <a:miter lim="800000"/>
            <a:headEnd/>
            <a:tailEnd/>
          </a:ln>
          <a:effectLst/>
        </p:spPr>
        <p:txBody>
          <a:bodyPr vert="horz" wrap="square" lIns="93391" tIns="46696" rIns="93391" bIns="4669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037"/>
            <a:ext cx="3038372" cy="465774"/>
          </a:xfrm>
          <a:prstGeom prst="rect">
            <a:avLst/>
          </a:prstGeom>
          <a:noFill/>
          <a:ln w="9525">
            <a:noFill/>
            <a:miter lim="800000"/>
            <a:headEnd/>
            <a:tailEnd/>
          </a:ln>
          <a:effectLst/>
        </p:spPr>
        <p:txBody>
          <a:bodyPr vert="horz" wrap="square" lIns="93391" tIns="46696" rIns="93391" bIns="46696" numCol="1" anchor="b" anchorCtr="0" compatLnSpc="1">
            <a:prstTxWarp prst="textNoShape">
              <a:avLst/>
            </a:prstTxWarp>
          </a:bodyPr>
          <a:lstStyle>
            <a:lvl1pPr defTabSz="934006">
              <a:defRPr sz="1200"/>
            </a:lvl1pPr>
          </a:lstStyle>
          <a:p>
            <a:pPr>
              <a:defRPr/>
            </a:pPr>
            <a:endParaRPr lang="en-US" dirty="0"/>
          </a:p>
        </p:txBody>
      </p:sp>
      <p:sp>
        <p:nvSpPr>
          <p:cNvPr id="4103" name="Rectangle 7"/>
          <p:cNvSpPr>
            <a:spLocks noGrp="1" noChangeArrowheads="1"/>
          </p:cNvSpPr>
          <p:nvPr>
            <p:ph type="sldNum" sz="quarter" idx="5"/>
          </p:nvPr>
        </p:nvSpPr>
        <p:spPr bwMode="auto">
          <a:xfrm>
            <a:off x="3970436" y="8829037"/>
            <a:ext cx="3038372" cy="465774"/>
          </a:xfrm>
          <a:prstGeom prst="rect">
            <a:avLst/>
          </a:prstGeom>
          <a:noFill/>
          <a:ln w="9525">
            <a:noFill/>
            <a:miter lim="800000"/>
            <a:headEnd/>
            <a:tailEnd/>
          </a:ln>
          <a:effectLst/>
        </p:spPr>
        <p:txBody>
          <a:bodyPr vert="horz" wrap="square" lIns="93391" tIns="46696" rIns="93391" bIns="46696" numCol="1" anchor="b" anchorCtr="0" compatLnSpc="1">
            <a:prstTxWarp prst="textNoShape">
              <a:avLst/>
            </a:prstTxWarp>
          </a:bodyPr>
          <a:lstStyle>
            <a:lvl1pPr algn="r" defTabSz="934006">
              <a:defRPr sz="1200"/>
            </a:lvl1pPr>
          </a:lstStyle>
          <a:p>
            <a:pPr>
              <a:defRPr/>
            </a:pPr>
            <a:fld id="{85E99573-D571-4EC8-BD18-F823422E3B3C}" type="slidenum">
              <a:rPr lang="en-US"/>
              <a:pPr>
                <a:defRPr/>
              </a:pPr>
              <a:t>‹#›</a:t>
            </a:fld>
            <a:endParaRPr lang="en-US" dirty="0"/>
          </a:p>
        </p:txBody>
      </p:sp>
    </p:spTree>
    <p:extLst>
      <p:ext uri="{BB962C8B-B14F-4D97-AF65-F5344CB8AC3E}">
        <p14:creationId xmlns:p14="http://schemas.microsoft.com/office/powerpoint/2010/main" val="3903807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5E99573-D571-4EC8-BD18-F823422E3B3C}" type="slidenum">
              <a:rPr lang="en-US" smtClean="0"/>
              <a:pPr>
                <a:defRPr/>
              </a:pPr>
              <a:t>1</a:t>
            </a:fld>
            <a:endParaRPr lang="en-US" dirty="0"/>
          </a:p>
        </p:txBody>
      </p:sp>
    </p:spTree>
    <p:extLst>
      <p:ext uri="{BB962C8B-B14F-4D97-AF65-F5344CB8AC3E}">
        <p14:creationId xmlns:p14="http://schemas.microsoft.com/office/powerpoint/2010/main" val="3251514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5DD587-CF65-4BDF-B5DF-3C56D743F6B0}" type="slidenum">
              <a:rPr lang="en-US"/>
              <a:pPr/>
              <a:t>12</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48929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5E99573-D571-4EC8-BD18-F823422E3B3C}" type="slidenum">
              <a:rPr lang="en-US" smtClean="0"/>
              <a:pPr>
                <a:defRPr/>
              </a:pPr>
              <a:t>14</a:t>
            </a:fld>
            <a:endParaRPr lang="en-US" dirty="0"/>
          </a:p>
        </p:txBody>
      </p:sp>
    </p:spTree>
    <p:extLst>
      <p:ext uri="{BB962C8B-B14F-4D97-AF65-F5344CB8AC3E}">
        <p14:creationId xmlns:p14="http://schemas.microsoft.com/office/powerpoint/2010/main" val="1211438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9F8CB8-EEB9-4C8A-B80D-C950EC777505}" type="slidenum">
              <a:rPr lang="en-US"/>
              <a:pPr/>
              <a:t>17</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3750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9F8CB8-EEB9-4C8A-B80D-C950EC777505}" type="slidenum">
              <a:rPr lang="en-US"/>
              <a:pPr/>
              <a:t>18</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16271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934F89-0C33-43DE-9195-87B0B1FD4AFE}" type="slidenum">
              <a:rPr lang="en-US" smtClean="0"/>
              <a:pPr/>
              <a:t>19</a:t>
            </a:fld>
            <a:endParaRPr lang="en-US"/>
          </a:p>
        </p:txBody>
      </p:sp>
    </p:spTree>
    <p:extLst>
      <p:ext uri="{BB962C8B-B14F-4D97-AF65-F5344CB8AC3E}">
        <p14:creationId xmlns:p14="http://schemas.microsoft.com/office/powerpoint/2010/main" val="271262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2C45602-DA1B-40D9-918A-162C0C0B1044}" type="slidenum">
              <a:rPr lang="en-US" smtClean="0"/>
              <a:pPr/>
              <a:t>22</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78273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To ensure the vitality of the STEM human resource base, GRFP invests in diverse, outstanding graduate students, who are pursuing research-based master's and doctoral degrees in NSF-supported disciplines.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Responsive to national needs for a strong, diverse and globally engaged science and engineering workforce</a:t>
            </a:r>
          </a:p>
          <a:p>
            <a:endParaRPr lang="en-US" dirty="0"/>
          </a:p>
        </p:txBody>
      </p:sp>
      <p:sp>
        <p:nvSpPr>
          <p:cNvPr id="4" name="Slide Number Placeholder 3"/>
          <p:cNvSpPr>
            <a:spLocks noGrp="1"/>
          </p:cNvSpPr>
          <p:nvPr>
            <p:ph type="sldNum" sz="quarter" idx="10"/>
          </p:nvPr>
        </p:nvSpPr>
        <p:spPr/>
        <p:txBody>
          <a:bodyPr/>
          <a:lstStyle/>
          <a:p>
            <a:fld id="{17940E3F-770E-4CEF-A7DE-7C3BBEA404B6}" type="slidenum">
              <a:rPr lang="en-US" smtClean="0"/>
              <a:pPr/>
              <a:t>24</a:t>
            </a:fld>
            <a:endParaRPr lang="en-US" dirty="0"/>
          </a:p>
        </p:txBody>
      </p:sp>
    </p:spTree>
    <p:extLst>
      <p:ext uri="{BB962C8B-B14F-4D97-AF65-F5344CB8AC3E}">
        <p14:creationId xmlns:p14="http://schemas.microsoft.com/office/powerpoint/2010/main" val="3188095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Leverages NSF resources to broaden the participation of underrepresented groups</a:t>
            </a:r>
          </a:p>
          <a:p>
            <a:pPr lvl="0"/>
            <a:r>
              <a:rPr lang="en-US" sz="1200" kern="1200" dirty="0" smtClean="0">
                <a:solidFill>
                  <a:schemeClr val="tx1"/>
                </a:solidFill>
                <a:latin typeface="+mn-lt"/>
                <a:ea typeface="+mn-ea"/>
                <a:cs typeface="+mn-cs"/>
              </a:rPr>
              <a:t>Facilitation Awards for Scientists and Engineers with Disabilities</a:t>
            </a:r>
          </a:p>
          <a:p>
            <a:endParaRPr lang="en-US" dirty="0"/>
          </a:p>
        </p:txBody>
      </p:sp>
      <p:sp>
        <p:nvSpPr>
          <p:cNvPr id="4" name="Slide Number Placeholder 3"/>
          <p:cNvSpPr>
            <a:spLocks noGrp="1"/>
          </p:cNvSpPr>
          <p:nvPr>
            <p:ph type="sldNum" sz="quarter" idx="10"/>
          </p:nvPr>
        </p:nvSpPr>
        <p:spPr/>
        <p:txBody>
          <a:bodyPr/>
          <a:lstStyle/>
          <a:p>
            <a:fld id="{17940E3F-770E-4CEF-A7DE-7C3BBEA404B6}" type="slidenum">
              <a:rPr lang="en-US" smtClean="0"/>
              <a:pPr/>
              <a:t>25</a:t>
            </a:fld>
            <a:endParaRPr lang="en-US" dirty="0"/>
          </a:p>
        </p:txBody>
      </p:sp>
    </p:spTree>
    <p:extLst>
      <p:ext uri="{BB962C8B-B14F-4D97-AF65-F5344CB8AC3E}">
        <p14:creationId xmlns:p14="http://schemas.microsoft.com/office/powerpoint/2010/main" val="2175090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Broadening opportunities and enabling the participation of all citizens, women and men, underrepresented minorities, and persons with disabilities, are essential to the health and vitality of science and engineering. </a:t>
            </a:r>
            <a:r>
              <a:rPr lang="en-US" dirty="0" smtClean="0"/>
              <a:t>NSF’s commitment to broadening participation is embedded in its Strategic Plan and </a:t>
            </a:r>
            <a:r>
              <a:rPr lang="en-US" sz="1200" kern="1200" dirty="0" smtClean="0">
                <a:solidFill>
                  <a:schemeClr val="tx1"/>
                </a:solidFill>
                <a:latin typeface="+mn-lt"/>
                <a:ea typeface="+mn-ea"/>
                <a:cs typeface="+mn-cs"/>
              </a:rPr>
              <a:t>deems it central to the programs, projects, and activities it considers and supports. </a:t>
            </a:r>
            <a:r>
              <a:rPr lang="en-US" sz="1200" b="0" kern="1200" dirty="0" smtClean="0">
                <a:solidFill>
                  <a:schemeClr val="tx1"/>
                </a:solidFill>
                <a:latin typeface="+mn-lt"/>
                <a:ea typeface="+mn-ea"/>
                <a:cs typeface="+mn-cs"/>
              </a:rPr>
              <a:t>The goals of the GRFP strongly support broadening participation.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dirty="0" smtClean="0"/>
              <a:t>GRFP:</a:t>
            </a:r>
          </a:p>
          <a:p>
            <a:pPr>
              <a:lnSpc>
                <a:spcPct val="150000"/>
              </a:lnSpc>
              <a:buFont typeface="Arial" pitchFamily="34" charset="0"/>
              <a:buChar char="•"/>
            </a:pPr>
            <a:r>
              <a:rPr lang="en-US" dirty="0" smtClean="0"/>
              <a:t>Identifies Nation’s future science and engineering leaders</a:t>
            </a:r>
          </a:p>
          <a:p>
            <a:pPr>
              <a:lnSpc>
                <a:spcPct val="150000"/>
              </a:lnSpc>
              <a:buFont typeface="Arial" pitchFamily="34" charset="0"/>
              <a:buChar char="•"/>
            </a:pPr>
            <a:r>
              <a:rPr lang="en-US" dirty="0" smtClean="0"/>
              <a:t>Focuses on the individual</a:t>
            </a:r>
          </a:p>
          <a:p>
            <a:pPr>
              <a:lnSpc>
                <a:spcPct val="150000"/>
              </a:lnSpc>
              <a:buFont typeface="Arial" pitchFamily="34" charset="0"/>
              <a:buChar char="•"/>
            </a:pPr>
            <a:r>
              <a:rPr lang="en-US" dirty="0" smtClean="0"/>
              <a:t>Promotes diversity in the science and engineering workforce</a:t>
            </a:r>
          </a:p>
          <a:p>
            <a:pPr>
              <a:lnSpc>
                <a:spcPct val="150000"/>
              </a:lnSpc>
              <a:buFont typeface="Arial" pitchFamily="34" charset="0"/>
              <a:buChar char="•"/>
            </a:pPr>
            <a:r>
              <a:rPr lang="en-US" dirty="0" smtClean="0"/>
              <a:t>Adheres to the Merit Review Criteria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GRFP supports individuals proposing a comprehensive holistic plan for graduate education that takes into account individual interests and competencies. Applicants must provide a detailed profile of their relevant educational and research experiences and plans for graduate education in such a way as to demonstrate potential for significant achievements in science and engineering.</a:t>
            </a:r>
          </a:p>
          <a:p>
            <a:endParaRPr lang="en-US" dirty="0"/>
          </a:p>
        </p:txBody>
      </p:sp>
      <p:sp>
        <p:nvSpPr>
          <p:cNvPr id="4" name="Slide Number Placeholder 3"/>
          <p:cNvSpPr>
            <a:spLocks noGrp="1"/>
          </p:cNvSpPr>
          <p:nvPr>
            <p:ph type="sldNum" sz="quarter" idx="10"/>
          </p:nvPr>
        </p:nvSpPr>
        <p:spPr/>
        <p:txBody>
          <a:bodyPr/>
          <a:lstStyle/>
          <a:p>
            <a:fld id="{17940E3F-770E-4CEF-A7DE-7C3BBEA404B6}" type="slidenum">
              <a:rPr lang="en-US" smtClean="0"/>
              <a:pPr/>
              <a:t>26</a:t>
            </a:fld>
            <a:endParaRPr lang="en-US" dirty="0"/>
          </a:p>
        </p:txBody>
      </p:sp>
    </p:spTree>
    <p:extLst>
      <p:ext uri="{BB962C8B-B14F-4D97-AF65-F5344CB8AC3E}">
        <p14:creationId xmlns:p14="http://schemas.microsoft.com/office/powerpoint/2010/main" val="3729450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940E3F-770E-4CEF-A7DE-7C3BBEA404B6}" type="slidenum">
              <a:rPr lang="en-US" smtClean="0"/>
              <a:pPr/>
              <a:t>27</a:t>
            </a:fld>
            <a:endParaRPr lang="en-US" dirty="0"/>
          </a:p>
        </p:txBody>
      </p:sp>
    </p:spTree>
    <p:extLst>
      <p:ext uri="{BB962C8B-B14F-4D97-AF65-F5344CB8AC3E}">
        <p14:creationId xmlns:p14="http://schemas.microsoft.com/office/powerpoint/2010/main" val="717132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B9C853-7BC5-4854-8F28-EC85EC5546EA}" type="slidenum">
              <a:rPr lang="en-US"/>
              <a:pPr/>
              <a:t>3</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xfrm>
            <a:off x="935039" y="4416425"/>
            <a:ext cx="5140325" cy="4183063"/>
          </a:xfrm>
        </p:spPr>
        <p:txBody>
          <a:bodyPr/>
          <a:lstStyle/>
          <a:p>
            <a:r>
              <a:rPr lang="en-US" dirty="0"/>
              <a:t>DMR = NSF Division of Materials Research</a:t>
            </a:r>
          </a:p>
          <a:p>
            <a:r>
              <a:rPr lang="en-US" dirty="0" smtClean="0"/>
              <a:t>ARPA </a:t>
            </a:r>
            <a:r>
              <a:rPr lang="en-US" dirty="0"/>
              <a:t>= Advanced Research Project Agency</a:t>
            </a:r>
          </a:p>
          <a:p>
            <a:r>
              <a:rPr lang="en-US" dirty="0"/>
              <a:t>IDL Interdisciplinary Laboratory</a:t>
            </a:r>
          </a:p>
          <a:p>
            <a:r>
              <a:rPr lang="en-US" dirty="0"/>
              <a:t>MRL = Materials Research Laboratory</a:t>
            </a:r>
          </a:p>
          <a:p>
            <a:r>
              <a:rPr lang="en-US" dirty="0"/>
              <a:t>MRG = Materials Research Group</a:t>
            </a:r>
          </a:p>
          <a:p>
            <a:endParaRPr lang="en-US" dirty="0"/>
          </a:p>
        </p:txBody>
      </p:sp>
    </p:spTree>
    <p:extLst>
      <p:ext uri="{BB962C8B-B14F-4D97-AF65-F5344CB8AC3E}">
        <p14:creationId xmlns:p14="http://schemas.microsoft.com/office/powerpoint/2010/main" val="1551564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940E3F-770E-4CEF-A7DE-7C3BBEA404B6}" type="slidenum">
              <a:rPr lang="en-US" smtClean="0"/>
              <a:pPr/>
              <a:t>28</a:t>
            </a:fld>
            <a:endParaRPr lang="en-US" dirty="0"/>
          </a:p>
        </p:txBody>
      </p:sp>
    </p:spTree>
    <p:extLst>
      <p:ext uri="{BB962C8B-B14F-4D97-AF65-F5344CB8AC3E}">
        <p14:creationId xmlns:p14="http://schemas.microsoft.com/office/powerpoint/2010/main" val="1797132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5E99573-D571-4EC8-BD18-F823422E3B3C}" type="slidenum">
              <a:rPr lang="en-US" smtClean="0"/>
              <a:pPr>
                <a:defRPr/>
              </a:pPr>
              <a:t>29</a:t>
            </a:fld>
            <a:endParaRPr lang="en-US" dirty="0"/>
          </a:p>
        </p:txBody>
      </p:sp>
    </p:spTree>
    <p:extLst>
      <p:ext uri="{BB962C8B-B14F-4D97-AF65-F5344CB8AC3E}">
        <p14:creationId xmlns:p14="http://schemas.microsoft.com/office/powerpoint/2010/main" val="231783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5E99573-D571-4EC8-BD18-F823422E3B3C}" type="slidenum">
              <a:rPr lang="en-US" smtClean="0"/>
              <a:pPr>
                <a:defRPr/>
              </a:pPr>
              <a:t>30</a:t>
            </a:fld>
            <a:endParaRPr lang="en-US" dirty="0"/>
          </a:p>
        </p:txBody>
      </p:sp>
    </p:spTree>
    <p:extLst>
      <p:ext uri="{BB962C8B-B14F-4D97-AF65-F5344CB8AC3E}">
        <p14:creationId xmlns:p14="http://schemas.microsoft.com/office/powerpoint/2010/main" val="2189831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2FC85F-EC6E-4EF8-8F33-0747CEB6F3D7}" type="slidenum">
              <a:rPr lang="en-US" smtClean="0"/>
              <a:pPr/>
              <a:t>32</a:t>
            </a:fld>
            <a:endParaRPr lang="en-US"/>
          </a:p>
        </p:txBody>
      </p:sp>
    </p:spTree>
    <p:extLst>
      <p:ext uri="{BB962C8B-B14F-4D97-AF65-F5344CB8AC3E}">
        <p14:creationId xmlns:p14="http://schemas.microsoft.com/office/powerpoint/2010/main" val="3678667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C1E220-60BD-4F9A-9A0F-BC69F4D14DF9}" type="slidenum">
              <a:rPr lang="en-US"/>
              <a:pPr/>
              <a:t>5</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05713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B44ADC-C38C-4466-B23C-E091A63C3498}" type="slidenum">
              <a:rPr lang="en-US"/>
              <a:pPr/>
              <a:t>6</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06560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3A89A-3536-4DC7-AA11-D42AA7A436B8}" type="slidenum">
              <a:rPr lang="en-US"/>
              <a:pPr/>
              <a:t>7</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98746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432EFA-6708-4553-8709-D88FD7082ECA}" type="slidenum">
              <a:rPr lang="en-US"/>
              <a:pPr/>
              <a:t>8</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dirty="0" smtClean="0"/>
              <a:t>SVR= Site Visit Report</a:t>
            </a:r>
          </a:p>
          <a:p>
            <a:r>
              <a:rPr lang="en-US" dirty="0" smtClean="0"/>
              <a:t>RSV= Reverse Site Visit</a:t>
            </a:r>
            <a:endParaRPr lang="en-US" dirty="0"/>
          </a:p>
        </p:txBody>
      </p:sp>
    </p:spTree>
    <p:extLst>
      <p:ext uri="{BB962C8B-B14F-4D97-AF65-F5344CB8AC3E}">
        <p14:creationId xmlns:p14="http://schemas.microsoft.com/office/powerpoint/2010/main" val="3616425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790C042-FA73-4D67-945D-4AC99E93A3B9}" type="slidenum">
              <a:rPr lang="en-US" smtClean="0"/>
              <a:pPr/>
              <a:t>9</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899492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924196-7FF3-42F6-AF4A-8FD45B174257}" type="slidenum">
              <a:rPr lang="en-US"/>
              <a:pPr/>
              <a:t>10</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43641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E6CA3F-7D7B-4515-94D6-B936E8CB5B50}" type="slidenum">
              <a:rPr lang="en-US"/>
              <a:pPr/>
              <a:t>11</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59704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a:solidFill>
                <a:srgbClr val="3333CC"/>
              </a:solidFill>
              <a:ea typeface="+mn-ea"/>
              <a:cs typeface="+mn-cs"/>
            </a:endParaRP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CE204805-0A7B-4151-B772-81B8437C6DD0}" type="slidenum">
              <a:rPr lang="en-US" b="1" smtClean="0">
                <a:solidFill>
                  <a:srgbClr val="3333CC"/>
                </a:solidFill>
                <a:ea typeface="+mn-ea"/>
                <a:cs typeface="+mn-cs"/>
              </a:rPr>
              <a:pPr algn="ctr">
                <a:lnSpc>
                  <a:spcPct val="90000"/>
                </a:lnSpc>
                <a:spcBef>
                  <a:spcPct val="20000"/>
                </a:spcBef>
                <a:defRPr/>
              </a:pPr>
              <a:t>‹#›</a:t>
            </a:fld>
            <a:endParaRPr lang="en-US" b="1">
              <a:solidFill>
                <a:srgbClr val="3333CC"/>
              </a:solidFil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981200"/>
            <a:ext cx="75438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a:solidFill>
                <a:srgbClr val="3333CC"/>
              </a:solidFill>
              <a:ea typeface="+mn-ea"/>
              <a:cs typeface="+mn-cs"/>
            </a:endParaRP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D64ABE03-EC5E-4ABA-9C7B-FF68818822E0}" type="slidenum">
              <a:rPr lang="en-US" b="1" smtClean="0">
                <a:solidFill>
                  <a:srgbClr val="3333CC"/>
                </a:solidFill>
                <a:ea typeface="+mn-ea"/>
                <a:cs typeface="+mn-cs"/>
              </a:rPr>
              <a:pPr algn="ctr">
                <a:lnSpc>
                  <a:spcPct val="90000"/>
                </a:lnSpc>
                <a:spcBef>
                  <a:spcPct val="20000"/>
                </a:spcBef>
                <a:defRPr/>
              </a:pPr>
              <a:t>‹#›</a:t>
            </a:fld>
            <a:endParaRPr lang="en-US" b="1">
              <a:solidFill>
                <a:srgbClr val="3333CC"/>
              </a:solidFil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09600"/>
            <a:ext cx="188595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550545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a:solidFill>
                <a:srgbClr val="3333CC"/>
              </a:solidFill>
              <a:ea typeface="+mn-ea"/>
              <a:cs typeface="+mn-cs"/>
            </a:endParaRP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4BA26473-B0DA-4434-9A39-D3A06694C33D}" type="slidenum">
              <a:rPr lang="en-US" b="1" smtClean="0">
                <a:solidFill>
                  <a:srgbClr val="3333CC"/>
                </a:solidFill>
                <a:ea typeface="+mn-ea"/>
                <a:cs typeface="+mn-cs"/>
              </a:rPr>
              <a:pPr algn="ctr">
                <a:lnSpc>
                  <a:spcPct val="90000"/>
                </a:lnSpc>
                <a:spcBef>
                  <a:spcPct val="20000"/>
                </a:spcBef>
                <a:defRPr/>
              </a:pPr>
              <a:t>‹#›</a:t>
            </a:fld>
            <a:endParaRPr lang="en-US" b="1">
              <a:solidFill>
                <a:srgbClr val="3333CC"/>
              </a:solidFil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6858000" cy="1219200"/>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a:xfrm>
            <a:off x="1600200" y="152400"/>
            <a:ext cx="6858000" cy="1219200"/>
          </a:xfrm>
          <a:prstGeom prst="rect">
            <a:avLst/>
          </a:prstGeom>
        </p:spPr>
        <p:txBody>
          <a:bodyPr/>
          <a:lstStyle/>
          <a:p>
            <a:r>
              <a:rPr lang="en-US" dirty="0"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14400" y="1981200"/>
            <a:ext cx="75438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a:solidFill>
                <a:srgbClr val="3333CC"/>
              </a:solidFill>
              <a:ea typeface="+mn-ea"/>
              <a:cs typeface="+mn-cs"/>
            </a:endParaRP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4E81C7C3-FA7C-48AA-AC5D-A424DE4A4613}" type="slidenum">
              <a:rPr lang="en-US" b="1" smtClean="0">
                <a:solidFill>
                  <a:srgbClr val="3333CC"/>
                </a:solidFill>
                <a:ea typeface="+mn-ea"/>
                <a:cs typeface="+mn-cs"/>
              </a:rPr>
              <a:pPr algn="ctr">
                <a:lnSpc>
                  <a:spcPct val="90000"/>
                </a:lnSpc>
                <a:spcBef>
                  <a:spcPct val="20000"/>
                </a:spcBef>
                <a:defRPr/>
              </a:pPr>
              <a:t>‹#›</a:t>
            </a:fld>
            <a:endParaRPr lang="en-US" b="1">
              <a:solidFill>
                <a:srgbClr val="3333CC"/>
              </a:solidFil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a:solidFill>
                <a:srgbClr val="3333CC"/>
              </a:solidFill>
              <a:ea typeface="+mn-ea"/>
              <a:cs typeface="+mn-cs"/>
            </a:endParaRP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2D039C1B-B78D-4ECF-920B-5C116AE3EFFF}" type="slidenum">
              <a:rPr lang="en-US" b="1" smtClean="0">
                <a:solidFill>
                  <a:srgbClr val="3333CC"/>
                </a:solidFill>
                <a:ea typeface="+mn-ea"/>
                <a:cs typeface="+mn-cs"/>
              </a:rPr>
              <a:pPr algn="ctr">
                <a:lnSpc>
                  <a:spcPct val="90000"/>
                </a:lnSpc>
                <a:spcBef>
                  <a:spcPct val="20000"/>
                </a:spcBef>
                <a:defRPr/>
              </a:pPr>
              <a:t>‹#›</a:t>
            </a:fld>
            <a:endParaRPr lang="en-US" b="1">
              <a:solidFill>
                <a:srgbClr val="3333CC"/>
              </a:solidFil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981200"/>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a:solidFill>
                <a:srgbClr val="3333CC"/>
              </a:solidFill>
              <a:ea typeface="+mn-ea"/>
              <a:cs typeface="+mn-cs"/>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FF3638E7-8C7D-4895-9A34-F79A61747AA8}" type="slidenum">
              <a:rPr lang="en-US" b="1" smtClean="0">
                <a:solidFill>
                  <a:srgbClr val="3333CC"/>
                </a:solidFill>
                <a:ea typeface="+mn-ea"/>
                <a:cs typeface="+mn-cs"/>
              </a:rPr>
              <a:pPr algn="ctr">
                <a:lnSpc>
                  <a:spcPct val="90000"/>
                </a:lnSpc>
                <a:spcBef>
                  <a:spcPct val="20000"/>
                </a:spcBef>
                <a:defRPr/>
              </a:pPr>
              <a:t>‹#›</a:t>
            </a:fld>
            <a:endParaRPr lang="en-US" b="1">
              <a:solidFill>
                <a:srgbClr val="3333CC"/>
              </a:solidFil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a:solidFill>
                <a:srgbClr val="3333CC"/>
              </a:solidFill>
              <a:ea typeface="+mn-ea"/>
              <a:cs typeface="+mn-cs"/>
            </a:endParaRPr>
          </a:p>
        </p:txBody>
      </p:sp>
      <p:sp>
        <p:nvSpPr>
          <p:cNvPr id="9" name="Slide Number Placeholder 8"/>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BF7BEEBD-8CE2-41A2-A214-F72E42C96278}" type="slidenum">
              <a:rPr lang="en-US" b="1" smtClean="0">
                <a:solidFill>
                  <a:srgbClr val="3333CC"/>
                </a:solidFill>
                <a:ea typeface="+mn-ea"/>
                <a:cs typeface="+mn-cs"/>
              </a:rPr>
              <a:pPr algn="ctr">
                <a:lnSpc>
                  <a:spcPct val="90000"/>
                </a:lnSpc>
                <a:spcBef>
                  <a:spcPct val="20000"/>
                </a:spcBef>
                <a:defRPr/>
              </a:pPr>
              <a:t>‹#›</a:t>
            </a:fld>
            <a:endParaRPr lang="en-US" b="1">
              <a:solidFill>
                <a:srgbClr val="3333CC"/>
              </a:solidFil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1143000"/>
          </a:xfrm>
          <a:prstGeom prst="rect">
            <a:avLst/>
          </a:prstGeom>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a:solidFill>
                <a:srgbClr val="3333CC"/>
              </a:solidFill>
              <a:ea typeface="+mn-ea"/>
              <a:cs typeface="+mn-cs"/>
            </a:endParaRPr>
          </a:p>
        </p:txBody>
      </p:sp>
      <p:sp>
        <p:nvSpPr>
          <p:cNvPr id="5" name="Slide Number Placeholder 4"/>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EC006EDF-1B79-417A-B104-E75F1E6C6BC9}" type="slidenum">
              <a:rPr lang="en-US" b="1" smtClean="0">
                <a:solidFill>
                  <a:srgbClr val="3333CC"/>
                </a:solidFill>
                <a:ea typeface="+mn-ea"/>
                <a:cs typeface="+mn-cs"/>
              </a:rPr>
              <a:pPr algn="ctr">
                <a:lnSpc>
                  <a:spcPct val="90000"/>
                </a:lnSpc>
                <a:spcBef>
                  <a:spcPct val="20000"/>
                </a:spcBef>
                <a:defRPr/>
              </a:pPr>
              <a:t>‹#›</a:t>
            </a:fld>
            <a:endParaRPr lang="en-US" b="1">
              <a:solidFill>
                <a:srgbClr val="3333CC"/>
              </a:solidFil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a:solidFill>
                <a:srgbClr val="3333CC"/>
              </a:solidFill>
              <a:ea typeface="+mn-ea"/>
              <a:cs typeface="+mn-cs"/>
            </a:endParaRPr>
          </a:p>
        </p:txBody>
      </p:sp>
      <p:sp>
        <p:nvSpPr>
          <p:cNvPr id="4" name="Slide Number Placeholder 3"/>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BAC95254-191E-49E8-A0ED-A40B17229F01}" type="slidenum">
              <a:rPr lang="en-US" b="1" smtClean="0">
                <a:solidFill>
                  <a:srgbClr val="3333CC"/>
                </a:solidFill>
                <a:ea typeface="+mn-ea"/>
                <a:cs typeface="+mn-cs"/>
              </a:rPr>
              <a:pPr algn="ctr">
                <a:lnSpc>
                  <a:spcPct val="90000"/>
                </a:lnSpc>
                <a:spcBef>
                  <a:spcPct val="20000"/>
                </a:spcBef>
                <a:defRPr/>
              </a:pPr>
              <a:t>‹#›</a:t>
            </a:fld>
            <a:endParaRPr lang="en-US" b="1">
              <a:solidFill>
                <a:srgbClr val="3333CC"/>
              </a:solidFil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a:solidFill>
                <a:srgbClr val="3333CC"/>
              </a:solidFill>
              <a:ea typeface="+mn-ea"/>
              <a:cs typeface="+mn-cs"/>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6F381208-0D6A-4F61-A2AE-A13A517FA527}" type="slidenum">
              <a:rPr lang="en-US" b="1" smtClean="0">
                <a:solidFill>
                  <a:srgbClr val="3333CC"/>
                </a:solidFill>
                <a:ea typeface="+mn-ea"/>
                <a:cs typeface="+mn-cs"/>
              </a:rPr>
              <a:pPr algn="ctr">
                <a:lnSpc>
                  <a:spcPct val="90000"/>
                </a:lnSpc>
                <a:spcBef>
                  <a:spcPct val="20000"/>
                </a:spcBef>
                <a:defRPr/>
              </a:pPr>
              <a:t>‹#›</a:t>
            </a:fld>
            <a:endParaRPr lang="en-US" b="1">
              <a:solidFill>
                <a:srgbClr val="3333CC"/>
              </a:solidFil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a:solidFill>
                <a:srgbClr val="3333CC"/>
              </a:solidFill>
              <a:ea typeface="+mn-ea"/>
              <a:cs typeface="+mn-cs"/>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06F30223-9A80-41F6-A34A-9E0436F9A5B6}" type="slidenum">
              <a:rPr lang="en-US" b="1" smtClean="0">
                <a:solidFill>
                  <a:srgbClr val="3333CC"/>
                </a:solidFill>
                <a:ea typeface="+mn-ea"/>
                <a:cs typeface="+mn-cs"/>
              </a:rPr>
              <a:pPr algn="ctr">
                <a:lnSpc>
                  <a:spcPct val="90000"/>
                </a:lnSpc>
                <a:spcBef>
                  <a:spcPct val="20000"/>
                </a:spcBef>
                <a:defRPr/>
              </a:pPr>
              <a:t>‹#›</a:t>
            </a:fld>
            <a:endParaRPr lang="en-US" b="1">
              <a:solidFill>
                <a:srgbClr val="3333CC"/>
              </a:solidFil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1" name="Rectangle 7"/>
          <p:cNvSpPr>
            <a:spLocks noChangeArrowheads="1"/>
          </p:cNvSpPr>
          <p:nvPr/>
        </p:nvSpPr>
        <p:spPr bwMode="auto">
          <a:xfrm>
            <a:off x="0" y="0"/>
            <a:ext cx="619125" cy="6858000"/>
          </a:xfrm>
          <a:prstGeom prst="rect">
            <a:avLst/>
          </a:prstGeom>
          <a:gradFill rotWithShape="0">
            <a:gsLst>
              <a:gs pos="0">
                <a:srgbClr val="0640F3">
                  <a:gamma/>
                  <a:shade val="29804"/>
                  <a:invGamma/>
                </a:srgbClr>
              </a:gs>
              <a:gs pos="100000">
                <a:srgbClr val="0640F3"/>
              </a:gs>
            </a:gsLst>
            <a:lin ang="5400000" scaled="1"/>
          </a:gradFill>
          <a:ln w="9525">
            <a:noFill/>
            <a:miter lim="800000"/>
            <a:headEnd/>
            <a:tailEnd/>
          </a:ln>
          <a:effectLst/>
        </p:spPr>
        <p:txBody>
          <a:bodyPr wrap="none" anchor="ctr"/>
          <a:lstStyle/>
          <a:p>
            <a:pPr algn="ctr">
              <a:lnSpc>
                <a:spcPct val="90000"/>
              </a:lnSpc>
              <a:spcBef>
                <a:spcPct val="20000"/>
              </a:spcBef>
              <a:defRPr/>
            </a:pPr>
            <a:endParaRPr lang="en-US" b="1">
              <a:solidFill>
                <a:srgbClr val="3333CC"/>
              </a:solidFill>
              <a:ea typeface="+mn-ea"/>
              <a:cs typeface="+mn-cs"/>
            </a:endParaRPr>
          </a:p>
        </p:txBody>
      </p:sp>
      <p:pic>
        <p:nvPicPr>
          <p:cNvPr id="1027" name="Picture 8"/>
          <p:cNvPicPr>
            <a:picLocks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0" y="6096000"/>
            <a:ext cx="619125" cy="625475"/>
          </a:xfrm>
          <a:prstGeom prst="rect">
            <a:avLst/>
          </a:prstGeom>
          <a:noFill/>
          <a:ln w="9525">
            <a:noFill/>
            <a:miter lim="800000"/>
            <a:headEnd/>
            <a:tailEnd/>
          </a:ln>
        </p:spPr>
      </p:pic>
      <p:sp>
        <p:nvSpPr>
          <p:cNvPr id="16393" name="Rectangle 9"/>
          <p:cNvSpPr>
            <a:spLocks noChangeArrowheads="1"/>
          </p:cNvSpPr>
          <p:nvPr/>
        </p:nvSpPr>
        <p:spPr bwMode="auto">
          <a:xfrm rot="16200000">
            <a:off x="-2055812" y="2038350"/>
            <a:ext cx="4692650" cy="463550"/>
          </a:xfrm>
          <a:prstGeom prst="rect">
            <a:avLst/>
          </a:prstGeom>
          <a:noFill/>
          <a:ln w="9525">
            <a:noFill/>
            <a:miter lim="800000"/>
            <a:headEnd/>
            <a:tailEnd/>
          </a:ln>
          <a:effectLst/>
        </p:spPr>
        <p:txBody>
          <a:bodyPr lIns="92075" tIns="46038" rIns="92075" bIns="46038">
            <a:spAutoFit/>
          </a:bodyPr>
          <a:lstStyle/>
          <a:p>
            <a:pPr>
              <a:defRPr/>
            </a:pPr>
            <a:r>
              <a:rPr lang="en-US" b="1">
                <a:solidFill>
                  <a:srgbClr val="618FFD"/>
                </a:solidFill>
                <a:latin typeface="Arial" pitchFamily="34" charset="0"/>
                <a:ea typeface="+mn-ea"/>
                <a:cs typeface="+mn-cs"/>
              </a:rPr>
              <a:t>National Science Foundation</a:t>
            </a:r>
          </a:p>
        </p:txBody>
      </p:sp>
      <p:sp>
        <p:nvSpPr>
          <p:cNvPr id="5" name="Rectangle 4"/>
          <p:cNvSpPr>
            <a:spLocks noChangeArrowheads="1"/>
          </p:cNvSpPr>
          <p:nvPr userDrawn="1"/>
        </p:nvSpPr>
        <p:spPr bwMode="auto">
          <a:xfrm>
            <a:off x="0" y="0"/>
            <a:ext cx="619125" cy="6858000"/>
          </a:xfrm>
          <a:prstGeom prst="rect">
            <a:avLst/>
          </a:prstGeom>
          <a:gradFill rotWithShape="0">
            <a:gsLst>
              <a:gs pos="0">
                <a:srgbClr val="0640F3">
                  <a:gamma/>
                  <a:shade val="29804"/>
                  <a:invGamma/>
                </a:srgbClr>
              </a:gs>
              <a:gs pos="100000">
                <a:srgbClr val="0640F3"/>
              </a:gs>
            </a:gsLst>
            <a:lin ang="5400000" scaled="1"/>
          </a:gradFill>
          <a:ln w="9525">
            <a:noFill/>
            <a:miter lim="800000"/>
            <a:headEnd/>
            <a:tailEnd/>
          </a:ln>
          <a:effectLst/>
        </p:spPr>
        <p:txBody>
          <a:bodyPr wrap="none" anchor="ctr"/>
          <a:lstStyle/>
          <a:p>
            <a:pPr algn="ctr" eaLnBrk="0" hangingPunct="0">
              <a:lnSpc>
                <a:spcPct val="90000"/>
              </a:lnSpc>
              <a:spcBef>
                <a:spcPct val="20000"/>
              </a:spcBef>
              <a:defRPr/>
            </a:pPr>
            <a:endParaRPr lang="en-US" sz="2400" b="1">
              <a:solidFill>
                <a:srgbClr val="3333CC"/>
              </a:solidFill>
              <a:latin typeface="Times New Roman" pitchFamily="18" charset="0"/>
            </a:endParaRPr>
          </a:p>
        </p:txBody>
      </p:sp>
      <p:pic>
        <p:nvPicPr>
          <p:cNvPr id="6" name="Picture 5"/>
          <p:cNvPicPr>
            <a:picLocks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0" y="6096000"/>
            <a:ext cx="619125" cy="625475"/>
          </a:xfrm>
          <a:prstGeom prst="rect">
            <a:avLst/>
          </a:prstGeom>
          <a:noFill/>
          <a:ln w="9525">
            <a:noFill/>
            <a:miter lim="800000"/>
            <a:headEnd/>
            <a:tailEnd/>
          </a:ln>
        </p:spPr>
      </p:pic>
      <p:sp>
        <p:nvSpPr>
          <p:cNvPr id="7" name="Rectangle 6"/>
          <p:cNvSpPr>
            <a:spLocks noChangeArrowheads="1"/>
          </p:cNvSpPr>
          <p:nvPr userDrawn="1"/>
        </p:nvSpPr>
        <p:spPr bwMode="auto">
          <a:xfrm rot="16200000">
            <a:off x="-2055812" y="2038350"/>
            <a:ext cx="4692650" cy="463550"/>
          </a:xfrm>
          <a:prstGeom prst="rect">
            <a:avLst/>
          </a:prstGeom>
          <a:noFill/>
          <a:ln w="9525">
            <a:noFill/>
            <a:miter lim="800000"/>
            <a:headEnd/>
            <a:tailEnd/>
          </a:ln>
          <a:effectLst/>
        </p:spPr>
        <p:txBody>
          <a:bodyPr lIns="92075" tIns="46038" rIns="92075" bIns="46038">
            <a:spAutoFit/>
          </a:bodyPr>
          <a:lstStyle/>
          <a:p>
            <a:pPr eaLnBrk="0" hangingPunct="0">
              <a:defRPr/>
            </a:pPr>
            <a:r>
              <a:rPr lang="en-US" sz="2400" b="1" dirty="0">
                <a:solidFill>
                  <a:srgbClr val="618FFD"/>
                </a:solidFill>
                <a:latin typeface="Arial" pitchFamily="34" charset="0"/>
              </a:rPr>
              <a:t>National Science Foundation</a:t>
            </a: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677" r:id="rId13"/>
    <p:sldLayoutId id="2147483651" r:id="rId14"/>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jpeg"/><Relationship Id="rId17" Type="http://schemas.openxmlformats.org/officeDocument/2006/relationships/image" Target="../media/image17.jpeg"/><Relationship Id="rId18" Type="http://schemas.openxmlformats.org/officeDocument/2006/relationships/image" Target="../media/image18.jpeg"/><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hyperlink" Target="http://pubs.acs.org/action/showLargeCover?issue=40282506" TargetMode="External"/><Relationship Id="rId10" Type="http://schemas.openxmlformats.org/officeDocument/2006/relationships/image" Target="../media/image10.jpeg"/></Relationships>
</file>

<file path=ppt/slides/_rels/slide11.xml.rels><?xml version="1.0" encoding="UTF-8" standalone="yes"?>
<Relationships xmlns="http://schemas.openxmlformats.org/package/2006/relationships"><Relationship Id="rId11" Type="http://schemas.openxmlformats.org/officeDocument/2006/relationships/image" Target="../media/image27.jpeg"/><Relationship Id="rId12" Type="http://schemas.openxmlformats.org/officeDocument/2006/relationships/image" Target="../media/image28.jpeg"/><Relationship Id="rId13"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emf"/><Relationship Id="rId8" Type="http://schemas.openxmlformats.org/officeDocument/2006/relationships/image" Target="../media/image24.jpeg"/><Relationship Id="rId9" Type="http://schemas.openxmlformats.org/officeDocument/2006/relationships/image" Target="../media/image25.png"/><Relationship Id="rId10" Type="http://schemas.openxmlformats.org/officeDocument/2006/relationships/image" Target="../media/image26.jpeg"/></Relationships>
</file>

<file path=ppt/slides/_rels/slide12.xml.rels><?xml version="1.0" encoding="UTF-8" standalone="yes"?>
<Relationships xmlns="http://schemas.openxmlformats.org/package/2006/relationships"><Relationship Id="rId11" Type="http://schemas.openxmlformats.org/officeDocument/2006/relationships/oleObject" Target="../embeddings/Microsoft_Word_97_-_2004_Document1.doc"/><Relationship Id="rId12" Type="http://schemas.openxmlformats.org/officeDocument/2006/relationships/image" Target="../media/image30.wmf"/><Relationship Id="rId13" Type="http://schemas.openxmlformats.org/officeDocument/2006/relationships/image" Target="../media/image37.png"/><Relationship Id="rId14" Type="http://schemas.openxmlformats.org/officeDocument/2006/relationships/image" Target="../media/image38.jpeg"/><Relationship Id="rId15" Type="http://schemas.openxmlformats.org/officeDocument/2006/relationships/hyperlink" Target="http://mrfn.org/centers" TargetMode="External"/><Relationship Id="rId16" Type="http://schemas.openxmlformats.org/officeDocument/2006/relationships/hyperlink" Target="http://mrfn.org/instruments" TargetMode="External"/><Relationship Id="rId17" Type="http://schemas.openxmlformats.org/officeDocument/2006/relationships/hyperlink" Target="http://mrfn.org/people" TargetMode="External"/><Relationship Id="rId18" Type="http://schemas.openxmlformats.org/officeDocument/2006/relationships/hyperlink" Target="http://mrfn.org/instruments/soft-matter-cluster/waters-breeze-dmso-gpc" TargetMode="External"/><Relationship Id="rId19" Type="http://schemas.openxmlformats.org/officeDocument/2006/relationships/hyperlink" Target="http://mrfn.org/instruments/analytical-instrumentation-facility-aif/hysitron-ubi-1-nanoidenter" TargetMode="External"/><Relationship Id="rId1" Type="http://schemas.openxmlformats.org/officeDocument/2006/relationships/vmlDrawing" Target="../drawings/vmlDrawing1.vml"/><Relationship Id="rId2" Type="http://schemas.openxmlformats.org/officeDocument/2006/relationships/slideLayout" Target="../slideLayouts/slideLayout12.xml"/><Relationship Id="rId3" Type="http://schemas.openxmlformats.org/officeDocument/2006/relationships/notesSlide" Target="../notesSlides/notesSlide10.xml"/><Relationship Id="rId4" Type="http://schemas.openxmlformats.org/officeDocument/2006/relationships/image" Target="../media/image31.gif"/><Relationship Id="rId5" Type="http://schemas.openxmlformats.org/officeDocument/2006/relationships/image" Target="../media/image32.jpe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jpeg"/><Relationship Id="rId9" Type="http://schemas.openxmlformats.org/officeDocument/2006/relationships/image" Target="../media/image36.jpeg"/><Relationship Id="rId10"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0" Type="http://schemas.openxmlformats.org/officeDocument/2006/relationships/image" Target="../media/image52.png"/><Relationship Id="rId21" Type="http://schemas.openxmlformats.org/officeDocument/2006/relationships/hyperlink" Target="http://www.franklinfuelcells.com/" TargetMode="External"/><Relationship Id="rId22" Type="http://schemas.openxmlformats.org/officeDocument/2006/relationships/image" Target="../media/image53.png"/><Relationship Id="rId23" Type="http://schemas.openxmlformats.org/officeDocument/2006/relationships/image" Target="../media/image54.png"/><Relationship Id="rId24" Type="http://schemas.openxmlformats.org/officeDocument/2006/relationships/image" Target="../media/image55.png"/><Relationship Id="rId25" Type="http://schemas.openxmlformats.org/officeDocument/2006/relationships/image" Target="../media/image56.png"/><Relationship Id="rId26" Type="http://schemas.openxmlformats.org/officeDocument/2006/relationships/image" Target="../media/image57.png"/><Relationship Id="rId27" Type="http://schemas.openxmlformats.org/officeDocument/2006/relationships/image" Target="../media/image58.png"/><Relationship Id="rId28" Type="http://schemas.openxmlformats.org/officeDocument/2006/relationships/image" Target="../media/image59.jpeg"/><Relationship Id="rId29" Type="http://schemas.openxmlformats.org/officeDocument/2006/relationships/image" Target="../media/image60.png"/><Relationship Id="rId1" Type="http://schemas.openxmlformats.org/officeDocument/2006/relationships/slideLayout" Target="../slideLayouts/slideLayout12.xml"/><Relationship Id="rId2" Type="http://schemas.openxmlformats.org/officeDocument/2006/relationships/hyperlink" Target="http://www.polymedix.com/index.php" TargetMode="External"/><Relationship Id="rId3" Type="http://schemas.openxmlformats.org/officeDocument/2006/relationships/image" Target="../media/image39.gif"/><Relationship Id="rId4" Type="http://schemas.openxmlformats.org/officeDocument/2006/relationships/hyperlink" Target="http://www.nanoterra.com/default.asp" TargetMode="External"/><Relationship Id="rId5" Type="http://schemas.openxmlformats.org/officeDocument/2006/relationships/image" Target="../media/image40.gif"/><Relationship Id="rId30" Type="http://schemas.openxmlformats.org/officeDocument/2006/relationships/image" Target="../media/image61.png"/><Relationship Id="rId31" Type="http://schemas.openxmlformats.org/officeDocument/2006/relationships/image" Target="../media/image62.png"/><Relationship Id="rId32" Type="http://schemas.openxmlformats.org/officeDocument/2006/relationships/chart" Target="../charts/chart3.xml"/><Relationship Id="rId9" Type="http://schemas.openxmlformats.org/officeDocument/2006/relationships/image" Target="../media/image44.wmf"/><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3.png"/><Relationship Id="rId33" Type="http://schemas.openxmlformats.org/officeDocument/2006/relationships/image" Target="../media/image63.png"/><Relationship Id="rId34" Type="http://schemas.openxmlformats.org/officeDocument/2006/relationships/image" Target="../media/image64.png"/><Relationship Id="rId10" Type="http://schemas.openxmlformats.org/officeDocument/2006/relationships/hyperlink" Target="http://www.universaldisplay.com/default.asp" TargetMode="External"/><Relationship Id="rId11" Type="http://schemas.openxmlformats.org/officeDocument/2006/relationships/image" Target="../media/image45.jpeg"/><Relationship Id="rId12" Type="http://schemas.openxmlformats.org/officeDocument/2006/relationships/hyperlink" Target="http://www.nn-labs.com/index.php" TargetMode="External"/><Relationship Id="rId13" Type="http://schemas.openxmlformats.org/officeDocument/2006/relationships/image" Target="../media/image46.gif"/><Relationship Id="rId14" Type="http://schemas.openxmlformats.org/officeDocument/2006/relationships/image" Target="../media/image47.png"/><Relationship Id="rId15" Type="http://schemas.openxmlformats.org/officeDocument/2006/relationships/hyperlink" Target="http://www.arryx.com/index.html" TargetMode="External"/><Relationship Id="rId16" Type="http://schemas.openxmlformats.org/officeDocument/2006/relationships/image" Target="../media/image48.gif"/><Relationship Id="rId17" Type="http://schemas.openxmlformats.org/officeDocument/2006/relationships/image" Target="../media/image49.jpeg"/><Relationship Id="rId18" Type="http://schemas.openxmlformats.org/officeDocument/2006/relationships/image" Target="../media/image50.png"/><Relationship Id="rId19" Type="http://schemas.openxmlformats.org/officeDocument/2006/relationships/image" Target="../media/image5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5.jpeg"/></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3.bin"/><Relationship Id="rId5" Type="http://schemas.openxmlformats.org/officeDocument/2006/relationships/oleObject" Target="../embeddings/Microsoft_Excel_97_-_2004_Worksheet2.xls"/><Relationship Id="rId6" Type="http://schemas.openxmlformats.org/officeDocument/2006/relationships/image" Target="../media/image6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4.bin"/><Relationship Id="rId5" Type="http://schemas.openxmlformats.org/officeDocument/2006/relationships/package" Target="../embeddings/Microsoft_Excel_Sheet4.xlsx"/><Relationship Id="rId6" Type="http://schemas.openxmlformats.org/officeDocument/2006/relationships/image" Target="../media/image68.png"/><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csnano.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0.jpeg"/></Relationships>
</file>

<file path=ppt/slides/_rels/slide25.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image" Target="../media/image72.jpeg"/><Relationship Id="rId5" Type="http://schemas.openxmlformats.org/officeDocument/2006/relationships/image" Target="../media/image73.jpeg"/><Relationship Id="rId6" Type="http://schemas.openxmlformats.org/officeDocument/2006/relationships/image" Target="../media/image74.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image" Target="../media/image75.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image" Target="../media/image76.wmf"/><Relationship Id="rId5" Type="http://schemas.openxmlformats.org/officeDocument/2006/relationships/image" Target="../media/image77.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image" Target="../media/image78.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chart" Target="../charts/chart7.xml"/><Relationship Id="rId5" Type="http://schemas.openxmlformats.org/officeDocument/2006/relationships/oleObject" Target="../embeddings/oleObject5.bin"/><Relationship Id="rId6" Type="http://schemas.openxmlformats.org/officeDocument/2006/relationships/package" Target="../embeddings/Microsoft_Excel_Sheet5.xlsx"/><Relationship Id="rId7" Type="http://schemas.openxmlformats.org/officeDocument/2006/relationships/image" Target="../media/image68.png"/><Relationship Id="rId1" Type="http://schemas.openxmlformats.org/officeDocument/2006/relationships/vmlDrawing" Target="../drawings/vmlDrawing4.vml"/><Relationship Id="rId2"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7920880" cy="750912"/>
          </a:xfrm>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dirty="0" smtClean="0">
                <a:solidFill>
                  <a:schemeClr val="accent2"/>
                </a:solidFill>
                <a:latin typeface="Calibri" panose="020F0502020204030204" pitchFamily="34" charset="0"/>
              </a:rPr>
              <a:t>2015 MRSEC Director’s Meeting</a:t>
            </a:r>
            <a:endParaRPr lang="en-US" dirty="0">
              <a:solidFill>
                <a:schemeClr val="accent2"/>
              </a:solidFill>
              <a:latin typeface="Calibri" panose="020F0502020204030204" pitchFamily="34" charset="0"/>
            </a:endParaRPr>
          </a:p>
        </p:txBody>
      </p:sp>
      <p:sp>
        <p:nvSpPr>
          <p:cNvPr id="3" name="Text Placeholder 2"/>
          <p:cNvSpPr>
            <a:spLocks noGrp="1"/>
          </p:cNvSpPr>
          <p:nvPr>
            <p:ph type="body" sz="half" idx="1"/>
          </p:nvPr>
        </p:nvSpPr>
        <p:spPr>
          <a:xfrm>
            <a:off x="899592" y="1700808"/>
            <a:ext cx="7774632" cy="4032448"/>
          </a:xfrm>
          <a:solidFill>
            <a:schemeClr val="accent1">
              <a:lumMod val="20000"/>
              <a:lumOff val="80000"/>
            </a:schemeClr>
          </a:solidFill>
        </p:spPr>
        <p:txBody>
          <a:bodyPr/>
          <a:lstStyle/>
          <a:p>
            <a:pPr algn="ctr">
              <a:buNone/>
            </a:pPr>
            <a:r>
              <a:rPr lang="en-US" sz="2800" b="1" dirty="0" smtClean="0">
                <a:latin typeface="Calibri" panose="020F0502020204030204" pitchFamily="34" charset="0"/>
              </a:rPr>
              <a:t>Division </a:t>
            </a:r>
            <a:r>
              <a:rPr lang="en-US" sz="2800" b="1" dirty="0">
                <a:latin typeface="Calibri" panose="020F0502020204030204" pitchFamily="34" charset="0"/>
              </a:rPr>
              <a:t>of Materials Research</a:t>
            </a:r>
          </a:p>
          <a:p>
            <a:pPr algn="ctr">
              <a:buNone/>
            </a:pPr>
            <a:endParaRPr lang="en-US" sz="2800" b="1" dirty="0" smtClean="0">
              <a:solidFill>
                <a:srgbClr val="3366FF"/>
              </a:solidFill>
              <a:latin typeface="Calibri" panose="020F0502020204030204" pitchFamily="34" charset="0"/>
            </a:endParaRPr>
          </a:p>
          <a:p>
            <a:pPr algn="ctr">
              <a:buNone/>
            </a:pPr>
            <a:r>
              <a:rPr lang="en-US" sz="2800" b="1" dirty="0" smtClean="0">
                <a:solidFill>
                  <a:srgbClr val="3366FF"/>
                </a:solidFill>
                <a:latin typeface="Calibri" panose="020F0502020204030204" pitchFamily="34" charset="0"/>
              </a:rPr>
              <a:t>Materials Research Science and Engineering Center (MRSEC)</a:t>
            </a:r>
          </a:p>
          <a:p>
            <a:pPr algn="ctr">
              <a:buNone/>
            </a:pPr>
            <a:endParaRPr lang="en-US" sz="2800" b="1" dirty="0" smtClean="0">
              <a:solidFill>
                <a:srgbClr val="3366FF"/>
              </a:solidFill>
              <a:latin typeface="Calibri" panose="020F0502020204030204" pitchFamily="34" charset="0"/>
            </a:endParaRPr>
          </a:p>
          <a:p>
            <a:pPr algn="ctr">
              <a:buNone/>
            </a:pPr>
            <a:r>
              <a:rPr lang="en-US" sz="2800" b="1" dirty="0" smtClean="0">
                <a:latin typeface="Calibri" panose="020F0502020204030204" pitchFamily="34" charset="0"/>
              </a:rPr>
              <a:t>October 13, 2015</a:t>
            </a:r>
            <a:endParaRPr lang="en-US" dirty="0" smtClean="0">
              <a:latin typeface="Calibri" panose="020F0502020204030204" pitchFamily="34" charset="0"/>
            </a:endParaRPr>
          </a:p>
          <a:p>
            <a:pPr>
              <a:buNone/>
            </a:pPr>
            <a:endParaRPr lang="en-US" dirty="0" smtClean="0">
              <a:latin typeface="Calibri" panose="020F0502020204030204" pitchFamily="34" charset="0"/>
            </a:endParaRPr>
          </a:p>
          <a:p>
            <a:pPr algn="ctr">
              <a:buNone/>
            </a:pPr>
            <a:r>
              <a:rPr lang="en-US" sz="2400" b="1" dirty="0" smtClean="0">
                <a:solidFill>
                  <a:srgbClr val="006B61"/>
                </a:solidFill>
                <a:latin typeface="Calibri" panose="020F0502020204030204" pitchFamily="34" charset="0"/>
              </a:rPr>
              <a:t>Dan Finotello &amp; Alfredo Caro</a:t>
            </a:r>
          </a:p>
        </p:txBody>
      </p:sp>
    </p:spTree>
    <p:extLst>
      <p:ext uri="{BB962C8B-B14F-4D97-AF65-F5344CB8AC3E}">
        <p14:creationId xmlns:p14="http://schemas.microsoft.com/office/powerpoint/2010/main" val="25949685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a:xfrm>
            <a:off x="1547813" y="152400"/>
            <a:ext cx="6623050" cy="756320"/>
          </a:xfrm>
          <a:blipFill>
            <a:blip r:embed="rId3"/>
            <a:tile tx="0" ty="0" sx="100000" sy="100000" flip="none" algn="tl"/>
          </a:blipFill>
        </p:spPr>
        <p:txBody>
          <a:bodyPr/>
          <a:lstStyle/>
          <a:p>
            <a:r>
              <a:rPr lang="en-US" dirty="0" smtClean="0">
                <a:latin typeface="Calibri" panose="020F0502020204030204" pitchFamily="34" charset="0"/>
              </a:rPr>
              <a:t>High Impact</a:t>
            </a:r>
            <a:endParaRPr lang="en-US" dirty="0">
              <a:latin typeface="Calibri" panose="020F0502020204030204" pitchFamily="34" charset="0"/>
            </a:endParaRPr>
          </a:p>
        </p:txBody>
      </p:sp>
      <p:pic>
        <p:nvPicPr>
          <p:cNvPr id="54288" name="Picture 16" descr="jacsat_02250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925" y="1655763"/>
            <a:ext cx="1604963" cy="2133600"/>
          </a:xfrm>
          <a:prstGeom prst="rect">
            <a:avLst/>
          </a:prstGeom>
          <a:noFill/>
          <a:ln w="9525">
            <a:noFill/>
            <a:miter lim="800000"/>
            <a:headEnd/>
            <a:tailEnd/>
          </a:ln>
        </p:spPr>
      </p:pic>
      <p:pic>
        <p:nvPicPr>
          <p:cNvPr id="54289" name="Picture 17" descr="Accounts cover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35825" y="1700213"/>
            <a:ext cx="1628775" cy="2159000"/>
          </a:xfrm>
          <a:prstGeom prst="rect">
            <a:avLst/>
          </a:prstGeom>
          <a:noFill/>
        </p:spPr>
      </p:pic>
      <p:pic>
        <p:nvPicPr>
          <p:cNvPr id="54316" name="Picture 44" descr="Cover Figur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63713" y="1700213"/>
            <a:ext cx="1627187" cy="2192337"/>
          </a:xfrm>
          <a:prstGeom prst="rect">
            <a:avLst/>
          </a:prstGeom>
          <a:noFill/>
        </p:spPr>
      </p:pic>
      <p:pic>
        <p:nvPicPr>
          <p:cNvPr id="54319" name="Picture 47" descr="Nebraska PNAS cover"/>
          <p:cNvPicPr>
            <a:picLocks noChangeAspect="1" noChangeArrowheads="1"/>
          </p:cNvPicPr>
          <p:nvPr/>
        </p:nvPicPr>
        <p:blipFill>
          <a:blip r:embed="rId7" cstate="print"/>
          <a:srcRect/>
          <a:stretch>
            <a:fillRect/>
          </a:stretch>
        </p:blipFill>
        <p:spPr bwMode="auto">
          <a:xfrm>
            <a:off x="5435600" y="1700213"/>
            <a:ext cx="1627188" cy="2160587"/>
          </a:xfrm>
          <a:prstGeom prst="rect">
            <a:avLst/>
          </a:prstGeom>
          <a:noFill/>
        </p:spPr>
      </p:pic>
      <p:pic>
        <p:nvPicPr>
          <p:cNvPr id="54322" name="Picture 50" descr="mattoday"/>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610315" y="1665030"/>
            <a:ext cx="1612900" cy="2160587"/>
          </a:xfrm>
          <a:prstGeom prst="rect">
            <a:avLst/>
          </a:prstGeom>
          <a:noFill/>
        </p:spPr>
      </p:pic>
      <p:pic>
        <p:nvPicPr>
          <p:cNvPr id="54318" name="Picture 46" descr="Journal cover">
            <a:hlinkClick r:id="rId9" tooltip="Click to view a larger image"/>
          </p:cNvPr>
          <p:cNvPicPr>
            <a:picLocks noChangeAspect="1" noChangeArrowheads="1"/>
          </p:cNvPicPr>
          <p:nvPr/>
        </p:nvPicPr>
        <p:blipFill>
          <a:blip r:embed="rId10" cstate="print"/>
          <a:srcRect/>
          <a:stretch>
            <a:fillRect/>
          </a:stretch>
        </p:blipFill>
        <p:spPr bwMode="auto">
          <a:xfrm>
            <a:off x="4067175" y="2852738"/>
            <a:ext cx="1624013" cy="2160587"/>
          </a:xfrm>
          <a:prstGeom prst="rect">
            <a:avLst/>
          </a:prstGeom>
          <a:noFill/>
        </p:spPr>
      </p:pic>
      <p:pic>
        <p:nvPicPr>
          <p:cNvPr id="54312" name="Picture 40" descr="918"/>
          <p:cNvPicPr>
            <a:picLocks noChangeAspect="1" noChangeArrowheads="1"/>
          </p:cNvPicPr>
          <p:nvPr/>
        </p:nvPicPr>
        <p:blipFill>
          <a:blip r:embed="rId11" cstate="print"/>
          <a:srcRect/>
          <a:stretch>
            <a:fillRect/>
          </a:stretch>
        </p:blipFill>
        <p:spPr bwMode="auto">
          <a:xfrm>
            <a:off x="323850" y="2924175"/>
            <a:ext cx="1620838" cy="2160588"/>
          </a:xfrm>
          <a:prstGeom prst="rect">
            <a:avLst/>
          </a:prstGeom>
          <a:noFill/>
        </p:spPr>
      </p:pic>
      <p:pic>
        <p:nvPicPr>
          <p:cNvPr id="54314" name="Picture 42" descr="Cover image"/>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195513" y="2924175"/>
            <a:ext cx="1631950" cy="2160588"/>
          </a:xfrm>
          <a:prstGeom prst="rect">
            <a:avLst/>
          </a:prstGeom>
          <a:noFill/>
        </p:spPr>
      </p:pic>
      <p:pic>
        <p:nvPicPr>
          <p:cNvPr id="54320" name="Picture 48" descr="homecover"/>
          <p:cNvPicPr>
            <a:picLocks noChangeAspect="1" noChangeArrowheads="1"/>
          </p:cNvPicPr>
          <p:nvPr/>
        </p:nvPicPr>
        <p:blipFill>
          <a:blip r:embed="rId13" cstate="print"/>
          <a:srcRect/>
          <a:stretch>
            <a:fillRect/>
          </a:stretch>
        </p:blipFill>
        <p:spPr bwMode="auto">
          <a:xfrm>
            <a:off x="684213" y="4537075"/>
            <a:ext cx="1620837" cy="2132013"/>
          </a:xfrm>
          <a:prstGeom prst="rect">
            <a:avLst/>
          </a:prstGeom>
          <a:noFill/>
        </p:spPr>
      </p:pic>
      <p:pic>
        <p:nvPicPr>
          <p:cNvPr id="54290" name="Picture 18" descr="CPIMA_Zhenan Chem Mat"/>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555875" y="4508500"/>
            <a:ext cx="1625600" cy="2160588"/>
          </a:xfrm>
          <a:prstGeom prst="rect">
            <a:avLst/>
          </a:prstGeom>
          <a:noFill/>
        </p:spPr>
      </p:pic>
      <p:pic>
        <p:nvPicPr>
          <p:cNvPr id="54321" name="Picture 49" descr="naturecover_fink"/>
          <p:cNvPicPr>
            <a:picLocks noChangeAspect="1" noChangeArrowheads="1"/>
          </p:cNvPicPr>
          <p:nvPr/>
        </p:nvPicPr>
        <p:blipFill>
          <a:blip r:embed="rId15" cstate="print"/>
          <a:srcRect/>
          <a:stretch>
            <a:fillRect/>
          </a:stretch>
        </p:blipFill>
        <p:spPr bwMode="auto">
          <a:xfrm>
            <a:off x="4427538" y="4508500"/>
            <a:ext cx="1643062" cy="2160588"/>
          </a:xfrm>
          <a:prstGeom prst="rect">
            <a:avLst/>
          </a:prstGeom>
          <a:noFill/>
        </p:spPr>
      </p:pic>
      <p:pic>
        <p:nvPicPr>
          <p:cNvPr id="54309" name="Picture 37" descr="Adv Mat cove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795963" y="2924175"/>
            <a:ext cx="1592262" cy="2127250"/>
          </a:xfrm>
          <a:prstGeom prst="rect">
            <a:avLst/>
          </a:prstGeom>
          <a:noFill/>
          <a:effectLst/>
        </p:spPr>
      </p:pic>
      <p:pic>
        <p:nvPicPr>
          <p:cNvPr id="54323" name="Picture 51" descr="178565_sept06_cove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372225" y="4486275"/>
            <a:ext cx="1631950" cy="2182813"/>
          </a:xfrm>
          <a:prstGeom prst="rect">
            <a:avLst/>
          </a:prstGeom>
          <a:noFill/>
        </p:spPr>
      </p:pic>
      <p:sp>
        <p:nvSpPr>
          <p:cNvPr id="54287" name="Text Box 15"/>
          <p:cNvSpPr txBox="1">
            <a:spLocks noChangeArrowheads="1"/>
          </p:cNvSpPr>
          <p:nvPr/>
        </p:nvSpPr>
        <p:spPr bwMode="auto">
          <a:xfrm>
            <a:off x="2267744" y="2348880"/>
            <a:ext cx="4355181" cy="4093428"/>
          </a:xfrm>
          <a:prstGeom prst="rect">
            <a:avLst/>
          </a:prstGeom>
          <a:solidFill>
            <a:srgbClr val="FFCCCC"/>
          </a:solidFill>
          <a:ln w="9525">
            <a:noFill/>
            <a:miter lim="800000"/>
            <a:headEnd/>
            <a:tailEnd/>
          </a:ln>
          <a:effectLst/>
        </p:spPr>
        <p:txBody>
          <a:bodyPr wrap="square">
            <a:spAutoFit/>
          </a:bodyPr>
          <a:lstStyle/>
          <a:p>
            <a:r>
              <a:rPr lang="en-US" sz="2000" b="1" dirty="0" smtClean="0">
                <a:latin typeface="Calibri" panose="020F0502020204030204" pitchFamily="34" charset="0"/>
              </a:rPr>
              <a:t>23 MRSECs (2014)</a:t>
            </a:r>
            <a:endParaRPr lang="en-US" sz="2000" dirty="0" smtClean="0">
              <a:latin typeface="Calibri" panose="020F0502020204030204" pitchFamily="34" charset="0"/>
            </a:endParaRPr>
          </a:p>
          <a:p>
            <a:pPr marL="285750" indent="-285750">
              <a:buFont typeface="Arial" panose="020B0604020202020204" pitchFamily="34" charset="0"/>
              <a:buChar char="•"/>
            </a:pPr>
            <a:r>
              <a:rPr lang="en-US" sz="2000" dirty="0" smtClean="0">
                <a:latin typeface="Calibri" panose="020F0502020204030204" pitchFamily="34" charset="0"/>
              </a:rPr>
              <a:t>56 IRGs</a:t>
            </a:r>
          </a:p>
          <a:p>
            <a:pPr>
              <a:buFontTx/>
              <a:buChar char="•"/>
            </a:pPr>
            <a:r>
              <a:rPr lang="en-US" sz="2000" dirty="0" smtClean="0">
                <a:latin typeface="Calibri" panose="020F0502020204030204" pitchFamily="34" charset="0"/>
              </a:rPr>
              <a:t>   1348 publications (33% 2+ authors)(range 14% - 55%)</a:t>
            </a:r>
            <a:endParaRPr lang="en-US" sz="2000" dirty="0">
              <a:latin typeface="Calibri" panose="020F0502020204030204" pitchFamily="34" charset="0"/>
            </a:endParaRPr>
          </a:p>
          <a:p>
            <a:pPr>
              <a:buFontTx/>
              <a:buChar char="•"/>
            </a:pPr>
            <a:r>
              <a:rPr lang="en-US" sz="2000" dirty="0">
                <a:latin typeface="Calibri" panose="020F0502020204030204" pitchFamily="34" charset="0"/>
              </a:rPr>
              <a:t>  </a:t>
            </a:r>
            <a:r>
              <a:rPr lang="en-US" sz="2000" dirty="0" smtClean="0">
                <a:latin typeface="Calibri" panose="020F0502020204030204" pitchFamily="34" charset="0"/>
              </a:rPr>
              <a:t>  79 </a:t>
            </a:r>
            <a:r>
              <a:rPr lang="en-US" sz="2000" dirty="0">
                <a:latin typeface="Calibri" panose="020F0502020204030204" pitchFamily="34" charset="0"/>
              </a:rPr>
              <a:t>patents </a:t>
            </a:r>
            <a:r>
              <a:rPr lang="en-US" sz="2000" dirty="0" smtClean="0">
                <a:latin typeface="Calibri" panose="020F0502020204030204" pitchFamily="34" charset="0"/>
              </a:rPr>
              <a:t>issued</a:t>
            </a:r>
          </a:p>
          <a:p>
            <a:pPr lvl="1"/>
            <a:endParaRPr lang="en-US" sz="2000" b="1" dirty="0" smtClean="0">
              <a:latin typeface="Calibri" panose="020F0502020204030204" pitchFamily="34" charset="0"/>
            </a:endParaRPr>
          </a:p>
          <a:p>
            <a:r>
              <a:rPr lang="en-US" sz="2000" b="1" u="sng" dirty="0" smtClean="0">
                <a:latin typeface="Calibri" panose="020F0502020204030204" pitchFamily="34" charset="0"/>
              </a:rPr>
              <a:t>20 MRSEC</a:t>
            </a:r>
            <a:endParaRPr lang="en-US" sz="2000" b="1" u="sng" dirty="0">
              <a:latin typeface="Calibri" panose="020F0502020204030204" pitchFamily="34" charset="0"/>
            </a:endParaRPr>
          </a:p>
          <a:p>
            <a:r>
              <a:rPr lang="en-US" sz="2000" dirty="0" smtClean="0">
                <a:latin typeface="Calibri" panose="020F0502020204030204" pitchFamily="34" charset="0"/>
              </a:rPr>
              <a:t>634 TT Faculty participants (21%F; 8.4%URM); 27% PHY, 20% CHE, 18.5% MS, 11.3% each EE &amp; CE</a:t>
            </a:r>
          </a:p>
          <a:p>
            <a:pPr>
              <a:buFont typeface="Arial" pitchFamily="34" charset="0"/>
              <a:buChar char="•"/>
            </a:pPr>
            <a:r>
              <a:rPr lang="en-US" sz="2000" dirty="0" smtClean="0">
                <a:latin typeface="Calibri" panose="020F0502020204030204" pitchFamily="34" charset="0"/>
              </a:rPr>
              <a:t>  729 GS (24.3% F, 6% URM)+ 165 UGS (35% F, 6.7% URM)</a:t>
            </a:r>
          </a:p>
          <a:p>
            <a:pPr>
              <a:buFontTx/>
              <a:buChar char="•"/>
            </a:pPr>
            <a:r>
              <a:rPr lang="en-US" sz="2000" dirty="0" smtClean="0">
                <a:latin typeface="Calibri" panose="020F0502020204030204" pitchFamily="34" charset="0"/>
              </a:rPr>
              <a:t> 278 Post-docs (24.8% F, 8.3% URM)</a:t>
            </a:r>
          </a:p>
        </p:txBody>
      </p:sp>
      <p:pic>
        <p:nvPicPr>
          <p:cNvPr id="21" name="Picture 1" descr="C:\Documents and Settings\trieker\Desktop\NRC MRSEC Report - Response\MRSEC NRC Cover.jpe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452320" y="2990873"/>
            <a:ext cx="1656184" cy="2238327"/>
          </a:xfrm>
          <a:prstGeom prst="rect">
            <a:avLst/>
          </a:prstGeom>
          <a:noFill/>
        </p:spPr>
      </p:pic>
    </p:spTree>
    <p:extLst>
      <p:ext uri="{BB962C8B-B14F-4D97-AF65-F5344CB8AC3E}">
        <p14:creationId xmlns:p14="http://schemas.microsoft.com/office/powerpoint/2010/main" val="15433967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8" name="Rectangle 8"/>
          <p:cNvSpPr>
            <a:spLocks noGrp="1" noChangeArrowheads="1"/>
          </p:cNvSpPr>
          <p:nvPr>
            <p:ph type="title"/>
          </p:nvPr>
        </p:nvSpPr>
        <p:spPr>
          <a:xfrm>
            <a:off x="1043608" y="260350"/>
            <a:ext cx="7416824" cy="966788"/>
          </a:xfrm>
          <a:blipFill>
            <a:blip r:embed="rId3"/>
            <a:tile tx="0" ty="0" sx="100000" sy="100000" flip="none" algn="tl"/>
          </a:blipFill>
        </p:spPr>
        <p:txBody>
          <a:bodyPr/>
          <a:lstStyle/>
          <a:p>
            <a:r>
              <a:rPr lang="en-US" sz="3200" dirty="0">
                <a:latin typeface="Calibri" panose="020F0502020204030204" pitchFamily="34" charset="0"/>
              </a:rPr>
              <a:t>Education Outreach,</a:t>
            </a:r>
            <a:br>
              <a:rPr lang="en-US" sz="3200" dirty="0">
                <a:latin typeface="Calibri" panose="020F0502020204030204" pitchFamily="34" charset="0"/>
              </a:rPr>
            </a:br>
            <a:r>
              <a:rPr lang="en-US" sz="3200" dirty="0">
                <a:latin typeface="Calibri" panose="020F0502020204030204" pitchFamily="34" charset="0"/>
              </a:rPr>
              <a:t>Developing a Diverse </a:t>
            </a:r>
            <a:r>
              <a:rPr lang="en-US" sz="3200" dirty="0" smtClean="0">
                <a:latin typeface="Calibri" panose="020F0502020204030204" pitchFamily="34" charset="0"/>
              </a:rPr>
              <a:t>Workforce (2014)</a:t>
            </a:r>
            <a:endParaRPr lang="en-US" sz="3200" dirty="0">
              <a:latin typeface="Calibri" panose="020F0502020204030204" pitchFamily="34" charset="0"/>
            </a:endParaRPr>
          </a:p>
        </p:txBody>
      </p:sp>
      <p:pic>
        <p:nvPicPr>
          <p:cNvPr id="56331" name="Picture 11" descr="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79838" y="1773238"/>
            <a:ext cx="2057400" cy="1646237"/>
          </a:xfrm>
          <a:prstGeom prst="rect">
            <a:avLst/>
          </a:prstGeom>
          <a:noFill/>
        </p:spPr>
      </p:pic>
      <p:pic>
        <p:nvPicPr>
          <p:cNvPr id="56340" name="Picture 9" descr="IMG_063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2263" y="1757363"/>
            <a:ext cx="2017712" cy="1527175"/>
          </a:xfrm>
          <a:prstGeom prst="rect">
            <a:avLst/>
          </a:prstGeom>
          <a:noFill/>
          <a:ln w="3175">
            <a:solidFill>
              <a:schemeClr val="tx1"/>
            </a:solidFill>
            <a:miter lim="800000"/>
            <a:headEnd/>
            <a:tailEnd/>
          </a:ln>
        </p:spPr>
      </p:pic>
      <p:pic>
        <p:nvPicPr>
          <p:cNvPr id="56341" name="Picture 43" descr="CatherineCookV"/>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1188" y="3068638"/>
            <a:ext cx="1965325" cy="2970212"/>
          </a:xfrm>
          <a:prstGeom prst="rect">
            <a:avLst/>
          </a:prstGeom>
          <a:noFill/>
          <a:ln w="9525">
            <a:noFill/>
            <a:miter lim="800000"/>
            <a:headEnd/>
            <a:tailEnd/>
          </a:ln>
        </p:spPr>
      </p:pic>
      <p:pic>
        <p:nvPicPr>
          <p:cNvPr id="56342" name="Picture 2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40425" y="2133600"/>
            <a:ext cx="2305050" cy="1498600"/>
          </a:xfrm>
          <a:prstGeom prst="rect">
            <a:avLst/>
          </a:prstGeom>
          <a:noFill/>
          <a:ln w="9525">
            <a:noFill/>
            <a:miter lim="800000"/>
            <a:headEnd/>
            <a:tailEnd/>
          </a:ln>
        </p:spPr>
      </p:pic>
      <p:pic>
        <p:nvPicPr>
          <p:cNvPr id="56338" name="Picture 18" descr="Visual imag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14550" y="1773238"/>
            <a:ext cx="1449388" cy="1944687"/>
          </a:xfrm>
          <a:prstGeom prst="rect">
            <a:avLst/>
          </a:prstGeom>
          <a:noFill/>
        </p:spPr>
      </p:pic>
      <p:pic>
        <p:nvPicPr>
          <p:cNvPr id="56329" name="Picture 9"/>
          <p:cNvPicPr>
            <a:picLocks noChangeAspect="1" noChangeArrowheads="1"/>
          </p:cNvPicPr>
          <p:nvPr/>
        </p:nvPicPr>
        <p:blipFill>
          <a:blip r:embed="rId9" cstate="email">
            <a:extLst>
              <a:ext uri="{28A0092B-C50C-407E-A947-70E740481C1C}">
                <a14:useLocalDpi xmlns:a14="http://schemas.microsoft.com/office/drawing/2010/main"/>
              </a:ext>
            </a:extLst>
          </a:blip>
          <a:srcRect t="-1361"/>
          <a:stretch>
            <a:fillRect/>
          </a:stretch>
        </p:blipFill>
        <p:spPr bwMode="auto">
          <a:xfrm>
            <a:off x="2051050" y="4797425"/>
            <a:ext cx="2514600" cy="1758950"/>
          </a:xfrm>
          <a:prstGeom prst="rect">
            <a:avLst/>
          </a:prstGeom>
          <a:noFill/>
          <a:ln w="9525">
            <a:noFill/>
            <a:miter lim="800000"/>
            <a:headEnd/>
            <a:tailEnd/>
          </a:ln>
          <a:effectLst/>
        </p:spPr>
      </p:pic>
      <p:pic>
        <p:nvPicPr>
          <p:cNvPr id="56339" name="Picture 19" descr="chemed copy"/>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732588" y="3429000"/>
            <a:ext cx="1465262" cy="1935163"/>
          </a:xfrm>
          <a:prstGeom prst="rect">
            <a:avLst/>
          </a:prstGeom>
          <a:noFill/>
        </p:spPr>
      </p:pic>
      <p:pic>
        <p:nvPicPr>
          <p:cNvPr id="56330" name="Picture 10"/>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858000" y="5029200"/>
            <a:ext cx="2057400" cy="1541463"/>
          </a:xfrm>
          <a:prstGeom prst="rect">
            <a:avLst/>
          </a:prstGeom>
          <a:noFill/>
        </p:spPr>
      </p:pic>
      <p:pic>
        <p:nvPicPr>
          <p:cNvPr id="56322" name="Picture 2" descr="photo_1"/>
          <p:cNvPicPr>
            <a:picLocks noGrp="1" noChangeAspect="1" noChangeArrowheads="1"/>
          </p:cNvPicPr>
          <p:nvPr>
            <p:ph type="body" idx="1"/>
          </p:nvPr>
        </p:nvPicPr>
        <p:blipFill>
          <a:blip r:embed="rId12" cstate="print"/>
          <a:srcRect/>
          <a:stretch>
            <a:fillRect/>
          </a:stretch>
        </p:blipFill>
        <p:spPr>
          <a:xfrm>
            <a:off x="4211638" y="4581525"/>
            <a:ext cx="2879725" cy="2101850"/>
          </a:xfrm>
          <a:noFill/>
          <a:ln/>
        </p:spPr>
      </p:pic>
      <p:pic>
        <p:nvPicPr>
          <p:cNvPr id="56332" name="Picture 12" descr="reuB"/>
          <p:cNvPicPr>
            <a:picLocks noChangeAspect="1" noChangeArrowheads="1"/>
          </p:cNvPicPr>
          <p:nvPr/>
        </p:nvPicPr>
        <p:blipFill>
          <a:blip r:embed="rId13" cstate="print"/>
          <a:srcRect/>
          <a:stretch>
            <a:fillRect/>
          </a:stretch>
        </p:blipFill>
        <p:spPr bwMode="auto">
          <a:xfrm>
            <a:off x="3059113" y="3141663"/>
            <a:ext cx="2568575" cy="1746250"/>
          </a:xfrm>
          <a:prstGeom prst="rect">
            <a:avLst/>
          </a:prstGeom>
          <a:noFill/>
        </p:spPr>
      </p:pic>
      <p:sp>
        <p:nvSpPr>
          <p:cNvPr id="56335" name="Text Box 15"/>
          <p:cNvSpPr txBox="1">
            <a:spLocks noChangeArrowheads="1"/>
          </p:cNvSpPr>
          <p:nvPr/>
        </p:nvSpPr>
        <p:spPr bwMode="auto">
          <a:xfrm>
            <a:off x="2555776" y="2492896"/>
            <a:ext cx="4618238" cy="3416320"/>
          </a:xfrm>
          <a:prstGeom prst="rect">
            <a:avLst/>
          </a:prstGeom>
          <a:solidFill>
            <a:schemeClr val="bg1"/>
          </a:solidFill>
          <a:ln w="9525">
            <a:noFill/>
            <a:miter lim="800000"/>
            <a:headEnd/>
            <a:tailEnd/>
          </a:ln>
          <a:effectLst/>
        </p:spPr>
        <p:txBody>
          <a:bodyPr>
            <a:spAutoFit/>
          </a:bodyPr>
          <a:lstStyle/>
          <a:p>
            <a:r>
              <a:rPr lang="en-US" b="1" dirty="0" smtClean="0">
                <a:latin typeface="Calibri"/>
                <a:cs typeface="Calibri"/>
              </a:rPr>
              <a:t>Extensive Education Programs (20 MRSEC)</a:t>
            </a:r>
          </a:p>
          <a:p>
            <a:r>
              <a:rPr lang="en-US" b="1" dirty="0" smtClean="0">
                <a:latin typeface="Calibri"/>
                <a:cs typeface="Calibri"/>
              </a:rPr>
              <a:t>	</a:t>
            </a:r>
            <a:r>
              <a:rPr lang="en-US" dirty="0" smtClean="0">
                <a:latin typeface="Calibri"/>
                <a:cs typeface="Calibri"/>
              </a:rPr>
              <a:t>MRSEC</a:t>
            </a:r>
            <a:r>
              <a:rPr lang="en-US" b="1" dirty="0" smtClean="0">
                <a:latin typeface="Calibri"/>
                <a:cs typeface="Calibri"/>
              </a:rPr>
              <a:t> </a:t>
            </a:r>
            <a:r>
              <a:rPr lang="en-US" dirty="0" smtClean="0">
                <a:latin typeface="Calibri"/>
                <a:cs typeface="Calibri"/>
              </a:rPr>
              <a:t>REU (219), RET (49)</a:t>
            </a:r>
          </a:p>
          <a:p>
            <a:r>
              <a:rPr lang="en-US" dirty="0" smtClean="0">
                <a:latin typeface="Calibri"/>
                <a:cs typeface="Calibri"/>
              </a:rPr>
              <a:t>	67,000’s impacted by K-12+ outreach</a:t>
            </a:r>
          </a:p>
          <a:p>
            <a:r>
              <a:rPr lang="en-US" b="1" dirty="0" smtClean="0">
                <a:latin typeface="Calibri"/>
                <a:cs typeface="Calibri"/>
              </a:rPr>
              <a:t>Broadening Participation</a:t>
            </a:r>
          </a:p>
          <a:p>
            <a:r>
              <a:rPr lang="en-US" b="1" dirty="0" smtClean="0">
                <a:latin typeface="Calibri"/>
                <a:cs typeface="Calibri"/>
              </a:rPr>
              <a:t>	</a:t>
            </a:r>
            <a:r>
              <a:rPr lang="en-US" dirty="0" smtClean="0">
                <a:latin typeface="Calibri"/>
                <a:cs typeface="Calibri"/>
              </a:rPr>
              <a:t>Diversity Strategic Plan</a:t>
            </a:r>
          </a:p>
          <a:p>
            <a:r>
              <a:rPr lang="en-US" dirty="0" smtClean="0">
                <a:latin typeface="Calibri"/>
                <a:cs typeface="Calibri"/>
              </a:rPr>
              <a:t>	</a:t>
            </a:r>
            <a:r>
              <a:rPr lang="en-US" b="1" dirty="0" smtClean="0">
                <a:latin typeface="Calibri"/>
                <a:cs typeface="Calibri"/>
              </a:rPr>
              <a:t>PREM</a:t>
            </a:r>
          </a:p>
          <a:p>
            <a:r>
              <a:rPr lang="en-US" b="1" dirty="0" smtClean="0">
                <a:latin typeface="Calibri"/>
                <a:cs typeface="Calibri"/>
              </a:rPr>
              <a:t>Extensive Collaborations</a:t>
            </a:r>
          </a:p>
          <a:p>
            <a:pPr lvl="2"/>
            <a:r>
              <a:rPr lang="en-US" dirty="0" smtClean="0">
                <a:latin typeface="Calibri"/>
                <a:cs typeface="Calibri"/>
              </a:rPr>
              <a:t>A (419); NL (114); Ind. (159); Int. (169)</a:t>
            </a:r>
            <a:endParaRPr lang="en-US" b="1" dirty="0" smtClean="0">
              <a:latin typeface="Calibri"/>
              <a:cs typeface="Calibri"/>
            </a:endParaRPr>
          </a:p>
          <a:p>
            <a:r>
              <a:rPr lang="en-US" b="1" dirty="0" smtClean="0">
                <a:latin typeface="Calibri"/>
                <a:cs typeface="Calibri"/>
              </a:rPr>
              <a:t>Building a National Network</a:t>
            </a:r>
            <a:endParaRPr lang="en-US" dirty="0" smtClean="0">
              <a:latin typeface="Calibri"/>
              <a:cs typeface="Calibri"/>
            </a:endParaRPr>
          </a:p>
          <a:p>
            <a:pPr lvl="2"/>
            <a:r>
              <a:rPr lang="en-US" dirty="0" smtClean="0">
                <a:latin typeface="Calibri"/>
                <a:cs typeface="Calibri"/>
              </a:rPr>
              <a:t>Education Coordinators Network</a:t>
            </a:r>
          </a:p>
          <a:p>
            <a:pPr lvl="2"/>
            <a:r>
              <a:rPr lang="en-US" dirty="0" smtClean="0">
                <a:latin typeface="Calibri"/>
                <a:cs typeface="Calibri"/>
              </a:rPr>
              <a:t>Materials Research Facilities Network</a:t>
            </a:r>
            <a:endParaRPr lang="en-US" dirty="0">
              <a:latin typeface="Calibri"/>
              <a:cs typeface="Calibri"/>
            </a:endParaRPr>
          </a:p>
        </p:txBody>
      </p:sp>
    </p:spTree>
    <p:extLst>
      <p:ext uri="{BB962C8B-B14F-4D97-AF65-F5344CB8AC3E}">
        <p14:creationId xmlns:p14="http://schemas.microsoft.com/office/powerpoint/2010/main" val="30868382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006971" y="172827"/>
            <a:ext cx="5887792" cy="756320"/>
          </a:xfrm>
          <a:gradFill flip="none" rotWithShape="1">
            <a:gsLst>
              <a:gs pos="0">
                <a:srgbClr val="FFFF00"/>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lstStyle/>
          <a:p>
            <a:r>
              <a:rPr lang="en-US" sz="2400" b="1" dirty="0" smtClean="0">
                <a:latin typeface="Calibri" panose="020F0502020204030204" pitchFamily="34" charset="0"/>
              </a:rPr>
              <a:t>Infrastructure</a:t>
            </a:r>
            <a:r>
              <a:rPr lang="en-US" sz="2400" b="1" dirty="0" smtClean="0">
                <a:latin typeface="Calibri"/>
                <a:cs typeface="Calibri"/>
              </a:rPr>
              <a:t> </a:t>
            </a:r>
            <a:r>
              <a:rPr lang="en-US" sz="2400" b="1" dirty="0" smtClean="0">
                <a:solidFill>
                  <a:srgbClr val="3366FF"/>
                </a:solidFill>
                <a:latin typeface="Calibri"/>
                <a:cs typeface="Calibri"/>
              </a:rPr>
              <a:t>mrfn.org</a:t>
            </a:r>
            <a:r>
              <a:rPr lang="en-US" sz="2400" b="1" dirty="0">
                <a:latin typeface="Calibri"/>
                <a:cs typeface="Calibri"/>
              </a:rPr>
              <a:t/>
            </a:r>
            <a:br>
              <a:rPr lang="en-US" sz="2400" b="1" dirty="0">
                <a:latin typeface="Calibri"/>
                <a:cs typeface="Calibri"/>
              </a:rPr>
            </a:br>
            <a:r>
              <a:rPr lang="en-US" sz="2400" b="1" dirty="0" smtClean="0">
                <a:solidFill>
                  <a:srgbClr val="FF0000"/>
                </a:solidFill>
                <a:latin typeface="Calibri"/>
                <a:cs typeface="Calibri"/>
              </a:rPr>
              <a:t>1115 </a:t>
            </a:r>
            <a:r>
              <a:rPr lang="en-US" sz="2400" b="1" dirty="0">
                <a:solidFill>
                  <a:srgbClr val="FF0000"/>
                </a:solidFill>
                <a:latin typeface="Calibri"/>
                <a:cs typeface="Calibri"/>
              </a:rPr>
              <a:t>Instruments</a:t>
            </a:r>
            <a:r>
              <a:rPr lang="en-US" sz="2400" b="1" dirty="0">
                <a:latin typeface="Calibri"/>
                <a:cs typeface="Calibri"/>
              </a:rPr>
              <a:t/>
            </a:r>
            <a:br>
              <a:rPr lang="en-US" sz="2400" b="1" dirty="0">
                <a:latin typeface="Calibri"/>
                <a:cs typeface="Calibri"/>
              </a:rPr>
            </a:br>
            <a:r>
              <a:rPr lang="en-US" sz="1200" b="1" dirty="0" smtClean="0">
                <a:latin typeface="Calibri"/>
                <a:cs typeface="Calibri"/>
              </a:rPr>
              <a:t/>
            </a:r>
            <a:br>
              <a:rPr lang="en-US" sz="1200" b="1" dirty="0" smtClean="0">
                <a:latin typeface="Calibri"/>
                <a:cs typeface="Calibri"/>
              </a:rPr>
            </a:br>
            <a:endParaRPr lang="en-US" sz="2400" dirty="0">
              <a:latin typeface="Calibri" panose="020F0502020204030204" pitchFamily="34" charset="0"/>
            </a:endParaRPr>
          </a:p>
        </p:txBody>
      </p:sp>
      <p:grpSp>
        <p:nvGrpSpPr>
          <p:cNvPr id="86020" name="Group 4"/>
          <p:cNvGrpSpPr>
            <a:grpSpLocks/>
          </p:cNvGrpSpPr>
          <p:nvPr/>
        </p:nvGrpSpPr>
        <p:grpSpPr bwMode="auto">
          <a:xfrm>
            <a:off x="1908175" y="6046788"/>
            <a:ext cx="6986588" cy="811212"/>
            <a:chOff x="0" y="1104"/>
            <a:chExt cx="5808" cy="511"/>
          </a:xfrm>
        </p:grpSpPr>
        <p:pic>
          <p:nvPicPr>
            <p:cNvPr id="86021" name="Picture 5" descr="mrfn_top"/>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 y="1152"/>
              <a:ext cx="5700" cy="420"/>
            </a:xfrm>
            <a:prstGeom prst="rect">
              <a:avLst/>
            </a:prstGeom>
            <a:noFill/>
          </p:spPr>
        </p:pic>
        <p:pic>
          <p:nvPicPr>
            <p:cNvPr id="86022" name="Picture 6" descr="mrfn_mrsec"/>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104"/>
              <a:ext cx="556" cy="511"/>
            </a:xfrm>
            <a:prstGeom prst="rect">
              <a:avLst/>
            </a:prstGeom>
            <a:noFill/>
          </p:spPr>
        </p:pic>
        <p:sp>
          <p:nvSpPr>
            <p:cNvPr id="86023" name="Rectangle 7"/>
            <p:cNvSpPr>
              <a:spLocks noChangeArrowheads="1"/>
            </p:cNvSpPr>
            <p:nvPr/>
          </p:nvSpPr>
          <p:spPr bwMode="auto">
            <a:xfrm>
              <a:off x="3120" y="1152"/>
              <a:ext cx="2688" cy="432"/>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pic>
        <p:nvPicPr>
          <p:cNvPr id="86025" name="Picture 6" descr="LTSTM"/>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51275" y="1773238"/>
            <a:ext cx="1585913" cy="2016125"/>
          </a:xfrm>
          <a:prstGeom prst="rect">
            <a:avLst/>
          </a:prstGeom>
          <a:noFill/>
          <a:ln w="9525">
            <a:noFill/>
            <a:miter lim="800000"/>
            <a:headEnd/>
            <a:tailEnd/>
          </a:ln>
        </p:spPr>
      </p:pic>
      <p:pic>
        <p:nvPicPr>
          <p:cNvPr id="86028" name="Picture 10" descr="CM200Lab"/>
          <p:cNvPicPr>
            <a:picLocks noChangeAspect="1" noChangeArrowheads="1"/>
          </p:cNvPicPr>
          <p:nvPr/>
        </p:nvPicPr>
        <p:blipFill>
          <a:blip r:embed="rId7" cstate="email">
            <a:lum contrast="30000"/>
            <a:extLst>
              <a:ext uri="{28A0092B-C50C-407E-A947-70E740481C1C}">
                <a14:useLocalDpi xmlns:a14="http://schemas.microsoft.com/office/drawing/2010/main"/>
              </a:ext>
            </a:extLst>
          </a:blip>
          <a:srcRect/>
          <a:stretch>
            <a:fillRect/>
          </a:stretch>
        </p:blipFill>
        <p:spPr bwMode="auto">
          <a:xfrm>
            <a:off x="250825" y="1790700"/>
            <a:ext cx="2185988" cy="1638300"/>
          </a:xfrm>
          <a:prstGeom prst="rect">
            <a:avLst/>
          </a:prstGeom>
          <a:noFill/>
          <a:ln w="9525">
            <a:noFill/>
            <a:miter lim="800000"/>
            <a:headEnd/>
            <a:tailEnd/>
          </a:ln>
        </p:spPr>
      </p:pic>
      <p:pic>
        <p:nvPicPr>
          <p:cNvPr id="86029" name="Picture 12" descr="Sample Prep"/>
          <p:cNvPicPr>
            <a:picLocks noChangeAspect="1" noChangeArrowheads="1"/>
          </p:cNvPicPr>
          <p:nvPr/>
        </p:nvPicPr>
        <p:blipFill>
          <a:blip r:embed="rId8" cstate="email">
            <a:lum bright="-6000" contrast="12000"/>
            <a:extLst>
              <a:ext uri="{28A0092B-C50C-407E-A947-70E740481C1C}">
                <a14:useLocalDpi xmlns:a14="http://schemas.microsoft.com/office/drawing/2010/main"/>
              </a:ext>
            </a:extLst>
          </a:blip>
          <a:srcRect/>
          <a:stretch>
            <a:fillRect/>
          </a:stretch>
        </p:blipFill>
        <p:spPr bwMode="auto">
          <a:xfrm>
            <a:off x="7092950" y="4724400"/>
            <a:ext cx="1801813" cy="1779588"/>
          </a:xfrm>
          <a:prstGeom prst="rect">
            <a:avLst/>
          </a:prstGeom>
          <a:noFill/>
          <a:ln w="9525">
            <a:noFill/>
            <a:miter lim="800000"/>
            <a:headEnd/>
            <a:tailEnd/>
          </a:ln>
        </p:spPr>
      </p:pic>
      <p:pic>
        <p:nvPicPr>
          <p:cNvPr id="86032" name="Picture 14" descr="balloon"/>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019925" y="1811338"/>
            <a:ext cx="1746250" cy="1905000"/>
          </a:xfrm>
          <a:prstGeom prst="rect">
            <a:avLst/>
          </a:prstGeom>
          <a:noFill/>
          <a:ln w="3175">
            <a:solidFill>
              <a:schemeClr val="tx1"/>
            </a:solidFill>
            <a:miter lim="800000"/>
            <a:headEnd/>
            <a:tailEnd/>
          </a:ln>
        </p:spPr>
      </p:pic>
      <p:graphicFrame>
        <p:nvGraphicFramePr>
          <p:cNvPr id="86026" name="Object 7"/>
          <p:cNvGraphicFramePr>
            <a:graphicFrameLocks noGrp="1" noChangeAspect="1"/>
          </p:cNvGraphicFramePr>
          <p:nvPr>
            <p:ph sz="half" idx="2"/>
          </p:nvPr>
        </p:nvGraphicFramePr>
        <p:xfrm>
          <a:off x="1403350" y="3346450"/>
          <a:ext cx="2592388" cy="2027238"/>
        </p:xfrm>
        <a:graphic>
          <a:graphicData uri="http://schemas.openxmlformats.org/presentationml/2006/ole">
            <mc:AlternateContent xmlns:mc="http://schemas.openxmlformats.org/markup-compatibility/2006">
              <mc:Choice xmlns:v="urn:schemas-microsoft-com:vml" Requires="v">
                <p:oleObj spid="_x0000_s148566" name="Document" r:id="rId11" imgW="3479800" imgH="2720340" progId="Word.Document.8">
                  <p:embed/>
                </p:oleObj>
              </mc:Choice>
              <mc:Fallback>
                <p:oleObj name="Document" r:id="rId11" imgW="3479800" imgH="2720340" progId="Word.Document.8">
                  <p:embed/>
                  <p:pic>
                    <p:nvPicPr>
                      <p:cNvPr id="0" name=""/>
                      <p:cNvPicPr>
                        <a:picLocks noGrp="1"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03350" y="3346450"/>
                        <a:ext cx="2592388" cy="202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6024" name="Picture 8" descr="facilities"/>
          <p:cNvPicPr>
            <a:picLocks noChangeAspect="1" noChangeArrowheads="1"/>
          </p:cNvPicPr>
          <p:nvPr/>
        </p:nvPicPr>
        <p:blipFill>
          <a:blip r:embed="rId13" cstate="print"/>
          <a:srcRect/>
          <a:stretch>
            <a:fillRect/>
          </a:stretch>
        </p:blipFill>
        <p:spPr bwMode="auto">
          <a:xfrm>
            <a:off x="250825" y="4508500"/>
            <a:ext cx="1454150" cy="2035175"/>
          </a:xfrm>
          <a:prstGeom prst="rect">
            <a:avLst/>
          </a:prstGeom>
          <a:noFill/>
        </p:spPr>
      </p:pic>
      <p:pic>
        <p:nvPicPr>
          <p:cNvPr id="86033" name="Picture 12" descr="IMG_0859"/>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198810" y="3248232"/>
            <a:ext cx="2463800" cy="1846263"/>
          </a:xfrm>
          <a:prstGeom prst="rect">
            <a:avLst/>
          </a:prstGeom>
          <a:noFill/>
          <a:ln w="3175">
            <a:solidFill>
              <a:schemeClr val="tx1"/>
            </a:solidFill>
            <a:miter lim="800000"/>
            <a:headEnd/>
            <a:tailEnd/>
          </a:ln>
        </p:spPr>
      </p:pic>
      <p:sp>
        <p:nvSpPr>
          <p:cNvPr id="86031" name="Text Box 15"/>
          <p:cNvSpPr txBox="1">
            <a:spLocks noChangeArrowheads="1"/>
          </p:cNvSpPr>
          <p:nvPr/>
        </p:nvSpPr>
        <p:spPr bwMode="auto">
          <a:xfrm>
            <a:off x="2618442" y="1254800"/>
            <a:ext cx="3957664" cy="4493538"/>
          </a:xfrm>
          <a:prstGeom prst="rect">
            <a:avLst/>
          </a:prstGeom>
          <a:solidFill>
            <a:schemeClr val="bg1"/>
          </a:solidFill>
          <a:ln w="9525">
            <a:solidFill>
              <a:schemeClr val="tx1"/>
            </a:solidFill>
            <a:miter lim="800000"/>
            <a:headEnd/>
            <a:tailEnd/>
          </a:ln>
          <a:effectLst/>
        </p:spPr>
        <p:txBody>
          <a:bodyPr wrap="square">
            <a:spAutoFit/>
          </a:bodyPr>
          <a:lstStyle/>
          <a:p>
            <a:r>
              <a:rPr lang="en-US" sz="2200" b="1" dirty="0" smtClean="0">
                <a:latin typeface="Calibri"/>
                <a:cs typeface="Calibri"/>
              </a:rPr>
              <a:t>Yearly Users </a:t>
            </a:r>
            <a:r>
              <a:rPr lang="en-US" sz="2200" b="1" dirty="0">
                <a:latin typeface="Calibri"/>
                <a:cs typeface="Calibri"/>
              </a:rPr>
              <a:t>of MRSEC Facilities</a:t>
            </a:r>
          </a:p>
          <a:p>
            <a:pPr lvl="1"/>
            <a:r>
              <a:rPr lang="en-US" sz="2200" dirty="0">
                <a:latin typeface="Calibri"/>
                <a:cs typeface="Calibri"/>
              </a:rPr>
              <a:t> </a:t>
            </a:r>
            <a:r>
              <a:rPr lang="en-US" sz="2200" dirty="0" smtClean="0">
                <a:latin typeface="Calibri"/>
                <a:cs typeface="Calibri"/>
              </a:rPr>
              <a:t>&gt; 1300 Academic</a:t>
            </a:r>
            <a:endParaRPr lang="en-US" sz="2200" dirty="0">
              <a:latin typeface="Calibri"/>
              <a:cs typeface="Calibri"/>
            </a:endParaRPr>
          </a:p>
          <a:p>
            <a:pPr lvl="1"/>
            <a:r>
              <a:rPr lang="en-US" sz="2200" dirty="0" smtClean="0">
                <a:latin typeface="Calibri"/>
                <a:cs typeface="Calibri"/>
              </a:rPr>
              <a:t> &gt; 460 Industry</a:t>
            </a:r>
            <a:endParaRPr lang="en-US" sz="2200" dirty="0">
              <a:latin typeface="Calibri"/>
              <a:cs typeface="Calibri"/>
            </a:endParaRPr>
          </a:p>
          <a:p>
            <a:pPr lvl="1"/>
            <a:r>
              <a:rPr lang="en-US" sz="2200" dirty="0">
                <a:latin typeface="Calibri"/>
                <a:cs typeface="Calibri"/>
              </a:rPr>
              <a:t> </a:t>
            </a:r>
            <a:r>
              <a:rPr lang="en-US" sz="2200" dirty="0" smtClean="0">
                <a:latin typeface="Calibri"/>
                <a:cs typeface="Calibri"/>
              </a:rPr>
              <a:t>&gt;50 </a:t>
            </a:r>
            <a:r>
              <a:rPr lang="en-US" sz="2200" dirty="0">
                <a:latin typeface="Calibri"/>
                <a:cs typeface="Calibri"/>
              </a:rPr>
              <a:t>National </a:t>
            </a:r>
            <a:r>
              <a:rPr lang="en-US" sz="2200" dirty="0" smtClean="0">
                <a:latin typeface="Calibri"/>
                <a:cs typeface="Calibri"/>
              </a:rPr>
              <a:t>Labs</a:t>
            </a:r>
          </a:p>
          <a:p>
            <a:pPr lvl="1"/>
            <a:endParaRPr lang="en-US" sz="2200" dirty="0">
              <a:latin typeface="Calibri"/>
              <a:cs typeface="Calibri"/>
            </a:endParaRPr>
          </a:p>
          <a:p>
            <a:r>
              <a:rPr lang="en-US" sz="2200" b="1" dirty="0" smtClean="0">
                <a:latin typeface="Calibri"/>
                <a:cs typeface="Calibri"/>
              </a:rPr>
              <a:t>Over 650 Publications annually acknowledge MRSEC SF</a:t>
            </a:r>
          </a:p>
          <a:p>
            <a:endParaRPr lang="en-US" sz="2200" b="1" dirty="0">
              <a:latin typeface="Calibri"/>
              <a:cs typeface="Calibri"/>
            </a:endParaRPr>
          </a:p>
          <a:p>
            <a:pPr>
              <a:buFont typeface="Arial" pitchFamily="34" charset="0"/>
              <a:buChar char="•"/>
            </a:pPr>
            <a:r>
              <a:rPr lang="en-US" sz="2200" dirty="0" smtClean="0">
                <a:latin typeface="Calibri"/>
                <a:cs typeface="Calibri"/>
              </a:rPr>
              <a:t> 85 Technical Staff in SEFs (250 total)</a:t>
            </a:r>
          </a:p>
          <a:p>
            <a:pPr>
              <a:buFont typeface="Arial" pitchFamily="34" charset="0"/>
              <a:buChar char="•"/>
            </a:pPr>
            <a:r>
              <a:rPr lang="en-US" sz="2200" dirty="0" smtClean="0">
                <a:latin typeface="Calibri"/>
                <a:cs typeface="Calibri"/>
              </a:rPr>
              <a:t> 22 Other Technicians</a:t>
            </a:r>
            <a:endParaRPr lang="en-US" sz="2200" dirty="0">
              <a:latin typeface="Calibri"/>
              <a:cs typeface="Calibri"/>
            </a:endParaRPr>
          </a:p>
          <a:p>
            <a:pPr>
              <a:buFont typeface="Arial" pitchFamily="34" charset="0"/>
              <a:buChar char="•"/>
            </a:pPr>
            <a:r>
              <a:rPr lang="en-US" sz="2200" dirty="0" smtClean="0">
                <a:latin typeface="Calibri"/>
                <a:cs typeface="Calibri"/>
              </a:rPr>
              <a:t> 48 </a:t>
            </a:r>
            <a:r>
              <a:rPr lang="en-US" sz="2200" dirty="0">
                <a:latin typeface="Calibri"/>
                <a:cs typeface="Calibri"/>
              </a:rPr>
              <a:t>Administrative </a:t>
            </a:r>
            <a:r>
              <a:rPr lang="en-US" sz="2200" dirty="0" smtClean="0">
                <a:latin typeface="Calibri"/>
                <a:cs typeface="Calibri"/>
              </a:rPr>
              <a:t>Staff</a:t>
            </a:r>
          </a:p>
          <a:p>
            <a:pPr>
              <a:buFont typeface="Arial" pitchFamily="34" charset="0"/>
              <a:buChar char="•"/>
            </a:pPr>
            <a:r>
              <a:rPr lang="en-US" sz="2200" dirty="0" smtClean="0">
                <a:latin typeface="Calibri"/>
                <a:cs typeface="Calibri"/>
              </a:rPr>
              <a:t> 31 Education Staff</a:t>
            </a:r>
            <a:r>
              <a:rPr lang="en-US" sz="2000" dirty="0">
                <a:solidFill>
                  <a:schemeClr val="tx2"/>
                </a:solidFill>
              </a:rPr>
              <a:t>	</a:t>
            </a:r>
          </a:p>
        </p:txBody>
      </p:sp>
      <p:sp>
        <p:nvSpPr>
          <p:cNvPr id="2" name="Rectangle 1"/>
          <p:cNvSpPr/>
          <p:nvPr/>
        </p:nvSpPr>
        <p:spPr>
          <a:xfrm>
            <a:off x="638148" y="78436"/>
            <a:ext cx="1931988" cy="2462213"/>
          </a:xfrm>
          <a:prstGeom prst="rect">
            <a:avLst/>
          </a:prstGeom>
          <a:solidFill>
            <a:schemeClr val="accent5">
              <a:lumMod val="20000"/>
              <a:lumOff val="80000"/>
            </a:schemeClr>
          </a:solidFill>
          <a:ln>
            <a:solidFill>
              <a:schemeClr val="accent1"/>
            </a:solidFill>
          </a:ln>
        </p:spPr>
        <p:txBody>
          <a:bodyPr wrap="square">
            <a:spAutoFit/>
          </a:bodyPr>
          <a:lstStyle/>
          <a:p>
            <a:r>
              <a:rPr lang="en-US" sz="1400" b="1" dirty="0">
                <a:solidFill>
                  <a:schemeClr val="accent1">
                    <a:lumMod val="50000"/>
                  </a:schemeClr>
                </a:solidFill>
              </a:rPr>
              <a:t>MRFN Statistics</a:t>
            </a:r>
          </a:p>
          <a:p>
            <a:r>
              <a:rPr lang="en-US" sz="1400" dirty="0">
                <a:hlinkClick r:id="rId15"/>
              </a:rPr>
              <a:t>27 centers </a:t>
            </a:r>
            <a:r>
              <a:rPr lang="en-US" sz="1400" dirty="0">
                <a:solidFill>
                  <a:schemeClr val="accent1">
                    <a:lumMod val="50000"/>
                  </a:schemeClr>
                </a:solidFill>
              </a:rPr>
              <a:t/>
            </a:r>
            <a:br>
              <a:rPr lang="en-US" sz="1400" dirty="0">
                <a:solidFill>
                  <a:schemeClr val="accent1">
                    <a:lumMod val="50000"/>
                  </a:schemeClr>
                </a:solidFill>
              </a:rPr>
            </a:br>
            <a:r>
              <a:rPr lang="en-US" sz="1400" dirty="0">
                <a:solidFill>
                  <a:schemeClr val="accent1">
                    <a:lumMod val="50000"/>
                  </a:schemeClr>
                </a:solidFill>
                <a:hlinkClick r:id="rId16"/>
              </a:rPr>
              <a:t>1115 instruments </a:t>
            </a:r>
            <a:r>
              <a:rPr lang="en-US" sz="1400" dirty="0">
                <a:solidFill>
                  <a:schemeClr val="accent1">
                    <a:lumMod val="50000"/>
                  </a:schemeClr>
                </a:solidFill>
              </a:rPr>
              <a:t/>
            </a:r>
            <a:br>
              <a:rPr lang="en-US" sz="1400" dirty="0">
                <a:solidFill>
                  <a:schemeClr val="accent1">
                    <a:lumMod val="50000"/>
                  </a:schemeClr>
                </a:solidFill>
              </a:rPr>
            </a:br>
            <a:r>
              <a:rPr lang="en-US" sz="1400" dirty="0">
                <a:solidFill>
                  <a:schemeClr val="accent1">
                    <a:lumMod val="50000"/>
                  </a:schemeClr>
                </a:solidFill>
                <a:hlinkClick r:id="rId17"/>
              </a:rPr>
              <a:t>249 experts </a:t>
            </a:r>
            <a:r>
              <a:rPr lang="en-US" sz="1400" dirty="0">
                <a:solidFill>
                  <a:schemeClr val="accent1">
                    <a:lumMod val="50000"/>
                  </a:schemeClr>
                </a:solidFill>
              </a:rPr>
              <a:t/>
            </a:r>
            <a:br>
              <a:rPr lang="en-US" sz="1400" dirty="0">
                <a:solidFill>
                  <a:schemeClr val="accent1">
                    <a:lumMod val="50000"/>
                  </a:schemeClr>
                </a:solidFill>
              </a:rPr>
            </a:br>
            <a:endParaRPr lang="en-US" sz="1400" dirty="0">
              <a:solidFill>
                <a:schemeClr val="accent1">
                  <a:lumMod val="50000"/>
                </a:schemeClr>
              </a:solidFill>
            </a:endParaRPr>
          </a:p>
          <a:p>
            <a:r>
              <a:rPr lang="en-US" sz="1400" b="1" dirty="0">
                <a:solidFill>
                  <a:schemeClr val="accent1">
                    <a:lumMod val="50000"/>
                  </a:schemeClr>
                </a:solidFill>
              </a:rPr>
              <a:t>Recently added instruments</a:t>
            </a:r>
          </a:p>
          <a:p>
            <a:pPr>
              <a:buFont typeface="Arial" panose="020B0604020202020204" pitchFamily="34" charset="0"/>
              <a:buChar char="•"/>
            </a:pPr>
            <a:r>
              <a:rPr lang="en-US" sz="1400" dirty="0">
                <a:solidFill>
                  <a:schemeClr val="accent1">
                    <a:lumMod val="50000"/>
                  </a:schemeClr>
                </a:solidFill>
                <a:hlinkClick r:id="rId18"/>
              </a:rPr>
              <a:t>Waters Breeze DMSO GPC</a:t>
            </a:r>
            <a:r>
              <a:rPr lang="en-US" sz="1400" dirty="0">
                <a:solidFill>
                  <a:schemeClr val="accent1">
                    <a:lumMod val="50000"/>
                  </a:schemeClr>
                </a:solidFill>
              </a:rPr>
              <a:t> </a:t>
            </a:r>
          </a:p>
          <a:p>
            <a:pPr>
              <a:buFont typeface="Arial" panose="020B0604020202020204" pitchFamily="34" charset="0"/>
              <a:buChar char="•"/>
            </a:pPr>
            <a:r>
              <a:rPr lang="en-US" sz="1400" dirty="0" err="1">
                <a:solidFill>
                  <a:schemeClr val="accent1">
                    <a:lumMod val="50000"/>
                  </a:schemeClr>
                </a:solidFill>
                <a:hlinkClick r:id="rId19"/>
              </a:rPr>
              <a:t>Hysitron</a:t>
            </a:r>
            <a:r>
              <a:rPr lang="en-US" sz="1400" dirty="0">
                <a:solidFill>
                  <a:schemeClr val="accent1">
                    <a:lumMod val="50000"/>
                  </a:schemeClr>
                </a:solidFill>
                <a:hlinkClick r:id="rId19"/>
              </a:rPr>
              <a:t> Ubi-1 </a:t>
            </a:r>
            <a:r>
              <a:rPr lang="en-US" sz="1400" dirty="0" err="1">
                <a:solidFill>
                  <a:schemeClr val="accent1">
                    <a:lumMod val="50000"/>
                  </a:schemeClr>
                </a:solidFill>
                <a:hlinkClick r:id="rId19"/>
              </a:rPr>
              <a:t>Nanoidenter</a:t>
            </a:r>
            <a:r>
              <a:rPr lang="en-US" sz="1400" dirty="0">
                <a:solidFill>
                  <a:schemeClr val="accent1">
                    <a:lumMod val="50000"/>
                  </a:schemeClr>
                </a:solidFill>
              </a:rPr>
              <a:t> </a:t>
            </a:r>
          </a:p>
        </p:txBody>
      </p:sp>
    </p:spTree>
    <p:extLst>
      <p:ext uri="{BB962C8B-B14F-4D97-AF65-F5344CB8AC3E}">
        <p14:creationId xmlns:p14="http://schemas.microsoft.com/office/powerpoint/2010/main" val="31752794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971600" y="523220"/>
            <a:ext cx="7543800" cy="571500"/>
          </a:xfrm>
          <a:prstGeom prst="rect">
            <a:avLst/>
          </a:prstGeom>
          <a:gradFill flip="none" rotWithShape="1">
            <a:gsLst>
              <a:gs pos="0">
                <a:schemeClr val="accent5">
                  <a:lumMod val="60000"/>
                  <a:lumOff val="40000"/>
                </a:schemeClr>
              </a:gs>
              <a:gs pos="50000">
                <a:schemeClr val="accent1">
                  <a:tint val="44500"/>
                  <a:satMod val="160000"/>
                </a:schemeClr>
              </a:gs>
              <a:gs pos="100000">
                <a:schemeClr val="accent1">
                  <a:tint val="23500"/>
                  <a:satMod val="160000"/>
                </a:schemeClr>
              </a:gs>
            </a:gsLst>
            <a:path path="shape">
              <a:fillToRect l="50000" t="50000" r="50000" b="50000"/>
            </a:path>
            <a:tileRect/>
          </a:gradFill>
        </p:spPr>
        <p:txBody>
          <a:bodyPr>
            <a:normAutofit fontScale="90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accent2">
                    <a:lumMod val="75000"/>
                  </a:schemeClr>
                </a:solidFill>
                <a:effectLst/>
                <a:uLnTx/>
                <a:uFillTx/>
                <a:latin typeface="Arial"/>
                <a:ea typeface="+mj-ea"/>
                <a:cs typeface="+mj-cs"/>
              </a:rPr>
              <a:t>MRSEC Startup Companies</a:t>
            </a:r>
            <a:endParaRPr kumimoji="0" lang="en-US" sz="4000" b="0" i="0" u="none" strike="noStrike" kern="0" cap="none" spc="0" normalizeH="0" baseline="0" noProof="0" dirty="0" smtClean="0">
              <a:ln>
                <a:noFill/>
              </a:ln>
              <a:solidFill>
                <a:schemeClr val="accent2">
                  <a:lumMod val="75000"/>
                </a:schemeClr>
              </a:solidFill>
              <a:effectLst/>
              <a:uLnTx/>
              <a:uFillTx/>
              <a:latin typeface="+mj-lt"/>
              <a:ea typeface="+mj-ea"/>
              <a:cs typeface="+mj-cs"/>
            </a:endParaRPr>
          </a:p>
        </p:txBody>
      </p:sp>
      <p:grpSp>
        <p:nvGrpSpPr>
          <p:cNvPr id="7" name="Group 30"/>
          <p:cNvGrpSpPr/>
          <p:nvPr/>
        </p:nvGrpSpPr>
        <p:grpSpPr>
          <a:xfrm>
            <a:off x="971600" y="1700808"/>
            <a:ext cx="7866459" cy="4687759"/>
            <a:chOff x="228600" y="1828800"/>
            <a:chExt cx="8753475" cy="4847799"/>
          </a:xfrm>
        </p:grpSpPr>
        <p:pic>
          <p:nvPicPr>
            <p:cNvPr id="8" name="Picture 12" descr="PolyMedix">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500" y="5600700"/>
              <a:ext cx="4000500" cy="416719"/>
            </a:xfrm>
            <a:prstGeom prst="rect">
              <a:avLst/>
            </a:prstGeom>
            <a:noFill/>
          </p:spPr>
        </p:pic>
        <p:pic>
          <p:nvPicPr>
            <p:cNvPr id="9" name="Picture 19" descr="Nano Terra">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15000" y="4686300"/>
              <a:ext cx="1009650" cy="1009650"/>
            </a:xfrm>
            <a:prstGeom prst="rect">
              <a:avLst/>
            </a:prstGeom>
            <a:noFill/>
          </p:spPr>
        </p:pic>
        <p:pic>
          <p:nvPicPr>
            <p:cNvPr id="10" name="Picture 3" descr="Raindance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58000" y="1943100"/>
              <a:ext cx="1943100" cy="647700"/>
            </a:xfrm>
            <a:prstGeom prst="rect">
              <a:avLst/>
            </a:prstGeom>
            <a:solidFill>
              <a:schemeClr val="bg1"/>
            </a:solidFill>
            <a:ln w="9525">
              <a:noFill/>
              <a:miter lim="800000"/>
              <a:headEnd/>
              <a:tailEnd/>
            </a:ln>
          </p:spPr>
        </p:pic>
        <p:pic>
          <p:nvPicPr>
            <p:cNvPr id="11" name="Picture 5" descr="lumarray logo"/>
            <p:cNvPicPr>
              <a:picLocks noChangeAspect="1" noChangeArrowheads="1"/>
            </p:cNvPicPr>
            <p:nvPr/>
          </p:nvPicPr>
          <p:blipFill>
            <a:blip r:embed="rId7" cstate="print"/>
            <a:srcRect/>
            <a:stretch>
              <a:fillRect/>
            </a:stretch>
          </p:blipFill>
          <p:spPr bwMode="auto">
            <a:xfrm>
              <a:off x="2057400" y="2514600"/>
              <a:ext cx="1714500" cy="615126"/>
            </a:xfrm>
            <a:prstGeom prst="rect">
              <a:avLst/>
            </a:prstGeom>
            <a:noFill/>
            <a:ln w="9525">
              <a:noFill/>
              <a:miter lim="800000"/>
              <a:headEnd/>
              <a:tailEnd/>
            </a:ln>
          </p:spPr>
        </p:pic>
        <p:pic>
          <p:nvPicPr>
            <p:cNvPr id="12" name="Picture 7" descr="OmniGuide_log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315200" y="4457700"/>
              <a:ext cx="1499937" cy="609600"/>
            </a:xfrm>
            <a:prstGeom prst="rect">
              <a:avLst/>
            </a:prstGeom>
            <a:noFill/>
            <a:ln w="9525">
              <a:noFill/>
              <a:miter lim="800000"/>
              <a:headEnd/>
              <a:tailEnd/>
            </a:ln>
          </p:spPr>
        </p:pic>
        <p:pic>
          <p:nvPicPr>
            <p:cNvPr id="13" name="Picture 1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58100" y="5810604"/>
              <a:ext cx="1028700" cy="860445"/>
            </a:xfrm>
            <a:prstGeom prst="rect">
              <a:avLst/>
            </a:prstGeom>
            <a:noFill/>
            <a:ln w="9525">
              <a:noFill/>
              <a:miter lim="800000"/>
              <a:headEnd/>
              <a:tailEnd/>
            </a:ln>
          </p:spPr>
        </p:pic>
        <p:pic>
          <p:nvPicPr>
            <p:cNvPr id="14" name="Picture 13" descr="http://www.universaldisplay.com/images/top_logo.jpg">
              <a:hlinkClick r:id="rId10"/>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57200" y="6057900"/>
              <a:ext cx="3657600" cy="618699"/>
            </a:xfrm>
            <a:prstGeom prst="rect">
              <a:avLst/>
            </a:prstGeom>
            <a:noFill/>
          </p:spPr>
        </p:pic>
        <p:pic>
          <p:nvPicPr>
            <p:cNvPr id="15" name="Picture 14" descr="http://www.nn-labs.com/templates/rhuk_milkyway/images/nn_logo.gif">
              <a:hlinkClick r:id="rId12"/>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485900" y="1943100"/>
              <a:ext cx="2971800" cy="368263"/>
            </a:xfrm>
            <a:prstGeom prst="rect">
              <a:avLst/>
            </a:prstGeom>
            <a:noFill/>
          </p:spPr>
        </p:pic>
        <p:pic>
          <p:nvPicPr>
            <p:cNvPr id="16" name="Picture 15"/>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28600" y="4343400"/>
              <a:ext cx="2057400" cy="427172"/>
            </a:xfrm>
            <a:prstGeom prst="rect">
              <a:avLst/>
            </a:prstGeom>
            <a:noFill/>
            <a:ln w="9525">
              <a:noFill/>
              <a:miter lim="800000"/>
              <a:headEnd/>
              <a:tailEnd/>
            </a:ln>
          </p:spPr>
        </p:pic>
        <p:pic>
          <p:nvPicPr>
            <p:cNvPr id="17" name="Picture 17" descr="http://www.arryx.com/menuimages/NewLogoSmall.gif">
              <a:hlinkClick r:id="rId15"/>
            </p:cNvPr>
            <p:cNvPicPr>
              <a:picLocks noChangeAspect="1" noChangeArrowheads="1"/>
            </p:cNvPicPr>
            <p:nvPr/>
          </p:nvPicPr>
          <p:blipFill>
            <a:blip r:embed="rId16" cstate="print"/>
            <a:srcRect/>
            <a:stretch>
              <a:fillRect/>
            </a:stretch>
          </p:blipFill>
          <p:spPr bwMode="auto">
            <a:xfrm>
              <a:off x="342900" y="1828800"/>
              <a:ext cx="1143000" cy="1168400"/>
            </a:xfrm>
            <a:prstGeom prst="rect">
              <a:avLst/>
            </a:prstGeom>
            <a:noFill/>
          </p:spPr>
        </p:pic>
        <p:pic>
          <p:nvPicPr>
            <p:cNvPr id="18" name="Picture 21" descr="http://www.surfacelogix.com/images/logo.jp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28600" y="3314700"/>
              <a:ext cx="1828800" cy="772453"/>
            </a:xfrm>
            <a:prstGeom prst="rect">
              <a:avLst/>
            </a:prstGeom>
            <a:noFill/>
          </p:spPr>
        </p:pic>
        <p:pic>
          <p:nvPicPr>
            <p:cNvPr id="19" name="Picture 2"/>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229100" y="2743200"/>
              <a:ext cx="1421176" cy="685800"/>
            </a:xfrm>
            <a:prstGeom prst="rect">
              <a:avLst/>
            </a:prstGeom>
            <a:noFill/>
            <a:ln w="9525">
              <a:noFill/>
              <a:miter lim="800000"/>
              <a:headEnd/>
              <a:tailEnd/>
            </a:ln>
          </p:spPr>
        </p:pic>
        <p:pic>
          <p:nvPicPr>
            <p:cNvPr id="20" name="Picture 3"/>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28600" y="5143500"/>
              <a:ext cx="2114472" cy="695325"/>
            </a:xfrm>
            <a:prstGeom prst="rect">
              <a:avLst/>
            </a:prstGeom>
            <a:noFill/>
            <a:ln w="9525">
              <a:noFill/>
              <a:miter lim="800000"/>
              <a:headEnd/>
              <a:tailEnd/>
            </a:ln>
          </p:spPr>
        </p:pic>
        <p:pic>
          <p:nvPicPr>
            <p:cNvPr id="21" name="Picture 6"/>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2514600" y="4686300"/>
              <a:ext cx="1371600" cy="651933"/>
            </a:xfrm>
            <a:prstGeom prst="rect">
              <a:avLst/>
            </a:prstGeom>
            <a:noFill/>
            <a:ln w="9525">
              <a:noFill/>
              <a:miter lim="800000"/>
              <a:headEnd/>
              <a:tailEnd/>
            </a:ln>
          </p:spPr>
        </p:pic>
        <p:pic>
          <p:nvPicPr>
            <p:cNvPr id="22" name="Picture 8" descr="http://www.franklinfuelcells.com/assets/images/logo.png">
              <a:hlinkClick r:id="rId21"/>
            </p:cNvP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3314700" y="3886200"/>
              <a:ext cx="1943100" cy="538349"/>
            </a:xfrm>
            <a:prstGeom prst="rect">
              <a:avLst/>
            </a:prstGeom>
            <a:noFill/>
          </p:spPr>
        </p:pic>
        <p:pic>
          <p:nvPicPr>
            <p:cNvPr id="23" name="Picture 11"/>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4000500" y="4800600"/>
              <a:ext cx="2162175" cy="313864"/>
            </a:xfrm>
            <a:prstGeom prst="rect">
              <a:avLst/>
            </a:prstGeom>
            <a:noFill/>
            <a:ln w="9525">
              <a:noFill/>
              <a:miter lim="800000"/>
              <a:headEnd/>
              <a:tailEnd/>
            </a:ln>
          </p:spPr>
        </p:pic>
        <p:pic>
          <p:nvPicPr>
            <p:cNvPr id="24" name="Picture 12"/>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5600700" y="3657600"/>
              <a:ext cx="1371600" cy="639739"/>
            </a:xfrm>
            <a:prstGeom prst="rect">
              <a:avLst/>
            </a:prstGeom>
            <a:noFill/>
            <a:ln w="9525">
              <a:noFill/>
              <a:miter lim="800000"/>
              <a:headEnd/>
              <a:tailEnd/>
            </a:ln>
          </p:spPr>
        </p:pic>
        <p:pic>
          <p:nvPicPr>
            <p:cNvPr id="25" name="Picture 13"/>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4572000" y="1943100"/>
              <a:ext cx="2057400" cy="504825"/>
            </a:xfrm>
            <a:prstGeom prst="rect">
              <a:avLst/>
            </a:prstGeom>
            <a:noFill/>
            <a:ln w="9525">
              <a:noFill/>
              <a:miter lim="800000"/>
              <a:headEnd/>
              <a:tailEnd/>
            </a:ln>
          </p:spPr>
        </p:pic>
        <p:pic>
          <p:nvPicPr>
            <p:cNvPr id="26" name="Picture 14"/>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6172200" y="2628900"/>
              <a:ext cx="1219200" cy="304800"/>
            </a:xfrm>
            <a:prstGeom prst="rect">
              <a:avLst/>
            </a:prstGeom>
            <a:noFill/>
            <a:ln w="9525">
              <a:noFill/>
              <a:miter lim="800000"/>
              <a:headEnd/>
              <a:tailEnd/>
            </a:ln>
          </p:spPr>
        </p:pic>
        <p:pic>
          <p:nvPicPr>
            <p:cNvPr id="27" name="Picture 15"/>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6972300" y="5257800"/>
              <a:ext cx="2009775" cy="428625"/>
            </a:xfrm>
            <a:prstGeom prst="rect">
              <a:avLst/>
            </a:prstGeom>
            <a:noFill/>
            <a:ln w="9525">
              <a:noFill/>
              <a:miter lim="800000"/>
              <a:headEnd/>
              <a:tailEnd/>
            </a:ln>
          </p:spPr>
        </p:pic>
        <p:pic>
          <p:nvPicPr>
            <p:cNvPr id="28" name="Picture 17" descr="WiTricity Corp."/>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7543800" y="3886200"/>
              <a:ext cx="1190625" cy="304801"/>
            </a:xfrm>
            <a:prstGeom prst="rect">
              <a:avLst/>
            </a:prstGeom>
            <a:noFill/>
          </p:spPr>
        </p:pic>
        <p:pic>
          <p:nvPicPr>
            <p:cNvPr id="29" name="Picture 22"/>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2514600" y="3314700"/>
              <a:ext cx="633413" cy="1266825"/>
            </a:xfrm>
            <a:prstGeom prst="rect">
              <a:avLst/>
            </a:prstGeom>
            <a:noFill/>
            <a:ln w="9525">
              <a:noFill/>
              <a:miter lim="800000"/>
              <a:headEnd/>
              <a:tailEnd/>
            </a:ln>
          </p:spPr>
        </p:pic>
        <p:pic>
          <p:nvPicPr>
            <p:cNvPr id="30" name="Picture 23"/>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4686300" y="6172200"/>
              <a:ext cx="2600325" cy="485775"/>
            </a:xfrm>
            <a:prstGeom prst="rect">
              <a:avLst/>
            </a:prstGeom>
            <a:noFill/>
            <a:ln w="9525">
              <a:noFill/>
              <a:miter lim="800000"/>
              <a:headEnd/>
              <a:tailEnd/>
            </a:ln>
          </p:spPr>
        </p:pic>
        <p:pic>
          <p:nvPicPr>
            <p:cNvPr id="31" name="Picture 20"/>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6972300" y="3200400"/>
              <a:ext cx="1943100" cy="516704"/>
            </a:xfrm>
            <a:prstGeom prst="rect">
              <a:avLst/>
            </a:prstGeom>
            <a:noFill/>
            <a:ln w="9525">
              <a:noFill/>
              <a:miter lim="800000"/>
              <a:headEnd/>
              <a:tailEnd/>
            </a:ln>
          </p:spPr>
        </p:pic>
      </p:grpSp>
      <p:sp>
        <p:nvSpPr>
          <p:cNvPr id="32" name="TextBox 31"/>
          <p:cNvSpPr txBox="1"/>
          <p:nvPr/>
        </p:nvSpPr>
        <p:spPr>
          <a:xfrm>
            <a:off x="1994232" y="5447577"/>
            <a:ext cx="6019166" cy="1200329"/>
          </a:xfrm>
          <a:prstGeom prst="rect">
            <a:avLst/>
          </a:prstGeom>
          <a:solidFill>
            <a:schemeClr val="accent6">
              <a:lumMod val="20000"/>
              <a:lumOff val="80000"/>
            </a:schemeClr>
          </a:solidFill>
        </p:spPr>
        <p:txBody>
          <a:bodyPr wrap="square" rtlCol="0">
            <a:spAutoFit/>
          </a:bodyPr>
          <a:lstStyle/>
          <a:p>
            <a:pPr algn="ctr"/>
            <a:r>
              <a:rPr lang="en-US" sz="2400" b="1" dirty="0" smtClean="0">
                <a:solidFill>
                  <a:srgbClr val="C00000"/>
                </a:solidFill>
              </a:rPr>
              <a:t>Since 1985: 134 companies in 22 states plus 3 abroad employing </a:t>
            </a:r>
            <a:r>
              <a:rPr lang="en-US" sz="2400" b="1" dirty="0">
                <a:solidFill>
                  <a:srgbClr val="C00000"/>
                </a:solidFill>
              </a:rPr>
              <a:t>&gt;</a:t>
            </a:r>
            <a:r>
              <a:rPr lang="en-US" sz="2400" b="1" dirty="0" smtClean="0">
                <a:solidFill>
                  <a:srgbClr val="C00000"/>
                </a:solidFill>
              </a:rPr>
              <a:t> 2360 individuals</a:t>
            </a:r>
            <a:endParaRPr lang="en-US" sz="2400" b="1" dirty="0">
              <a:solidFill>
                <a:srgbClr val="C00000"/>
              </a:solidFill>
            </a:endParaRPr>
          </a:p>
        </p:txBody>
      </p:sp>
      <p:sp>
        <p:nvSpPr>
          <p:cNvPr id="33" name="Rectangle 32"/>
          <p:cNvSpPr/>
          <p:nvPr/>
        </p:nvSpPr>
        <p:spPr>
          <a:xfrm>
            <a:off x="1207515" y="0"/>
            <a:ext cx="2002471" cy="523220"/>
          </a:xfrm>
          <a:prstGeom prst="rect">
            <a:avLst/>
          </a:prstGeom>
        </p:spPr>
        <p:txBody>
          <a:bodyPr wrap="none">
            <a:spAutoFit/>
          </a:bodyPr>
          <a:lstStyle/>
          <a:p>
            <a:pPr marL="457200" indent="-457200"/>
            <a:r>
              <a:rPr lang="en-US" sz="2800" b="1" baseline="0" dirty="0" smtClean="0">
                <a:solidFill>
                  <a:schemeClr val="accent2">
                    <a:lumMod val="75000"/>
                  </a:schemeClr>
                </a:solidFill>
              </a:rPr>
              <a:t>Innovation</a:t>
            </a:r>
          </a:p>
        </p:txBody>
      </p:sp>
      <p:graphicFrame>
        <p:nvGraphicFramePr>
          <p:cNvPr id="35" name="Chart 34"/>
          <p:cNvGraphicFramePr>
            <a:graphicFrameLocks/>
          </p:cNvGraphicFramePr>
          <p:nvPr>
            <p:extLst/>
          </p:nvPr>
        </p:nvGraphicFramePr>
        <p:xfrm>
          <a:off x="1823372" y="1306127"/>
          <a:ext cx="5486400" cy="3571875"/>
        </p:xfrm>
        <a:graphic>
          <a:graphicData uri="http://schemas.openxmlformats.org/drawingml/2006/chart">
            <c:chart xmlns:c="http://schemas.openxmlformats.org/drawingml/2006/chart" xmlns:r="http://schemas.openxmlformats.org/officeDocument/2006/relationships" r:id="rId32"/>
          </a:graphicData>
        </a:graphic>
      </p:graphicFrame>
      <p:pic>
        <p:nvPicPr>
          <p:cNvPr id="164866" name="Picture 2" descr="C:\Users\dfinotel\Desktop\SR_Logo1.png"/>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683568" y="1052736"/>
            <a:ext cx="1296768"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4867" name="Picture 3" descr="C:\Users\dfinotel\Desktop\enduring_energy_webwhitetype.png"/>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6623506" y="1152972"/>
            <a:ext cx="2357633" cy="358141"/>
          </a:xfrm>
          <a:prstGeom prst="rect">
            <a:avLst/>
          </a:prstGeom>
          <a:solidFill>
            <a:schemeClr val="bg2"/>
          </a:solidFill>
        </p:spPr>
      </p:pic>
    </p:spTree>
    <p:extLst>
      <p:ext uri="{BB962C8B-B14F-4D97-AF65-F5344CB8AC3E}">
        <p14:creationId xmlns:p14="http://schemas.microsoft.com/office/powerpoint/2010/main" val="26630973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52400"/>
            <a:ext cx="6552728" cy="612304"/>
          </a:xfrm>
          <a:gradFill>
            <a:gsLst>
              <a:gs pos="0">
                <a:srgbClr val="FFFF00"/>
              </a:gs>
              <a:gs pos="50000">
                <a:schemeClr val="accent1">
                  <a:tint val="44500"/>
                  <a:satMod val="160000"/>
                </a:schemeClr>
              </a:gs>
              <a:gs pos="100000">
                <a:schemeClr val="accent1">
                  <a:tint val="23500"/>
                  <a:satMod val="160000"/>
                </a:schemeClr>
              </a:gs>
            </a:gsLst>
            <a:lin ang="5400000" scaled="0"/>
          </a:gradFill>
        </p:spPr>
        <p:txBody>
          <a:bodyPr/>
          <a:lstStyle/>
          <a:p>
            <a:r>
              <a:rPr lang="en-US" sz="3200" b="1" dirty="0" smtClean="0">
                <a:solidFill>
                  <a:schemeClr val="accent2"/>
                </a:solidFill>
                <a:latin typeface="Calibri" panose="020F0502020204030204" pitchFamily="34" charset="0"/>
              </a:rPr>
              <a:t>Program Directors: 2002 - Present</a:t>
            </a:r>
            <a:endParaRPr lang="en-US" sz="3200" b="1" dirty="0">
              <a:solidFill>
                <a:schemeClr val="accent2"/>
              </a:solidFill>
              <a:latin typeface="Calibri" panose="020F0502020204030204" pitchFamily="34" charset="0"/>
            </a:endParaRPr>
          </a:p>
        </p:txBody>
      </p:sp>
      <p:sp>
        <p:nvSpPr>
          <p:cNvPr id="3" name="Text Placeholder 2"/>
          <p:cNvSpPr>
            <a:spLocks noGrp="1"/>
          </p:cNvSpPr>
          <p:nvPr>
            <p:ph type="body" sz="half" idx="1"/>
          </p:nvPr>
        </p:nvSpPr>
        <p:spPr>
          <a:xfrm>
            <a:off x="1187624" y="1124744"/>
            <a:ext cx="7704856" cy="5184576"/>
          </a:xfrm>
        </p:spPr>
        <p:txBody>
          <a:bodyPr/>
          <a:lstStyle/>
          <a:p>
            <a:r>
              <a:rPr lang="en-US" sz="2400" b="1" dirty="0" smtClean="0">
                <a:solidFill>
                  <a:srgbClr val="00B050"/>
                </a:solidFill>
                <a:latin typeface="Calibri" panose="020F0502020204030204" pitchFamily="34" charset="0"/>
              </a:rPr>
              <a:t>Maija Kukla</a:t>
            </a:r>
            <a:r>
              <a:rPr lang="en-US" sz="2400" dirty="0" smtClean="0">
                <a:latin typeface="Calibri" panose="020F0502020204030204" pitchFamily="34" charset="0"/>
              </a:rPr>
              <a:t>:  Fall 2002 – March 2008</a:t>
            </a:r>
          </a:p>
          <a:p>
            <a:r>
              <a:rPr lang="en-US" sz="2400" dirty="0" smtClean="0">
                <a:latin typeface="Calibri" panose="020F0502020204030204" pitchFamily="34" charset="0"/>
              </a:rPr>
              <a:t>Thomas Rieker: March 2003 – 2012 </a:t>
            </a:r>
            <a:r>
              <a:rPr lang="en-US" sz="2400" dirty="0" smtClean="0">
                <a:solidFill>
                  <a:srgbClr val="7030A0"/>
                </a:solidFill>
                <a:latin typeface="Calibri" panose="020F0502020204030204" pitchFamily="34" charset="0"/>
              </a:rPr>
              <a:t>(2011 Comp.)</a:t>
            </a:r>
          </a:p>
          <a:p>
            <a:r>
              <a:rPr lang="en-US" sz="2400" b="1" dirty="0" smtClean="0">
                <a:solidFill>
                  <a:srgbClr val="3366FF"/>
                </a:solidFill>
                <a:latin typeface="Calibri" panose="020F0502020204030204" pitchFamily="34" charset="0"/>
              </a:rPr>
              <a:t>½ Charles Ying</a:t>
            </a:r>
            <a:r>
              <a:rPr lang="en-US" sz="2400" dirty="0" smtClean="0">
                <a:solidFill>
                  <a:srgbClr val="3366FF"/>
                </a:solidFill>
                <a:latin typeface="Calibri" panose="020F0502020204030204" pitchFamily="34" charset="0"/>
              </a:rPr>
              <a:t>: Aug 2006- 2013</a:t>
            </a:r>
            <a:endParaRPr lang="en-US" sz="2400" dirty="0" smtClean="0">
              <a:latin typeface="Calibri" panose="020F0502020204030204" pitchFamily="34" charset="0"/>
            </a:endParaRPr>
          </a:p>
          <a:p>
            <a:r>
              <a:rPr lang="en-US" sz="2400" dirty="0" smtClean="0">
                <a:latin typeface="Calibri" panose="020F0502020204030204" pitchFamily="34" charset="0"/>
              </a:rPr>
              <a:t>Rama Bansil: Sept 07 – Aug 2009</a:t>
            </a:r>
          </a:p>
          <a:p>
            <a:r>
              <a:rPr lang="en-US" sz="2400" dirty="0" smtClean="0">
                <a:latin typeface="Calibri" panose="020F0502020204030204" pitchFamily="34" charset="0"/>
              </a:rPr>
              <a:t>William Brittain: Dec 2008 – Dec 2009 </a:t>
            </a:r>
          </a:p>
          <a:p>
            <a:r>
              <a:rPr lang="en-US" sz="2400" b="1" dirty="0" smtClean="0">
                <a:solidFill>
                  <a:srgbClr val="3366FF"/>
                </a:solidFill>
                <a:latin typeface="Calibri" panose="020F0502020204030204" pitchFamily="34" charset="0"/>
              </a:rPr>
              <a:t>Sean Jones</a:t>
            </a:r>
            <a:r>
              <a:rPr lang="en-US" sz="2400" dirty="0" smtClean="0">
                <a:latin typeface="Calibri" panose="020F0502020204030204" pitchFamily="34" charset="0"/>
              </a:rPr>
              <a:t>: </a:t>
            </a:r>
            <a:r>
              <a:rPr lang="en-US" sz="2400" dirty="0" smtClean="0">
                <a:solidFill>
                  <a:srgbClr val="3366FF"/>
                </a:solidFill>
                <a:latin typeface="Calibri" panose="020F0502020204030204" pitchFamily="34" charset="0"/>
              </a:rPr>
              <a:t>February 2009 – 2013 </a:t>
            </a:r>
            <a:r>
              <a:rPr lang="en-US" sz="2400" dirty="0" smtClean="0">
                <a:solidFill>
                  <a:srgbClr val="7030A0"/>
                </a:solidFill>
                <a:latin typeface="Calibri" panose="020F0502020204030204" pitchFamily="34" charset="0"/>
              </a:rPr>
              <a:t>(2011 Comp)</a:t>
            </a:r>
          </a:p>
          <a:p>
            <a:r>
              <a:rPr lang="en-US" sz="2400" dirty="0" smtClean="0">
                <a:latin typeface="Calibri" panose="020F0502020204030204" pitchFamily="34" charset="0"/>
              </a:rPr>
              <a:t>Ulrich Strom (ret.): </a:t>
            </a:r>
            <a:r>
              <a:rPr lang="en-US" sz="2400" dirty="0" smtClean="0">
                <a:solidFill>
                  <a:srgbClr val="7030A0"/>
                </a:solidFill>
                <a:latin typeface="Calibri" panose="020F0502020204030204" pitchFamily="34" charset="0"/>
              </a:rPr>
              <a:t>2011 Preproposal Comp</a:t>
            </a:r>
          </a:p>
          <a:p>
            <a:r>
              <a:rPr lang="en-US" sz="2400" dirty="0" smtClean="0">
                <a:latin typeface="Calibri" panose="020F0502020204030204" pitchFamily="34" charset="0"/>
              </a:rPr>
              <a:t>Mary Galvin:  Nov 2010 – 2012 </a:t>
            </a:r>
            <a:r>
              <a:rPr lang="en-US" sz="2400" dirty="0" smtClean="0">
                <a:solidFill>
                  <a:srgbClr val="7030A0"/>
                </a:solidFill>
                <a:latin typeface="Calibri" panose="020F0502020204030204" pitchFamily="34" charset="0"/>
              </a:rPr>
              <a:t>(2011 Comp)</a:t>
            </a:r>
          </a:p>
          <a:p>
            <a:r>
              <a:rPr lang="en-US" sz="2400" dirty="0" smtClean="0">
                <a:latin typeface="Calibri" panose="020F0502020204030204" pitchFamily="34" charset="0"/>
              </a:rPr>
              <a:t>Charles Bouldin: 2013</a:t>
            </a:r>
          </a:p>
          <a:p>
            <a:r>
              <a:rPr lang="en-US" sz="2400" b="1" dirty="0" smtClean="0">
                <a:solidFill>
                  <a:srgbClr val="3366FF"/>
                </a:solidFill>
                <a:latin typeface="Calibri" panose="020F0502020204030204" pitchFamily="34" charset="0"/>
              </a:rPr>
              <a:t>Dan Finotello and Linda Sapochak: July 2013 – June 2014</a:t>
            </a:r>
          </a:p>
          <a:p>
            <a:r>
              <a:rPr lang="en-US" sz="2400" b="1" dirty="0" smtClean="0">
                <a:solidFill>
                  <a:srgbClr val="FF0000"/>
                </a:solidFill>
                <a:latin typeface="Calibri" panose="020F0502020204030204" pitchFamily="34" charset="0"/>
              </a:rPr>
              <a:t>Dan Finotello: July 2014</a:t>
            </a:r>
          </a:p>
          <a:p>
            <a:r>
              <a:rPr lang="en-US" sz="2400" b="1" dirty="0" smtClean="0">
                <a:solidFill>
                  <a:srgbClr val="FFC000"/>
                </a:solidFill>
                <a:latin typeface="Calibri" panose="020F0502020204030204" pitchFamily="34" charset="0"/>
              </a:rPr>
              <a:t>Jose Alfredo Caro: October 2015</a:t>
            </a:r>
            <a:endParaRPr lang="en-US" sz="2400" b="1" dirty="0">
              <a:solidFill>
                <a:srgbClr val="FFC000"/>
              </a:solidFill>
              <a:latin typeface="Calibri" panose="020F0502020204030204" pitchFamily="34" charset="0"/>
            </a:endParaRPr>
          </a:p>
        </p:txBody>
      </p:sp>
    </p:spTree>
    <p:extLst>
      <p:ext uri="{BB962C8B-B14F-4D97-AF65-F5344CB8AC3E}">
        <p14:creationId xmlns:p14="http://schemas.microsoft.com/office/powerpoint/2010/main" val="20504686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899592" y="44624"/>
            <a:ext cx="7772400" cy="792088"/>
          </a:xfrm>
          <a:blipFill>
            <a:blip r:embed="rId2"/>
            <a:tile tx="0" ty="0" sx="100000" sy="100000" flip="none" algn="tl"/>
          </a:blipFill>
        </p:spPr>
        <p:txBody>
          <a:bodyPr>
            <a:normAutofit/>
          </a:bodyPr>
          <a:lstStyle/>
          <a:p>
            <a:r>
              <a:rPr lang="en-US" b="1" dirty="0" smtClean="0">
                <a:solidFill>
                  <a:schemeClr val="accent1">
                    <a:lumMod val="50000"/>
                  </a:schemeClr>
                </a:solidFill>
                <a:latin typeface="Calibri" panose="020F0502020204030204" pitchFamily="34" charset="0"/>
              </a:rPr>
              <a:t>2014 MRSEC Competition</a:t>
            </a:r>
            <a:endParaRPr lang="en-US" b="1" dirty="0">
              <a:solidFill>
                <a:schemeClr val="accent1">
                  <a:lumMod val="50000"/>
                </a:schemeClr>
              </a:solidFill>
              <a:latin typeface="Calibri" panose="020F0502020204030204" pitchFamily="34" charset="0"/>
            </a:endParaRPr>
          </a:p>
        </p:txBody>
      </p:sp>
      <p:sp>
        <p:nvSpPr>
          <p:cNvPr id="7" name="Subtitle 2"/>
          <p:cNvSpPr>
            <a:spLocks noGrp="1"/>
          </p:cNvSpPr>
          <p:nvPr>
            <p:ph type="subTitle" idx="1"/>
          </p:nvPr>
        </p:nvSpPr>
        <p:spPr>
          <a:xfrm>
            <a:off x="683568" y="836712"/>
            <a:ext cx="8280920" cy="5904656"/>
          </a:xfrm>
        </p:spPr>
        <p:txBody>
          <a:bodyPr>
            <a:normAutofit fontScale="92500" lnSpcReduction="10000"/>
          </a:bodyPr>
          <a:lstStyle/>
          <a:p>
            <a:pPr algn="l">
              <a:buFont typeface="Arial" pitchFamily="34" charset="0"/>
              <a:buChar char="•"/>
            </a:pPr>
            <a:r>
              <a:rPr lang="en-US" sz="2200" dirty="0" smtClean="0">
                <a:solidFill>
                  <a:schemeClr val="tx1"/>
                </a:solidFill>
                <a:latin typeface="Calibri" panose="020F0502020204030204" pitchFamily="34" charset="0"/>
              </a:rPr>
              <a:t>Pre-proposals (</a:t>
            </a:r>
            <a:r>
              <a:rPr lang="en-US" sz="2200" dirty="0" smtClean="0">
                <a:solidFill>
                  <a:srgbClr val="006600"/>
                </a:solidFill>
                <a:latin typeface="Calibri" panose="020F0502020204030204" pitchFamily="34" charset="0"/>
              </a:rPr>
              <a:t>Panel Reviewed</a:t>
            </a:r>
            <a:r>
              <a:rPr lang="en-US" sz="2200" dirty="0" smtClean="0">
                <a:solidFill>
                  <a:schemeClr val="tx1"/>
                </a:solidFill>
                <a:latin typeface="Calibri" panose="020F0502020204030204" pitchFamily="34" charset="0"/>
              </a:rPr>
              <a:t>): </a:t>
            </a:r>
            <a:r>
              <a:rPr lang="en-US" sz="2200" b="1" dirty="0" smtClean="0">
                <a:solidFill>
                  <a:schemeClr val="tx1"/>
                </a:solidFill>
                <a:latin typeface="Calibri" panose="020F0502020204030204" pitchFamily="34" charset="0"/>
              </a:rPr>
              <a:t>August 26, 2013</a:t>
            </a:r>
          </a:p>
          <a:p>
            <a:pPr marL="804863" lvl="1" indent="-403225" algn="just">
              <a:buFont typeface="Wingdings" pitchFamily="2" charset="2"/>
              <a:buChar char="Ø"/>
            </a:pPr>
            <a:r>
              <a:rPr lang="en-US" sz="2200" dirty="0" smtClean="0">
                <a:solidFill>
                  <a:schemeClr val="tx1"/>
                </a:solidFill>
                <a:latin typeface="Calibri" panose="020F0502020204030204" pitchFamily="34" charset="0"/>
              </a:rPr>
              <a:t>Topics were </a:t>
            </a:r>
            <a:r>
              <a:rPr lang="en-US" sz="2200" dirty="0">
                <a:solidFill>
                  <a:schemeClr val="tx1"/>
                </a:solidFill>
                <a:latin typeface="Calibri" panose="020F0502020204030204" pitchFamily="34" charset="0"/>
              </a:rPr>
              <a:t>sought that solve fundamental</a:t>
            </a:r>
            <a:r>
              <a:rPr lang="en-US" sz="2200" dirty="0" smtClean="0">
                <a:solidFill>
                  <a:schemeClr val="tx1"/>
                </a:solidFill>
                <a:latin typeface="Calibri" panose="020F0502020204030204" pitchFamily="34" charset="0"/>
              </a:rPr>
              <a:t>, timely </a:t>
            </a:r>
            <a:r>
              <a:rPr lang="en-US" sz="2200" dirty="0">
                <a:solidFill>
                  <a:schemeClr val="tx1"/>
                </a:solidFill>
                <a:latin typeface="Calibri" panose="020F0502020204030204" pitchFamily="34" charset="0"/>
              </a:rPr>
              <a:t>and complex materials problems that are intellectually challenging, important to society, and that potentially broaden the </a:t>
            </a:r>
            <a:r>
              <a:rPr lang="en-US" sz="2200" dirty="0" smtClean="0">
                <a:solidFill>
                  <a:schemeClr val="tx1"/>
                </a:solidFill>
                <a:latin typeface="Calibri" panose="020F0502020204030204" pitchFamily="34" charset="0"/>
              </a:rPr>
              <a:t>current portfolio. MRSECs included 2-5 IRGs.</a:t>
            </a:r>
          </a:p>
          <a:p>
            <a:pPr marL="804863" lvl="1" indent="-403225" algn="just">
              <a:buFont typeface="Wingdings" pitchFamily="2" charset="2"/>
              <a:buChar char="Ø"/>
            </a:pPr>
            <a:r>
              <a:rPr lang="en-US" sz="2200" dirty="0" smtClean="0">
                <a:solidFill>
                  <a:schemeClr val="tx1"/>
                </a:solidFill>
                <a:latin typeface="Calibri" panose="020F0502020204030204" pitchFamily="34" charset="0"/>
              </a:rPr>
              <a:t>Preliminary </a:t>
            </a:r>
            <a:r>
              <a:rPr lang="en-US" sz="2200" dirty="0">
                <a:solidFill>
                  <a:schemeClr val="tx1"/>
                </a:solidFill>
                <a:latin typeface="Calibri" panose="020F0502020204030204" pitchFamily="34" charset="0"/>
              </a:rPr>
              <a:t>proposals </a:t>
            </a:r>
            <a:r>
              <a:rPr lang="en-US" sz="2200" dirty="0" smtClean="0">
                <a:solidFill>
                  <a:schemeClr val="tx1"/>
                </a:solidFill>
                <a:latin typeface="Calibri" panose="020F0502020204030204" pitchFamily="34" charset="0"/>
              </a:rPr>
              <a:t>reviewed </a:t>
            </a:r>
            <a:r>
              <a:rPr lang="en-US" sz="2200" dirty="0">
                <a:solidFill>
                  <a:schemeClr val="tx1"/>
                </a:solidFill>
                <a:latin typeface="Calibri" panose="020F0502020204030204" pitchFamily="34" charset="0"/>
              </a:rPr>
              <a:t>based on the topical areas of IRGs, thus the IRGs in a MRSEC proposal may be reviewed by different panels if the </a:t>
            </a:r>
            <a:r>
              <a:rPr lang="en-US" sz="2200" dirty="0" smtClean="0">
                <a:solidFill>
                  <a:schemeClr val="tx1"/>
                </a:solidFill>
                <a:latin typeface="Calibri" panose="020F0502020204030204" pitchFamily="34" charset="0"/>
              </a:rPr>
              <a:t>research areas </a:t>
            </a:r>
            <a:r>
              <a:rPr lang="en-US" sz="2200" dirty="0">
                <a:solidFill>
                  <a:schemeClr val="tx1"/>
                </a:solidFill>
                <a:latin typeface="Calibri" panose="020F0502020204030204" pitchFamily="34" charset="0"/>
              </a:rPr>
              <a:t>are dissimilar</a:t>
            </a:r>
            <a:r>
              <a:rPr lang="en-US" sz="2200" dirty="0" smtClean="0">
                <a:solidFill>
                  <a:schemeClr val="tx1"/>
                </a:solidFill>
                <a:latin typeface="Calibri" panose="020F0502020204030204" pitchFamily="34" charset="0"/>
              </a:rPr>
              <a:t>.</a:t>
            </a:r>
          </a:p>
          <a:p>
            <a:pPr marL="804863" lvl="1" indent="-403225" algn="just">
              <a:buFont typeface="Wingdings" pitchFamily="2" charset="2"/>
              <a:buChar char="Ø"/>
            </a:pPr>
            <a:r>
              <a:rPr lang="en-US" sz="2200" b="1" dirty="0" smtClean="0">
                <a:latin typeface="Calibri" panose="020F0502020204030204" pitchFamily="34" charset="0"/>
              </a:rPr>
              <a:t>81 pre-proposals (246 IRGs) reviewed in seven</a:t>
            </a:r>
            <a:r>
              <a:rPr lang="en-US" sz="2200" dirty="0" smtClean="0">
                <a:latin typeface="Calibri" panose="020F0502020204030204" pitchFamily="34" charset="0"/>
              </a:rPr>
              <a:t> topical panels convened at NSF from </a:t>
            </a:r>
            <a:r>
              <a:rPr lang="en-US" sz="2200" b="1" dirty="0" smtClean="0">
                <a:latin typeface="Calibri" panose="020F0502020204030204" pitchFamily="34" charset="0"/>
              </a:rPr>
              <a:t>October 28 to November 15, 2013</a:t>
            </a:r>
            <a:r>
              <a:rPr lang="en-US" sz="2200" dirty="0" smtClean="0">
                <a:latin typeface="Calibri" panose="020F0502020204030204" pitchFamily="34" charset="0"/>
              </a:rPr>
              <a:t>.</a:t>
            </a:r>
            <a:endParaRPr lang="en-US" sz="2200" dirty="0" smtClean="0">
              <a:solidFill>
                <a:schemeClr val="tx1"/>
              </a:solidFill>
              <a:latin typeface="Calibri" panose="020F0502020204030204" pitchFamily="34" charset="0"/>
            </a:endParaRPr>
          </a:p>
          <a:p>
            <a:pPr marL="804863" lvl="1" indent="-403225" algn="just">
              <a:buFont typeface="Wingdings" pitchFamily="2" charset="2"/>
              <a:buChar char="Ø"/>
            </a:pPr>
            <a:r>
              <a:rPr lang="en-US" sz="2200" b="1" dirty="0" smtClean="0">
                <a:latin typeface="Calibri" panose="020F0502020204030204" pitchFamily="34" charset="0"/>
              </a:rPr>
              <a:t>26</a:t>
            </a:r>
            <a:r>
              <a:rPr lang="en-US" sz="2200" dirty="0" smtClean="0">
                <a:latin typeface="Calibri" panose="020F0502020204030204" pitchFamily="34" charset="0"/>
              </a:rPr>
              <a:t> MRSEC including </a:t>
            </a:r>
            <a:r>
              <a:rPr lang="en-US" sz="2200" b="1" dirty="0" smtClean="0">
                <a:latin typeface="Calibri" panose="020F0502020204030204" pitchFamily="34" charset="0"/>
              </a:rPr>
              <a:t>65</a:t>
            </a:r>
            <a:r>
              <a:rPr lang="en-US" sz="2200" dirty="0" smtClean="0">
                <a:latin typeface="Calibri" panose="020F0502020204030204" pitchFamily="34" charset="0"/>
              </a:rPr>
              <a:t> IRGs Invited: 50-50 new-</a:t>
            </a:r>
            <a:r>
              <a:rPr lang="en-US" sz="2200" dirty="0" err="1" smtClean="0">
                <a:latin typeface="Calibri" panose="020F0502020204030204" pitchFamily="34" charset="0"/>
              </a:rPr>
              <a:t>recompete</a:t>
            </a:r>
            <a:endParaRPr lang="en-US" sz="2200" dirty="0" smtClean="0">
              <a:latin typeface="Calibri" panose="020F0502020204030204" pitchFamily="34" charset="0"/>
            </a:endParaRPr>
          </a:p>
          <a:p>
            <a:pPr marL="401638" lvl="1" algn="just"/>
            <a:endParaRPr lang="en-US" sz="2200" dirty="0" smtClean="0">
              <a:solidFill>
                <a:schemeClr val="tx1"/>
              </a:solidFill>
              <a:latin typeface="Calibri" panose="020F0502020204030204" pitchFamily="34" charset="0"/>
            </a:endParaRPr>
          </a:p>
          <a:p>
            <a:pPr algn="l">
              <a:buFont typeface="Arial" pitchFamily="34" charset="0"/>
              <a:buChar char="•"/>
            </a:pPr>
            <a:r>
              <a:rPr lang="en-US" sz="2200" dirty="0" smtClean="0">
                <a:solidFill>
                  <a:schemeClr val="tx1"/>
                </a:solidFill>
                <a:latin typeface="Calibri" panose="020F0502020204030204" pitchFamily="34" charset="0"/>
              </a:rPr>
              <a:t>Full proposals (</a:t>
            </a:r>
            <a:r>
              <a:rPr lang="en-US" sz="2200" dirty="0" smtClean="0">
                <a:solidFill>
                  <a:srgbClr val="006600"/>
                </a:solidFill>
                <a:latin typeface="Calibri" panose="020F0502020204030204" pitchFamily="34" charset="0"/>
              </a:rPr>
              <a:t>Mail Reviewed</a:t>
            </a:r>
            <a:r>
              <a:rPr lang="en-US" sz="2200" dirty="0" smtClean="0">
                <a:solidFill>
                  <a:schemeClr val="tx1"/>
                </a:solidFill>
                <a:latin typeface="Calibri" panose="020F0502020204030204" pitchFamily="34" charset="0"/>
              </a:rPr>
              <a:t>) due </a:t>
            </a:r>
            <a:r>
              <a:rPr lang="en-US" sz="2200" b="1" dirty="0" smtClean="0">
                <a:solidFill>
                  <a:schemeClr val="tx1"/>
                </a:solidFill>
                <a:latin typeface="Calibri" panose="020F0502020204030204" pitchFamily="34" charset="0"/>
              </a:rPr>
              <a:t>January 10, 2014</a:t>
            </a:r>
            <a:r>
              <a:rPr lang="en-US" sz="2200" dirty="0" smtClean="0">
                <a:solidFill>
                  <a:schemeClr val="tx1"/>
                </a:solidFill>
                <a:latin typeface="Calibri" panose="020F0502020204030204" pitchFamily="34" charset="0"/>
              </a:rPr>
              <a:t>: Invitations “sent” on </a:t>
            </a:r>
            <a:r>
              <a:rPr lang="en-US" sz="2200" b="1" dirty="0" smtClean="0">
                <a:solidFill>
                  <a:schemeClr val="tx1"/>
                </a:solidFill>
                <a:latin typeface="Calibri" panose="020F0502020204030204" pitchFamily="34" charset="0"/>
              </a:rPr>
              <a:t>November 22, 2013</a:t>
            </a:r>
          </a:p>
          <a:p>
            <a:pPr algn="l"/>
            <a:endParaRPr lang="en-US" sz="1100" b="1" dirty="0" smtClean="0">
              <a:solidFill>
                <a:schemeClr val="tx1"/>
              </a:solidFill>
              <a:latin typeface="Calibri" panose="020F0502020204030204" pitchFamily="34" charset="0"/>
            </a:endParaRPr>
          </a:p>
          <a:p>
            <a:pPr algn="l">
              <a:buFont typeface="Arial" pitchFamily="34" charset="0"/>
              <a:buChar char="•"/>
            </a:pPr>
            <a:r>
              <a:rPr lang="en-US" sz="2200" dirty="0" smtClean="0">
                <a:latin typeface="Calibri" panose="020F0502020204030204" pitchFamily="34" charset="0"/>
              </a:rPr>
              <a:t>Reverse Site Visit Panels: </a:t>
            </a:r>
            <a:r>
              <a:rPr lang="en-US" sz="2200" b="1" dirty="0" smtClean="0">
                <a:latin typeface="Calibri" panose="020F0502020204030204" pitchFamily="34" charset="0"/>
              </a:rPr>
              <a:t>15</a:t>
            </a:r>
            <a:r>
              <a:rPr lang="en-US" sz="2200" dirty="0" smtClean="0">
                <a:latin typeface="Calibri" panose="020F0502020204030204" pitchFamily="34" charset="0"/>
              </a:rPr>
              <a:t> MRSEC with </a:t>
            </a:r>
            <a:r>
              <a:rPr lang="en-US" sz="2200" b="1" dirty="0" smtClean="0">
                <a:latin typeface="Calibri" panose="020F0502020204030204" pitchFamily="34" charset="0"/>
              </a:rPr>
              <a:t>39</a:t>
            </a:r>
            <a:r>
              <a:rPr lang="en-US" sz="2200" dirty="0" smtClean="0">
                <a:latin typeface="Calibri" panose="020F0502020204030204" pitchFamily="34" charset="0"/>
              </a:rPr>
              <a:t> IRGs Invited on </a:t>
            </a:r>
            <a:r>
              <a:rPr lang="en-US" sz="2200" b="1" dirty="0" smtClean="0">
                <a:latin typeface="Calibri" panose="020F0502020204030204" pitchFamily="34" charset="0"/>
              </a:rPr>
              <a:t>April 10; RSV Panels from May 20 to June 12.</a:t>
            </a:r>
          </a:p>
          <a:p>
            <a:pPr algn="l"/>
            <a:endParaRPr lang="en-US" sz="1100" b="1" dirty="0" smtClean="0">
              <a:latin typeface="Calibri" panose="020F0502020204030204" pitchFamily="34" charset="0"/>
            </a:endParaRPr>
          </a:p>
          <a:p>
            <a:pPr algn="l">
              <a:buFont typeface="Arial" pitchFamily="34" charset="0"/>
              <a:buChar char="•"/>
            </a:pPr>
            <a:r>
              <a:rPr lang="en-US" sz="2200" dirty="0" smtClean="0">
                <a:solidFill>
                  <a:schemeClr val="tx1"/>
                </a:solidFill>
                <a:latin typeface="Calibri" panose="020F0502020204030204" pitchFamily="34" charset="0"/>
              </a:rPr>
              <a:t>Awards</a:t>
            </a:r>
            <a:r>
              <a:rPr lang="en-US" sz="2200" dirty="0">
                <a:latin typeface="Calibri" panose="020F0502020204030204" pitchFamily="34" charset="0"/>
              </a:rPr>
              <a:t>:</a:t>
            </a:r>
            <a:r>
              <a:rPr lang="en-US" sz="2200" dirty="0" smtClean="0">
                <a:solidFill>
                  <a:schemeClr val="tx1"/>
                </a:solidFill>
                <a:latin typeface="Calibri" panose="020F0502020204030204" pitchFamily="34" charset="0"/>
              </a:rPr>
              <a:t> </a:t>
            </a:r>
            <a:r>
              <a:rPr lang="en-US" sz="2200" b="1" dirty="0" smtClean="0">
                <a:latin typeface="Calibri" panose="020F0502020204030204" pitchFamily="34" charset="0"/>
              </a:rPr>
              <a:t>November 1,</a:t>
            </a:r>
            <a:r>
              <a:rPr lang="en-US" sz="2200" b="1" dirty="0" smtClean="0">
                <a:solidFill>
                  <a:schemeClr val="tx1"/>
                </a:solidFill>
                <a:latin typeface="Calibri" panose="020F0502020204030204" pitchFamily="34" charset="0"/>
              </a:rPr>
              <a:t> 2014: 12 MRSEC with 32 IRGs.</a:t>
            </a:r>
          </a:p>
          <a:p>
            <a:pPr algn="l"/>
            <a:endParaRPr lang="en-US" sz="1200" b="1" dirty="0" smtClean="0">
              <a:solidFill>
                <a:schemeClr val="tx1"/>
              </a:solidFill>
              <a:latin typeface="Calibri" panose="020F0502020204030204" pitchFamily="34" charset="0"/>
            </a:endParaRPr>
          </a:p>
          <a:p>
            <a:pPr algn="r"/>
            <a:endParaRPr lang="en-US" sz="1300" b="1"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39567701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20147" y="44624"/>
            <a:ext cx="7772400" cy="792088"/>
          </a:xfrm>
          <a:prstGeom prst="rect">
            <a:avLst/>
          </a:prstGeom>
        </p:spPr>
        <p:txBody>
          <a:bodyPr>
            <a:norm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b="1" kern="0" dirty="0" smtClean="0">
                <a:solidFill>
                  <a:schemeClr val="accent1">
                    <a:lumMod val="50000"/>
                  </a:schemeClr>
                </a:solidFill>
              </a:rPr>
              <a:t>2014 MRSEC Competition</a:t>
            </a:r>
            <a:endParaRPr lang="en-US" b="1" kern="0" dirty="0">
              <a:solidFill>
                <a:schemeClr val="accent1">
                  <a:lumMod val="50000"/>
                </a:schemeClr>
              </a:solidFill>
            </a:endParaRPr>
          </a:p>
        </p:txBody>
      </p:sp>
      <p:graphicFrame>
        <p:nvGraphicFramePr>
          <p:cNvPr id="6" name="Chart 5"/>
          <p:cNvGraphicFramePr>
            <a:graphicFrameLocks noChangeAspect="1"/>
          </p:cNvGraphicFramePr>
          <p:nvPr>
            <p:extLst/>
          </p:nvPr>
        </p:nvGraphicFramePr>
        <p:xfrm>
          <a:off x="709025" y="836712"/>
          <a:ext cx="3920982" cy="365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noChangeAspect="1"/>
          </p:cNvGraphicFramePr>
          <p:nvPr>
            <p:extLst/>
          </p:nvPr>
        </p:nvGraphicFramePr>
        <p:xfrm>
          <a:off x="4932040" y="692696"/>
          <a:ext cx="4025687" cy="3840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noChangeAspect="1"/>
          </p:cNvGraphicFramePr>
          <p:nvPr>
            <p:extLst>
              <p:ext uri="{D42A27DB-BD31-4B8C-83A1-F6EECF244321}">
                <p14:modId xmlns:p14="http://schemas.microsoft.com/office/powerpoint/2010/main" val="2346447881"/>
              </p:ext>
            </p:extLst>
          </p:nvPr>
        </p:nvGraphicFramePr>
        <p:xfrm>
          <a:off x="2915816" y="4653136"/>
          <a:ext cx="3505200" cy="21031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56263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43608" y="44624"/>
            <a:ext cx="7776864" cy="1174576"/>
          </a:xfrm>
          <a:solidFill>
            <a:schemeClr val="accent2">
              <a:lumMod val="20000"/>
              <a:lumOff val="80000"/>
            </a:schemeClr>
          </a:solidFill>
        </p:spPr>
        <p:txBody>
          <a:bodyPr/>
          <a:lstStyle/>
          <a:p>
            <a:r>
              <a:rPr lang="en-US" sz="4000" dirty="0" smtClean="0">
                <a:solidFill>
                  <a:srgbClr val="3366FF"/>
                </a:solidFill>
                <a:latin typeface="Calibri" panose="020F0502020204030204" pitchFamily="34" charset="0"/>
              </a:rPr>
              <a:t>Summary:</a:t>
            </a:r>
            <a:r>
              <a:rPr lang="en-US" sz="4000" dirty="0" smtClean="0">
                <a:solidFill>
                  <a:srgbClr val="FF0000"/>
                </a:solidFill>
                <a:latin typeface="Calibri" panose="020F0502020204030204" pitchFamily="34" charset="0"/>
              </a:rPr>
              <a:t>2011 </a:t>
            </a:r>
            <a:r>
              <a:rPr lang="en-US" sz="4000" dirty="0" smtClean="0">
                <a:solidFill>
                  <a:schemeClr val="tx1"/>
                </a:solidFill>
                <a:latin typeface="Calibri" panose="020F0502020204030204" pitchFamily="34" charset="0"/>
              </a:rPr>
              <a:t>&amp;</a:t>
            </a:r>
            <a:r>
              <a:rPr lang="en-US" sz="4000" dirty="0" smtClean="0">
                <a:solidFill>
                  <a:srgbClr val="FF0000"/>
                </a:solidFill>
                <a:latin typeface="Calibri" panose="020F0502020204030204" pitchFamily="34" charset="0"/>
              </a:rPr>
              <a:t> </a:t>
            </a:r>
            <a:r>
              <a:rPr lang="en-US" sz="4000" dirty="0" smtClean="0">
                <a:solidFill>
                  <a:srgbClr val="006B61"/>
                </a:solidFill>
                <a:latin typeface="Calibri" panose="020F0502020204030204" pitchFamily="34" charset="0"/>
              </a:rPr>
              <a:t>2014</a:t>
            </a:r>
            <a:r>
              <a:rPr lang="en-US" sz="4000" dirty="0" smtClean="0">
                <a:solidFill>
                  <a:srgbClr val="3366FF"/>
                </a:solidFill>
                <a:latin typeface="Calibri" panose="020F0502020204030204" pitchFamily="34" charset="0"/>
              </a:rPr>
              <a:t> MRSEC Competitions</a:t>
            </a:r>
          </a:p>
        </p:txBody>
      </p:sp>
      <p:sp>
        <p:nvSpPr>
          <p:cNvPr id="8195" name="Rectangle 3"/>
          <p:cNvSpPr>
            <a:spLocks noGrp="1" noChangeArrowheads="1"/>
          </p:cNvSpPr>
          <p:nvPr>
            <p:ph idx="1"/>
          </p:nvPr>
        </p:nvSpPr>
        <p:spPr>
          <a:xfrm>
            <a:off x="1115616" y="1628800"/>
            <a:ext cx="7772400" cy="2160240"/>
          </a:xfrm>
        </p:spPr>
        <p:txBody>
          <a:bodyPr/>
          <a:lstStyle/>
          <a:p>
            <a:pPr algn="just">
              <a:buNone/>
            </a:pPr>
            <a:r>
              <a:rPr lang="en-US" sz="1800" b="1" dirty="0" smtClean="0">
                <a:solidFill>
                  <a:srgbClr val="FF0000"/>
                </a:solidFill>
                <a:latin typeface="Calibri" panose="020F0502020204030204" pitchFamily="34" charset="0"/>
              </a:rPr>
              <a:t>(9) </a:t>
            </a:r>
            <a:r>
              <a:rPr lang="en-US" sz="1800" b="1" dirty="0" smtClean="0">
                <a:solidFill>
                  <a:srgbClr val="006B61"/>
                </a:solidFill>
                <a:latin typeface="Calibri" panose="020F0502020204030204" pitchFamily="34" charset="0"/>
              </a:rPr>
              <a:t>12</a:t>
            </a:r>
            <a:r>
              <a:rPr lang="en-US" sz="1800" b="1" dirty="0" smtClean="0">
                <a:solidFill>
                  <a:srgbClr val="3366FF"/>
                </a:solidFill>
                <a:latin typeface="Calibri" panose="020F0502020204030204" pitchFamily="34" charset="0"/>
              </a:rPr>
              <a:t> Awards </a:t>
            </a:r>
            <a:r>
              <a:rPr lang="en-US" sz="1800" dirty="0">
                <a:latin typeface="Calibri" panose="020F0502020204030204" pitchFamily="34" charset="0"/>
              </a:rPr>
              <a:t>- National investment in </a:t>
            </a:r>
            <a:r>
              <a:rPr lang="en-US" altLang="ko-KR" sz="1800" dirty="0">
                <a:latin typeface="Calibri" panose="020F0502020204030204" pitchFamily="34" charset="0"/>
                <a:ea typeface="굴림" charset="-127"/>
              </a:rPr>
              <a:t>the areas of sustainable energy, bio- and soft-materials, polymers, nanoscience, next-generation electronics and photonics, and condensed matter physics. </a:t>
            </a:r>
            <a:endParaRPr lang="en-US" sz="1800" b="1" dirty="0">
              <a:latin typeface="Calibri" panose="020F0502020204030204" pitchFamily="34" charset="0"/>
            </a:endParaRPr>
          </a:p>
          <a:p>
            <a:pPr lvl="2"/>
            <a:r>
              <a:rPr lang="en-US" sz="1800" b="1" dirty="0" smtClean="0">
                <a:solidFill>
                  <a:srgbClr val="FF0000"/>
                </a:solidFill>
                <a:latin typeface="Calibri" panose="020F0502020204030204" pitchFamily="34" charset="0"/>
              </a:rPr>
              <a:t>(3)</a:t>
            </a:r>
            <a:r>
              <a:rPr lang="en-US" sz="1800" b="1" dirty="0" smtClean="0">
                <a:solidFill>
                  <a:srgbClr val="3366FF"/>
                </a:solidFill>
                <a:latin typeface="Calibri" panose="020F0502020204030204" pitchFamily="34" charset="0"/>
              </a:rPr>
              <a:t> </a:t>
            </a:r>
            <a:r>
              <a:rPr lang="en-US" sz="1800" b="1" dirty="0" smtClean="0">
                <a:solidFill>
                  <a:srgbClr val="006B61"/>
                </a:solidFill>
                <a:latin typeface="Calibri" panose="020F0502020204030204" pitchFamily="34" charset="0"/>
              </a:rPr>
              <a:t>1</a:t>
            </a:r>
            <a:r>
              <a:rPr lang="en-US" sz="1800" b="1" dirty="0" smtClean="0">
                <a:solidFill>
                  <a:srgbClr val="3366FF"/>
                </a:solidFill>
                <a:latin typeface="Calibri" panose="020F0502020204030204" pitchFamily="34" charset="0"/>
              </a:rPr>
              <a:t> award </a:t>
            </a:r>
            <a:r>
              <a:rPr lang="en-US" sz="1800" b="1" dirty="0">
                <a:solidFill>
                  <a:srgbClr val="3366FF"/>
                </a:solidFill>
                <a:latin typeface="Calibri" panose="020F0502020204030204" pitchFamily="34" charset="0"/>
              </a:rPr>
              <a:t>to institutions that have not had a MRSEC</a:t>
            </a:r>
          </a:p>
          <a:p>
            <a:pPr lvl="2"/>
            <a:r>
              <a:rPr lang="en-US" sz="1800" b="1" dirty="0" smtClean="0">
                <a:solidFill>
                  <a:srgbClr val="FF0000"/>
                </a:solidFill>
                <a:latin typeface="Calibri" panose="020F0502020204030204" pitchFamily="34" charset="0"/>
              </a:rPr>
              <a:t>(9 of 13) </a:t>
            </a:r>
            <a:r>
              <a:rPr lang="en-US" sz="1800" b="1" dirty="0" smtClean="0">
                <a:solidFill>
                  <a:srgbClr val="006B61"/>
                </a:solidFill>
                <a:latin typeface="Calibri" panose="020F0502020204030204" pitchFamily="34" charset="0"/>
              </a:rPr>
              <a:t>11 of 14</a:t>
            </a:r>
            <a:r>
              <a:rPr lang="en-US" sz="1800" b="1" dirty="0" smtClean="0">
                <a:solidFill>
                  <a:srgbClr val="3366FF"/>
                </a:solidFill>
                <a:latin typeface="Calibri" panose="020F0502020204030204" pitchFamily="34" charset="0"/>
              </a:rPr>
              <a:t> MRSECs </a:t>
            </a:r>
            <a:r>
              <a:rPr lang="en-US" sz="1800" b="1" dirty="0">
                <a:solidFill>
                  <a:srgbClr val="3366FF"/>
                </a:solidFill>
                <a:latin typeface="Calibri" panose="020F0502020204030204" pitchFamily="34" charset="0"/>
              </a:rPr>
              <a:t>successfully re-competed </a:t>
            </a:r>
            <a:endParaRPr lang="en-US" sz="1800" b="1" dirty="0" smtClean="0">
              <a:solidFill>
                <a:srgbClr val="3366FF"/>
              </a:solidFill>
              <a:latin typeface="Calibri" panose="020F0502020204030204" pitchFamily="34" charset="0"/>
            </a:endParaRPr>
          </a:p>
          <a:p>
            <a:pPr lvl="2"/>
            <a:r>
              <a:rPr lang="en-US" sz="1800" b="1" dirty="0" smtClean="0">
                <a:solidFill>
                  <a:srgbClr val="006B61"/>
                </a:solidFill>
                <a:latin typeface="Calibri" panose="020F0502020204030204" pitchFamily="34" charset="0"/>
              </a:rPr>
              <a:t>21 MRSEC including 56 IRGs (</a:t>
            </a:r>
            <a:r>
              <a:rPr lang="en-US" sz="1800" b="1" dirty="0" smtClean="0">
                <a:solidFill>
                  <a:srgbClr val="FF0000"/>
                </a:solidFill>
                <a:latin typeface="Calibri" panose="020F0502020204030204" pitchFamily="34" charset="0"/>
              </a:rPr>
              <a:t>started with 23 and 58</a:t>
            </a:r>
            <a:r>
              <a:rPr lang="en-US" sz="1800" b="1" dirty="0" smtClean="0">
                <a:solidFill>
                  <a:srgbClr val="006B61"/>
                </a:solidFill>
                <a:latin typeface="Calibri" panose="020F0502020204030204" pitchFamily="34" charset="0"/>
              </a:rPr>
              <a:t>)</a:t>
            </a:r>
          </a:p>
        </p:txBody>
      </p:sp>
      <p:graphicFrame>
        <p:nvGraphicFramePr>
          <p:cNvPr id="71681" name="Object 2"/>
          <p:cNvGraphicFramePr>
            <a:graphicFrameLocks noChangeAspect="1"/>
          </p:cNvGraphicFramePr>
          <p:nvPr>
            <p:extLst>
              <p:ext uri="{D42A27DB-BD31-4B8C-83A1-F6EECF244321}">
                <p14:modId xmlns:p14="http://schemas.microsoft.com/office/powerpoint/2010/main" val="3214164207"/>
              </p:ext>
            </p:extLst>
          </p:nvPr>
        </p:nvGraphicFramePr>
        <p:xfrm>
          <a:off x="1331640" y="4077072"/>
          <a:ext cx="6800850" cy="1656184"/>
        </p:xfrm>
        <a:graphic>
          <a:graphicData uri="http://schemas.openxmlformats.org/presentationml/2006/ole">
            <mc:AlternateContent xmlns:mc="http://schemas.openxmlformats.org/markup-compatibility/2006">
              <mc:Choice xmlns:v="urn:schemas-microsoft-com:vml" Requires="v">
                <p:oleObj spid="_x0000_s149595" name="Worksheet" r:id="rId5" imgW="5648285" imgH="1371600" progId="Excel.Sheet.8">
                  <p:embed/>
                </p:oleObj>
              </mc:Choice>
              <mc:Fallback>
                <p:oleObj name="Worksheet" r:id="rId5" imgW="5648285" imgH="1371600" progId="Excel.Sheet.8">
                  <p:embed/>
                  <p:pic>
                    <p:nvPicPr>
                      <p:cNvPr id="0" name=""/>
                      <p:cNvPicPr>
                        <a:picLocks noChangeAspect="1" noChangeArrowheads="1"/>
                      </p:cNvPicPr>
                      <p:nvPr/>
                    </p:nvPicPr>
                    <p:blipFill>
                      <a:blip r:embed="rId6"/>
                      <a:srcRect/>
                      <a:stretch>
                        <a:fillRect/>
                      </a:stretch>
                    </p:blipFill>
                    <p:spPr bwMode="auto">
                      <a:xfrm>
                        <a:off x="1331640" y="4077072"/>
                        <a:ext cx="6800850" cy="1656184"/>
                      </a:xfrm>
                      <a:prstGeom prst="rect">
                        <a:avLst/>
                      </a:prstGeom>
                      <a:solidFill>
                        <a:srgbClr val="FFFF00">
                          <a:alpha val="20000"/>
                        </a:srgbClr>
                      </a:solidFill>
                      <a:extLst/>
                    </p:spPr>
                  </p:pic>
                </p:oleObj>
              </mc:Fallback>
            </mc:AlternateContent>
          </a:graphicData>
        </a:graphic>
      </p:graphicFrame>
    </p:spTree>
    <p:extLst>
      <p:ext uri="{BB962C8B-B14F-4D97-AF65-F5344CB8AC3E}">
        <p14:creationId xmlns:p14="http://schemas.microsoft.com/office/powerpoint/2010/main" val="19061858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3568" y="188640"/>
            <a:ext cx="8280920" cy="864096"/>
          </a:xfrm>
          <a:gradFill>
            <a:gsLst>
              <a:gs pos="0">
                <a:srgbClr val="FFFF00"/>
              </a:gs>
              <a:gs pos="50000">
                <a:schemeClr val="accent1">
                  <a:tint val="44500"/>
                  <a:satMod val="160000"/>
                </a:schemeClr>
              </a:gs>
              <a:gs pos="100000">
                <a:schemeClr val="accent1">
                  <a:tint val="23500"/>
                  <a:satMod val="160000"/>
                </a:schemeClr>
              </a:gs>
            </a:gsLst>
            <a:lin ang="5400000" scaled="0"/>
          </a:gradFill>
        </p:spPr>
        <p:txBody>
          <a:bodyPr/>
          <a:lstStyle/>
          <a:p>
            <a:r>
              <a:rPr lang="en-US" b="1" dirty="0" smtClean="0">
                <a:solidFill>
                  <a:schemeClr val="tx1"/>
                </a:solidFill>
                <a:latin typeface="Calibri" panose="020F0502020204030204" pitchFamily="34" charset="0"/>
              </a:rPr>
              <a:t>MRSEC Class of 2014</a:t>
            </a:r>
          </a:p>
        </p:txBody>
      </p:sp>
      <p:sp>
        <p:nvSpPr>
          <p:cNvPr id="8195" name="Rectangle 3"/>
          <p:cNvSpPr>
            <a:spLocks noGrp="1" noChangeArrowheads="1"/>
          </p:cNvSpPr>
          <p:nvPr>
            <p:ph idx="1"/>
          </p:nvPr>
        </p:nvSpPr>
        <p:spPr>
          <a:xfrm>
            <a:off x="827584" y="1268760"/>
            <a:ext cx="8208912" cy="5112568"/>
          </a:xfrm>
        </p:spPr>
        <p:txBody>
          <a:bodyPr/>
          <a:lstStyle/>
          <a:p>
            <a:pPr algn="just">
              <a:buNone/>
            </a:pPr>
            <a:r>
              <a:rPr lang="en-US" sz="2200" b="1" dirty="0" smtClean="0">
                <a:solidFill>
                  <a:srgbClr val="3366FF"/>
                </a:solidFill>
                <a:latin typeface="Calibri" panose="020F0502020204030204" pitchFamily="34" charset="0"/>
              </a:rPr>
              <a:t>12 Awards: </a:t>
            </a:r>
            <a:r>
              <a:rPr lang="en-US" sz="2200" dirty="0" smtClean="0">
                <a:latin typeface="Calibri" panose="020F0502020204030204" pitchFamily="34" charset="0"/>
              </a:rPr>
              <a:t>National </a:t>
            </a:r>
            <a:r>
              <a:rPr lang="en-US" sz="2200" dirty="0">
                <a:latin typeface="Calibri" panose="020F0502020204030204" pitchFamily="34" charset="0"/>
              </a:rPr>
              <a:t>investment in </a:t>
            </a:r>
            <a:r>
              <a:rPr lang="en-US" altLang="ko-KR" sz="2200" dirty="0">
                <a:latin typeface="Calibri" panose="020F0502020204030204" pitchFamily="34" charset="0"/>
                <a:ea typeface="굴림" charset="-127"/>
              </a:rPr>
              <a:t>the areas of sustainable energy, bio- and soft-materials, polymers, nanoscience, next-generation electronics and photonics</a:t>
            </a:r>
            <a:r>
              <a:rPr lang="en-US" altLang="ko-KR" sz="2200" dirty="0" smtClean="0">
                <a:latin typeface="Calibri" panose="020F0502020204030204" pitchFamily="34" charset="0"/>
                <a:ea typeface="굴림" charset="-127"/>
              </a:rPr>
              <a:t>, </a:t>
            </a:r>
            <a:r>
              <a:rPr lang="en-US" altLang="ko-KR" sz="2200" dirty="0">
                <a:latin typeface="Calibri" panose="020F0502020204030204" pitchFamily="34" charset="0"/>
                <a:ea typeface="굴림" charset="-127"/>
              </a:rPr>
              <a:t>condensed matter </a:t>
            </a:r>
            <a:r>
              <a:rPr lang="en-US" altLang="ko-KR" sz="2200" dirty="0" smtClean="0">
                <a:latin typeface="Calibri" panose="020F0502020204030204" pitchFamily="34" charset="0"/>
                <a:ea typeface="굴림" charset="-127"/>
              </a:rPr>
              <a:t>physics: </a:t>
            </a:r>
            <a:r>
              <a:rPr lang="en-US" altLang="ko-KR" sz="2200" dirty="0" smtClean="0">
                <a:solidFill>
                  <a:srgbClr val="006600"/>
                </a:solidFill>
                <a:latin typeface="Calibri" panose="020F0502020204030204" pitchFamily="34" charset="0"/>
                <a:ea typeface="굴림" charset="-127"/>
              </a:rPr>
              <a:t>Brandeis, Chicago, Colorado, Columbia, Harvard, Minnesota, MIT, Nebraska, NYU, Ohio State, Penn State, Princeton.</a:t>
            </a:r>
          </a:p>
          <a:p>
            <a:pPr algn="just">
              <a:buNone/>
            </a:pPr>
            <a:endParaRPr lang="en-US" altLang="ko-KR" sz="1100" dirty="0" smtClean="0">
              <a:latin typeface="Calibri" panose="020F0502020204030204" pitchFamily="34" charset="0"/>
              <a:ea typeface="굴림" charset="-127"/>
            </a:endParaRPr>
          </a:p>
          <a:p>
            <a:pPr algn="just">
              <a:buNone/>
            </a:pPr>
            <a:r>
              <a:rPr lang="en-US" altLang="ko-KR" sz="2200" b="1" dirty="0" smtClean="0">
                <a:solidFill>
                  <a:srgbClr val="3366FF"/>
                </a:solidFill>
                <a:latin typeface="Calibri" panose="020F0502020204030204" pitchFamily="34" charset="0"/>
                <a:ea typeface="굴림" charset="-127"/>
              </a:rPr>
              <a:t>1 New Award</a:t>
            </a:r>
            <a:r>
              <a:rPr lang="en-US" altLang="ko-KR" sz="2200" dirty="0" smtClean="0">
                <a:latin typeface="Calibri" panose="020F0502020204030204" pitchFamily="34" charset="0"/>
                <a:ea typeface="굴림" charset="-127"/>
              </a:rPr>
              <a:t>: Columbia MRSEC; </a:t>
            </a:r>
            <a:r>
              <a:rPr lang="en-US" sz="2200" b="1" dirty="0" smtClean="0">
                <a:solidFill>
                  <a:srgbClr val="3366FF"/>
                </a:solidFill>
                <a:latin typeface="Calibri" panose="020F0502020204030204" pitchFamily="34" charset="0"/>
                <a:ea typeface="굴림" charset="-127"/>
              </a:rPr>
              <a:t>11 MRSEC: </a:t>
            </a:r>
            <a:r>
              <a:rPr lang="en-US" sz="2200" b="1" dirty="0" smtClean="0">
                <a:solidFill>
                  <a:srgbClr val="FF0000"/>
                </a:solidFill>
                <a:latin typeface="Calibri" panose="020F0502020204030204" pitchFamily="34" charset="0"/>
                <a:ea typeface="굴림" charset="-127"/>
              </a:rPr>
              <a:t>Successfully re-competed</a:t>
            </a:r>
            <a:endParaRPr lang="en-US" sz="2200" b="1" dirty="0" smtClean="0">
              <a:solidFill>
                <a:srgbClr val="FF0000"/>
              </a:solidFill>
              <a:latin typeface="Calibri" panose="020F0502020204030204" pitchFamily="34" charset="0"/>
            </a:endParaRPr>
          </a:p>
          <a:p>
            <a:pPr algn="just">
              <a:buNone/>
            </a:pPr>
            <a:endParaRPr lang="en-US" sz="1100" b="1" dirty="0" smtClean="0">
              <a:solidFill>
                <a:srgbClr val="3366FF"/>
              </a:solidFill>
              <a:latin typeface="Calibri" panose="020F0502020204030204" pitchFamily="34" charset="0"/>
            </a:endParaRPr>
          </a:p>
          <a:p>
            <a:pPr algn="just">
              <a:buNone/>
            </a:pPr>
            <a:r>
              <a:rPr lang="en-US" sz="2200" b="1" dirty="0" smtClean="0">
                <a:solidFill>
                  <a:srgbClr val="3366FF"/>
                </a:solidFill>
                <a:latin typeface="Calibri" panose="020F0502020204030204" pitchFamily="34" charset="0"/>
              </a:rPr>
              <a:t>Class of 2011: </a:t>
            </a:r>
            <a:r>
              <a:rPr lang="en-US" sz="2200" b="1" dirty="0" smtClean="0">
                <a:latin typeface="Calibri" panose="020F0502020204030204" pitchFamily="34" charset="0"/>
              </a:rPr>
              <a:t>Cornell, Duke, Michigan, Northwestern, Penn, UC Santa Barbara, Utah, Wisconsin, Yale.</a:t>
            </a:r>
          </a:p>
          <a:p>
            <a:pPr algn="just">
              <a:buNone/>
            </a:pPr>
            <a:endParaRPr lang="en-US" sz="1100" b="1" dirty="0">
              <a:solidFill>
                <a:srgbClr val="3366FF"/>
              </a:solidFill>
              <a:latin typeface="Calibri" panose="020F0502020204030204" pitchFamily="34" charset="0"/>
            </a:endParaRPr>
          </a:p>
          <a:p>
            <a:pPr algn="just">
              <a:buNone/>
            </a:pPr>
            <a:r>
              <a:rPr lang="en-US" sz="2200" b="1" dirty="0" smtClean="0">
                <a:solidFill>
                  <a:srgbClr val="3366FF"/>
                </a:solidFill>
                <a:latin typeface="Calibri" panose="020F0502020204030204" pitchFamily="34" charset="0"/>
              </a:rPr>
              <a:t>Currently: </a:t>
            </a:r>
            <a:r>
              <a:rPr lang="en-US" sz="2200" b="1" dirty="0" smtClean="0">
                <a:solidFill>
                  <a:srgbClr val="006B61"/>
                </a:solidFill>
                <a:latin typeface="Calibri" panose="020F0502020204030204" pitchFamily="34" charset="0"/>
              </a:rPr>
              <a:t>21 MRSEC including 56 IRGs; 2 with 4 IRGs; 10 with 3 IRGs; 9 with 2 IRGs.</a:t>
            </a:r>
          </a:p>
        </p:txBody>
      </p:sp>
    </p:spTree>
    <p:extLst>
      <p:ext uri="{BB962C8B-B14F-4D97-AF65-F5344CB8AC3E}">
        <p14:creationId xmlns:p14="http://schemas.microsoft.com/office/powerpoint/2010/main" val="21964328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52400"/>
            <a:ext cx="6408712" cy="1188368"/>
          </a:xfrm>
          <a:gradFill flip="none" rotWithShape="1">
            <a:gsLst>
              <a:gs pos="0">
                <a:schemeClr val="accent1"/>
              </a:gs>
              <a:gs pos="100000">
                <a:prstClr val="white"/>
              </a:gs>
            </a:gsLst>
            <a:path path="circle">
              <a:fillToRect l="100000" t="100000"/>
            </a:path>
            <a:tileRect r="-100000" b="-100000"/>
          </a:gradFill>
        </p:spPr>
        <p:txBody>
          <a:bodyPr/>
          <a:lstStyle/>
          <a:p>
            <a:r>
              <a:rPr lang="en-US" sz="3200" dirty="0" smtClean="0">
                <a:latin typeface="Calibri" panose="020F0502020204030204" pitchFamily="34" charset="0"/>
              </a:rPr>
              <a:t>2015 MRSEC Program Balance </a:t>
            </a:r>
            <a:br>
              <a:rPr lang="en-US" sz="3200" dirty="0" smtClean="0">
                <a:latin typeface="Calibri" panose="020F0502020204030204" pitchFamily="34" charset="0"/>
              </a:rPr>
            </a:br>
            <a:r>
              <a:rPr lang="en-US" sz="3200" dirty="0" smtClean="0">
                <a:latin typeface="Calibri" panose="020F0502020204030204" pitchFamily="34" charset="0"/>
              </a:rPr>
              <a:t>Mapping to DMR IIP</a:t>
            </a:r>
            <a:endParaRPr lang="en-US" sz="3200" dirty="0">
              <a:latin typeface="Calibri" panose="020F0502020204030204" pitchFamily="34" charset="0"/>
            </a:endParaRPr>
          </a:p>
        </p:txBody>
      </p:sp>
      <p:sp>
        <p:nvSpPr>
          <p:cNvPr id="7" name="TextBox 6"/>
          <p:cNvSpPr txBox="1"/>
          <p:nvPr/>
        </p:nvSpPr>
        <p:spPr>
          <a:xfrm>
            <a:off x="1115616" y="1484784"/>
            <a:ext cx="3716467" cy="400110"/>
          </a:xfrm>
          <a:prstGeom prst="rect">
            <a:avLst/>
          </a:prstGeom>
          <a:noFill/>
        </p:spPr>
        <p:txBody>
          <a:bodyPr wrap="none" rtlCol="0">
            <a:spAutoFit/>
          </a:bodyPr>
          <a:lstStyle/>
          <a:p>
            <a:pPr fontAlgn="auto">
              <a:spcBef>
                <a:spcPts val="0"/>
              </a:spcBef>
              <a:spcAft>
                <a:spcPts val="0"/>
              </a:spcAft>
            </a:pPr>
            <a:r>
              <a:rPr lang="en-US" sz="2000" b="1" dirty="0" smtClean="0">
                <a:solidFill>
                  <a:prstClr val="black"/>
                </a:solidFill>
                <a:latin typeface="Calibri"/>
              </a:rPr>
              <a:t>21 </a:t>
            </a:r>
            <a:r>
              <a:rPr lang="en-US" sz="2000" b="1" dirty="0">
                <a:solidFill>
                  <a:prstClr val="black"/>
                </a:solidFill>
                <a:latin typeface="Calibri"/>
              </a:rPr>
              <a:t>Centers with a total of </a:t>
            </a:r>
            <a:r>
              <a:rPr lang="en-US" sz="2000" b="1" dirty="0" smtClean="0">
                <a:solidFill>
                  <a:prstClr val="black"/>
                </a:solidFill>
                <a:latin typeface="Calibri"/>
              </a:rPr>
              <a:t>56 </a:t>
            </a:r>
            <a:r>
              <a:rPr lang="en-US" sz="2000" b="1" dirty="0">
                <a:solidFill>
                  <a:prstClr val="black"/>
                </a:solidFill>
                <a:latin typeface="Calibri"/>
              </a:rPr>
              <a:t>IRGs</a:t>
            </a:r>
          </a:p>
        </p:txBody>
      </p:sp>
      <p:sp>
        <p:nvSpPr>
          <p:cNvPr id="4" name="Right Arrow 3"/>
          <p:cNvSpPr/>
          <p:nvPr/>
        </p:nvSpPr>
        <p:spPr bwMode="auto">
          <a:xfrm>
            <a:off x="6704291" y="4480190"/>
            <a:ext cx="978408" cy="484632"/>
          </a:xfrm>
          <a:prstGeom prst="rightArrow">
            <a:avLst/>
          </a:prstGeom>
          <a:no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342900" marR="0" indent="-342900" algn="ctr" defTabSz="914400" rtl="0" eaLnBrk="0" fontAlgn="base" latinLnBrk="0" hangingPunct="0">
              <a:lnSpc>
                <a:spcPct val="90000"/>
              </a:lnSpc>
              <a:spcBef>
                <a:spcPct val="20000"/>
              </a:spcBef>
              <a:spcAft>
                <a:spcPct val="0"/>
              </a:spcAft>
              <a:buClrTx/>
              <a:buSzTx/>
              <a:buFontTx/>
              <a:buNone/>
              <a:tabLst/>
            </a:pPr>
            <a:endParaRPr kumimoji="0" lang="en-US" sz="2400" b="1" i="0" u="none" strike="noStrike" cap="none" normalizeH="0" baseline="0" smtClean="0">
              <a:ln>
                <a:noFill/>
              </a:ln>
              <a:solidFill>
                <a:schemeClr val="accent2"/>
              </a:solidFill>
              <a:effectLst/>
              <a:latin typeface="Times New Roman" pitchFamily="18" charset="0"/>
            </a:endParaRPr>
          </a:p>
        </p:txBody>
      </p:sp>
      <p:graphicFrame>
        <p:nvGraphicFramePr>
          <p:cNvPr id="6" name="Object 5"/>
          <p:cNvGraphicFramePr>
            <a:graphicFrameLocks noChangeAspect="1"/>
          </p:cNvGraphicFramePr>
          <p:nvPr>
            <p:extLst/>
          </p:nvPr>
        </p:nvGraphicFramePr>
        <p:xfrm>
          <a:off x="755576" y="2204864"/>
          <a:ext cx="6124575" cy="3657600"/>
        </p:xfrm>
        <a:graphic>
          <a:graphicData uri="http://schemas.openxmlformats.org/presentationml/2006/ole">
            <mc:AlternateContent xmlns:mc="http://schemas.openxmlformats.org/markup-compatibility/2006">
              <mc:Choice xmlns:v="urn:schemas-microsoft-com:vml" Requires="v">
                <p:oleObj spid="_x0000_s147542" name="Worksheet" r:id="rId5" imgW="4445000" imgH="2654300" progId="Excel.Sheet.12">
                  <p:embed/>
                </p:oleObj>
              </mc:Choice>
              <mc:Fallback>
                <p:oleObj name="Worksheet" r:id="rId5" imgW="4445000" imgH="2654300" progId="Excel.Sheet.12">
                  <p:embed/>
                  <p:pic>
                    <p:nvPicPr>
                      <p:cNvPr id="0" name=""/>
                      <p:cNvPicPr/>
                      <p:nvPr/>
                    </p:nvPicPr>
                    <p:blipFill>
                      <a:blip r:embed="rId6"/>
                      <a:stretch>
                        <a:fillRect/>
                      </a:stretch>
                    </p:blipFill>
                    <p:spPr>
                      <a:xfrm>
                        <a:off x="755576" y="2204864"/>
                        <a:ext cx="6124575" cy="3657600"/>
                      </a:xfrm>
                      <a:prstGeom prst="rect">
                        <a:avLst/>
                      </a:prstGeom>
                    </p:spPr>
                  </p:pic>
                </p:oleObj>
              </mc:Fallback>
            </mc:AlternateContent>
          </a:graphicData>
        </a:graphic>
      </p:graphicFrame>
      <p:graphicFrame>
        <p:nvGraphicFramePr>
          <p:cNvPr id="11" name="Table 10"/>
          <p:cNvGraphicFramePr>
            <a:graphicFrameLocks noGrp="1"/>
          </p:cNvGraphicFramePr>
          <p:nvPr>
            <p:extLst/>
          </p:nvPr>
        </p:nvGraphicFramePr>
        <p:xfrm>
          <a:off x="6948264" y="2636912"/>
          <a:ext cx="1944216" cy="2570480"/>
        </p:xfrm>
        <a:graphic>
          <a:graphicData uri="http://schemas.openxmlformats.org/drawingml/2006/table">
            <a:tbl>
              <a:tblPr/>
              <a:tblGrid>
                <a:gridCol w="805027"/>
                <a:gridCol w="1139189"/>
              </a:tblGrid>
              <a:tr h="228600">
                <a:tc>
                  <a:txBody>
                    <a:bodyPr/>
                    <a:lstStyle/>
                    <a:p>
                      <a:pPr algn="ctr" fontAlgn="b"/>
                      <a:endParaRPr lang="en-US" sz="1800" b="1" i="0" u="none" strike="noStrike" dirty="0">
                        <a:solidFill>
                          <a:srgbClr val="0000FF"/>
                        </a:solidFill>
                        <a:effectLst/>
                        <a:latin typeface="Calibri"/>
                      </a:endParaRPr>
                    </a:p>
                  </a:txBody>
                  <a:tcPr marL="12700" marR="12700" marT="12700" marB="0" anchor="b">
                    <a:lnL>
                      <a:noFill/>
                    </a:lnL>
                    <a:lnR>
                      <a:noFill/>
                    </a:lnR>
                    <a:lnT>
                      <a:noFill/>
                    </a:lnT>
                    <a:lnB>
                      <a:noFill/>
                    </a:lnB>
                  </a:tcPr>
                </a:tc>
                <a:tc>
                  <a:txBody>
                    <a:bodyPr/>
                    <a:lstStyle/>
                    <a:p>
                      <a:pPr algn="ctr" fontAlgn="b"/>
                      <a:r>
                        <a:rPr lang="en-US" sz="1800" b="1" i="0" u="none" strike="noStrike" dirty="0">
                          <a:solidFill>
                            <a:srgbClr val="0000FF"/>
                          </a:solidFill>
                          <a:effectLst/>
                          <a:latin typeface="Calibri"/>
                        </a:rPr>
                        <a:t>IRG OVERLAP</a:t>
                      </a:r>
                    </a:p>
                  </a:txBody>
                  <a:tcPr marL="12700" marR="12700" marT="12700" marB="0" anchor="b">
                    <a:lnL>
                      <a:noFill/>
                    </a:lnL>
                    <a:lnR>
                      <a:noFill/>
                    </a:lnR>
                    <a:lnT>
                      <a:noFill/>
                    </a:lnT>
                    <a:lnB>
                      <a:noFill/>
                    </a:lnB>
                  </a:tcPr>
                </a:tc>
              </a:tr>
              <a:tr h="228600">
                <a:tc>
                  <a:txBody>
                    <a:bodyPr/>
                    <a:lstStyle/>
                    <a:p>
                      <a:pPr algn="ctr" fontAlgn="b"/>
                      <a:r>
                        <a:rPr lang="en-US" sz="1800" b="1" i="0" u="none" strike="noStrike">
                          <a:solidFill>
                            <a:srgbClr val="0000FF"/>
                          </a:solidFill>
                          <a:effectLst/>
                          <a:latin typeface="Calibri"/>
                        </a:rPr>
                        <a:t>BMAT</a:t>
                      </a:r>
                    </a:p>
                  </a:txBody>
                  <a:tcPr marL="12700" marR="12700" marT="12700" marB="0" anchor="b">
                    <a:lnL>
                      <a:noFill/>
                    </a:lnL>
                    <a:lnR>
                      <a:noFill/>
                    </a:lnR>
                    <a:lnT>
                      <a:noFill/>
                    </a:lnT>
                    <a:lnB>
                      <a:noFill/>
                    </a:lnB>
                  </a:tcPr>
                </a:tc>
                <a:tc>
                  <a:txBody>
                    <a:bodyPr/>
                    <a:lstStyle/>
                    <a:p>
                      <a:pPr algn="ctr" fontAlgn="b"/>
                      <a:r>
                        <a:rPr lang="en-US" sz="1800" b="1" i="0" u="none" strike="noStrike" dirty="0">
                          <a:solidFill>
                            <a:srgbClr val="0000FF"/>
                          </a:solidFill>
                          <a:effectLst/>
                          <a:latin typeface="Calibri"/>
                        </a:rPr>
                        <a:t>23%</a:t>
                      </a:r>
                    </a:p>
                  </a:txBody>
                  <a:tcPr marL="12700" marR="12700" marT="12700" marB="0" anchor="b">
                    <a:lnL>
                      <a:noFill/>
                    </a:lnL>
                    <a:lnR>
                      <a:noFill/>
                    </a:lnR>
                    <a:lnT>
                      <a:noFill/>
                    </a:lnT>
                    <a:lnB>
                      <a:noFill/>
                    </a:lnB>
                  </a:tcPr>
                </a:tc>
              </a:tr>
              <a:tr h="228600">
                <a:tc>
                  <a:txBody>
                    <a:bodyPr/>
                    <a:lstStyle/>
                    <a:p>
                      <a:pPr algn="ctr" fontAlgn="b"/>
                      <a:r>
                        <a:rPr lang="en-US" sz="1800" b="1" i="0" u="none" strike="noStrike">
                          <a:solidFill>
                            <a:srgbClr val="0000FF"/>
                          </a:solidFill>
                          <a:effectLst/>
                          <a:latin typeface="Calibri"/>
                        </a:rPr>
                        <a:t>CER</a:t>
                      </a:r>
                    </a:p>
                  </a:txBody>
                  <a:tcPr marL="12700" marR="12700" marT="12700" marB="0" anchor="b">
                    <a:lnL>
                      <a:noFill/>
                    </a:lnL>
                    <a:lnR>
                      <a:noFill/>
                    </a:lnR>
                    <a:lnT>
                      <a:noFill/>
                    </a:lnT>
                    <a:lnB>
                      <a:noFill/>
                    </a:lnB>
                  </a:tcPr>
                </a:tc>
                <a:tc>
                  <a:txBody>
                    <a:bodyPr/>
                    <a:lstStyle/>
                    <a:p>
                      <a:pPr algn="ctr" fontAlgn="b"/>
                      <a:r>
                        <a:rPr lang="en-US" sz="1800" b="1" i="0" u="none" strike="noStrike" dirty="0">
                          <a:solidFill>
                            <a:srgbClr val="0000FF"/>
                          </a:solidFill>
                          <a:effectLst/>
                          <a:latin typeface="Calibri"/>
                        </a:rPr>
                        <a:t>71%</a:t>
                      </a:r>
                    </a:p>
                  </a:txBody>
                  <a:tcPr marL="12700" marR="12700" marT="12700" marB="0" anchor="b">
                    <a:lnL>
                      <a:noFill/>
                    </a:lnL>
                    <a:lnR>
                      <a:noFill/>
                    </a:lnR>
                    <a:lnT>
                      <a:noFill/>
                    </a:lnT>
                    <a:lnB>
                      <a:noFill/>
                    </a:lnB>
                  </a:tcPr>
                </a:tc>
              </a:tr>
              <a:tr h="228600">
                <a:tc>
                  <a:txBody>
                    <a:bodyPr/>
                    <a:lstStyle/>
                    <a:p>
                      <a:pPr algn="ctr" fontAlgn="b"/>
                      <a:r>
                        <a:rPr lang="en-US" sz="1800" b="1" i="0" u="none" strike="noStrike">
                          <a:solidFill>
                            <a:srgbClr val="0000FF"/>
                          </a:solidFill>
                          <a:effectLst/>
                          <a:latin typeface="Calibri"/>
                        </a:rPr>
                        <a:t>CMP</a:t>
                      </a:r>
                    </a:p>
                  </a:txBody>
                  <a:tcPr marL="12700" marR="12700" marT="12700" marB="0" anchor="b">
                    <a:lnL>
                      <a:noFill/>
                    </a:lnL>
                    <a:lnR>
                      <a:noFill/>
                    </a:lnR>
                    <a:lnT>
                      <a:noFill/>
                    </a:lnT>
                    <a:lnB>
                      <a:noFill/>
                    </a:lnB>
                  </a:tcPr>
                </a:tc>
                <a:tc>
                  <a:txBody>
                    <a:bodyPr/>
                    <a:lstStyle/>
                    <a:p>
                      <a:pPr algn="ctr" fontAlgn="b"/>
                      <a:r>
                        <a:rPr lang="en-US" sz="1800" b="1" i="0" u="none" strike="noStrike" dirty="0">
                          <a:solidFill>
                            <a:srgbClr val="0000FF"/>
                          </a:solidFill>
                          <a:effectLst/>
                          <a:latin typeface="Calibri"/>
                        </a:rPr>
                        <a:t>24%</a:t>
                      </a:r>
                    </a:p>
                  </a:txBody>
                  <a:tcPr marL="12700" marR="12700" marT="12700" marB="0" anchor="b">
                    <a:lnL>
                      <a:noFill/>
                    </a:lnL>
                    <a:lnR>
                      <a:noFill/>
                    </a:lnR>
                    <a:lnT>
                      <a:noFill/>
                    </a:lnT>
                    <a:lnB>
                      <a:noFill/>
                    </a:lnB>
                  </a:tcPr>
                </a:tc>
              </a:tr>
              <a:tr h="228600">
                <a:tc>
                  <a:txBody>
                    <a:bodyPr/>
                    <a:lstStyle/>
                    <a:p>
                      <a:pPr algn="ctr" fontAlgn="b"/>
                      <a:r>
                        <a:rPr lang="en-US" sz="1800" b="1" i="0" u="none" strike="noStrike">
                          <a:solidFill>
                            <a:srgbClr val="0000FF"/>
                          </a:solidFill>
                          <a:effectLst/>
                          <a:latin typeface="Calibri"/>
                        </a:rPr>
                        <a:t>EPM</a:t>
                      </a:r>
                    </a:p>
                  </a:txBody>
                  <a:tcPr marL="12700" marR="12700" marT="12700" marB="0" anchor="b">
                    <a:lnL>
                      <a:noFill/>
                    </a:lnL>
                    <a:lnR>
                      <a:noFill/>
                    </a:lnR>
                    <a:lnT>
                      <a:noFill/>
                    </a:lnT>
                    <a:lnB>
                      <a:noFill/>
                    </a:lnB>
                  </a:tcPr>
                </a:tc>
                <a:tc>
                  <a:txBody>
                    <a:bodyPr/>
                    <a:lstStyle/>
                    <a:p>
                      <a:pPr algn="ctr" fontAlgn="b"/>
                      <a:r>
                        <a:rPr lang="en-US" sz="1800" b="1" i="0" u="none" strike="noStrike" dirty="0">
                          <a:solidFill>
                            <a:srgbClr val="0000FF"/>
                          </a:solidFill>
                          <a:effectLst/>
                          <a:latin typeface="Calibri"/>
                        </a:rPr>
                        <a:t>8%</a:t>
                      </a:r>
                    </a:p>
                  </a:txBody>
                  <a:tcPr marL="12700" marR="12700" marT="12700" marB="0" anchor="b">
                    <a:lnL>
                      <a:noFill/>
                    </a:lnL>
                    <a:lnR>
                      <a:noFill/>
                    </a:lnR>
                    <a:lnT>
                      <a:noFill/>
                    </a:lnT>
                    <a:lnB>
                      <a:noFill/>
                    </a:lnB>
                  </a:tcPr>
                </a:tc>
              </a:tr>
              <a:tr h="228600">
                <a:tc>
                  <a:txBody>
                    <a:bodyPr/>
                    <a:lstStyle/>
                    <a:p>
                      <a:pPr algn="ctr" fontAlgn="b"/>
                      <a:r>
                        <a:rPr lang="en-US" sz="1800" b="1" i="0" u="none" strike="noStrike">
                          <a:solidFill>
                            <a:srgbClr val="0000FF"/>
                          </a:solidFill>
                          <a:effectLst/>
                          <a:latin typeface="Calibri"/>
                        </a:rPr>
                        <a:t>MMN</a:t>
                      </a:r>
                    </a:p>
                  </a:txBody>
                  <a:tcPr marL="12700" marR="12700" marT="12700" marB="0" anchor="b">
                    <a:lnL>
                      <a:noFill/>
                    </a:lnL>
                    <a:lnR>
                      <a:noFill/>
                    </a:lnR>
                    <a:lnT>
                      <a:noFill/>
                    </a:lnT>
                    <a:lnB>
                      <a:noFill/>
                    </a:lnB>
                  </a:tcPr>
                </a:tc>
                <a:tc>
                  <a:txBody>
                    <a:bodyPr/>
                    <a:lstStyle/>
                    <a:p>
                      <a:pPr algn="ctr" fontAlgn="b"/>
                      <a:r>
                        <a:rPr lang="en-US" sz="1800" b="1" i="0" u="none" strike="noStrike" dirty="0">
                          <a:solidFill>
                            <a:srgbClr val="0000FF"/>
                          </a:solidFill>
                          <a:effectLst/>
                          <a:latin typeface="Calibri"/>
                        </a:rPr>
                        <a:t>50%</a:t>
                      </a:r>
                    </a:p>
                  </a:txBody>
                  <a:tcPr marL="12700" marR="12700" marT="12700" marB="0" anchor="b">
                    <a:lnL>
                      <a:noFill/>
                    </a:lnL>
                    <a:lnR>
                      <a:noFill/>
                    </a:lnR>
                    <a:lnT>
                      <a:noFill/>
                    </a:lnT>
                    <a:lnB>
                      <a:noFill/>
                    </a:lnB>
                  </a:tcPr>
                </a:tc>
              </a:tr>
              <a:tr h="228600">
                <a:tc>
                  <a:txBody>
                    <a:bodyPr/>
                    <a:lstStyle/>
                    <a:p>
                      <a:pPr algn="ctr" fontAlgn="b"/>
                      <a:r>
                        <a:rPr lang="en-US" sz="1800" b="1" i="0" u="none" strike="noStrike">
                          <a:solidFill>
                            <a:srgbClr val="0000FF"/>
                          </a:solidFill>
                          <a:effectLst/>
                          <a:latin typeface="Calibri"/>
                        </a:rPr>
                        <a:t>POL</a:t>
                      </a:r>
                    </a:p>
                  </a:txBody>
                  <a:tcPr marL="12700" marR="12700" marT="12700" marB="0" anchor="b">
                    <a:lnL>
                      <a:noFill/>
                    </a:lnL>
                    <a:lnR>
                      <a:noFill/>
                    </a:lnR>
                    <a:lnT>
                      <a:noFill/>
                    </a:lnT>
                    <a:lnB>
                      <a:noFill/>
                    </a:lnB>
                  </a:tcPr>
                </a:tc>
                <a:tc>
                  <a:txBody>
                    <a:bodyPr/>
                    <a:lstStyle/>
                    <a:p>
                      <a:pPr algn="ctr" fontAlgn="b"/>
                      <a:r>
                        <a:rPr lang="en-US" sz="1800" b="1" i="0" u="none" strike="noStrike" dirty="0">
                          <a:solidFill>
                            <a:srgbClr val="0000FF"/>
                          </a:solidFill>
                          <a:effectLst/>
                          <a:latin typeface="Calibri"/>
                        </a:rPr>
                        <a:t>71%</a:t>
                      </a:r>
                    </a:p>
                  </a:txBody>
                  <a:tcPr marL="12700" marR="12700" marT="12700" marB="0" anchor="b">
                    <a:lnL>
                      <a:noFill/>
                    </a:lnL>
                    <a:lnR>
                      <a:noFill/>
                    </a:lnR>
                    <a:lnT>
                      <a:noFill/>
                    </a:lnT>
                    <a:lnB>
                      <a:noFill/>
                    </a:lnB>
                  </a:tcPr>
                </a:tc>
              </a:tr>
              <a:tr h="228600">
                <a:tc>
                  <a:txBody>
                    <a:bodyPr/>
                    <a:lstStyle/>
                    <a:p>
                      <a:pPr algn="ctr" fontAlgn="b"/>
                      <a:r>
                        <a:rPr lang="en-US" sz="1800" b="1" i="0" u="none" strike="noStrike">
                          <a:solidFill>
                            <a:srgbClr val="0000FF"/>
                          </a:solidFill>
                          <a:effectLst/>
                          <a:latin typeface="Calibri"/>
                        </a:rPr>
                        <a:t>SSMC</a:t>
                      </a:r>
                    </a:p>
                  </a:txBody>
                  <a:tcPr marL="12700" marR="12700" marT="12700" marB="0" anchor="b">
                    <a:lnL>
                      <a:noFill/>
                    </a:lnL>
                    <a:lnR>
                      <a:noFill/>
                    </a:lnR>
                    <a:lnT>
                      <a:noFill/>
                    </a:lnT>
                    <a:lnB>
                      <a:noFill/>
                    </a:lnB>
                  </a:tcPr>
                </a:tc>
                <a:tc>
                  <a:txBody>
                    <a:bodyPr/>
                    <a:lstStyle/>
                    <a:p>
                      <a:pPr algn="ctr" fontAlgn="b"/>
                      <a:r>
                        <a:rPr lang="en-US" sz="1800" b="1" i="0" u="none" strike="noStrike" dirty="0">
                          <a:solidFill>
                            <a:srgbClr val="0000FF"/>
                          </a:solidFill>
                          <a:effectLst/>
                          <a:latin typeface="Calibri"/>
                        </a:rPr>
                        <a:t>33%</a:t>
                      </a:r>
                    </a:p>
                  </a:txBody>
                  <a:tcPr marL="12700" marR="12700" marT="12700" marB="0" anchor="b">
                    <a:lnL>
                      <a:noFill/>
                    </a:lnL>
                    <a:lnR>
                      <a:noFill/>
                    </a:lnR>
                    <a:lnT>
                      <a:noFill/>
                    </a:lnT>
                    <a:lnB>
                      <a:noFill/>
                    </a:lnB>
                  </a:tcPr>
                </a:tc>
              </a:tr>
            </a:tbl>
          </a:graphicData>
        </a:graphic>
      </p:graphicFrame>
    </p:spTree>
    <p:extLst>
      <p:ext uri="{BB962C8B-B14F-4D97-AF65-F5344CB8AC3E}">
        <p14:creationId xmlns:p14="http://schemas.microsoft.com/office/powerpoint/2010/main" val="27002698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899592" y="1016460"/>
            <a:ext cx="7846640" cy="5796915"/>
          </a:xfrm>
          <a:solidFill>
            <a:srgbClr val="FFC000">
              <a:alpha val="50000"/>
            </a:srgbClr>
          </a:solidFill>
        </p:spPr>
        <p:txBody>
          <a:bodyPr/>
          <a:lstStyle/>
          <a:p>
            <a:r>
              <a:rPr lang="en-US" dirty="0" smtClean="0">
                <a:latin typeface="Calibri" panose="020F0502020204030204" pitchFamily="34" charset="0"/>
              </a:rPr>
              <a:t>Class of 2014 Awards Made</a:t>
            </a:r>
          </a:p>
          <a:p>
            <a:r>
              <a:rPr lang="en-US" dirty="0" smtClean="0">
                <a:latin typeface="Calibri" panose="020F0502020204030204" pitchFamily="34" charset="0"/>
              </a:rPr>
              <a:t>Education Directors Meeting</a:t>
            </a:r>
          </a:p>
          <a:p>
            <a:r>
              <a:rPr lang="en-US" dirty="0" smtClean="0">
                <a:latin typeface="Calibri" panose="020F0502020204030204" pitchFamily="34" charset="0"/>
              </a:rPr>
              <a:t>4</a:t>
            </a:r>
            <a:r>
              <a:rPr lang="en-US" baseline="30000" dirty="0" smtClean="0">
                <a:latin typeface="Calibri" panose="020F0502020204030204" pitchFamily="34" charset="0"/>
              </a:rPr>
              <a:t>th</a:t>
            </a:r>
            <a:r>
              <a:rPr lang="en-US" dirty="0" smtClean="0">
                <a:latin typeface="Calibri" panose="020F0502020204030204" pitchFamily="34" charset="0"/>
              </a:rPr>
              <a:t> Year Site Visits (Class of 2011)</a:t>
            </a:r>
          </a:p>
          <a:p>
            <a:r>
              <a:rPr lang="en-US" dirty="0" smtClean="0">
                <a:latin typeface="Calibri" panose="020F0502020204030204" pitchFamily="34" charset="0"/>
              </a:rPr>
              <a:t>Inherited PREM</a:t>
            </a:r>
          </a:p>
          <a:p>
            <a:r>
              <a:rPr lang="en-US" dirty="0" err="1" smtClean="0">
                <a:latin typeface="Calibri" panose="020F0502020204030204" pitchFamily="34" charset="0"/>
              </a:rPr>
              <a:t>iSuperSeed</a:t>
            </a:r>
            <a:r>
              <a:rPr lang="en-US" dirty="0" smtClean="0">
                <a:latin typeface="Calibri" panose="020F0502020204030204" pitchFamily="34" charset="0"/>
              </a:rPr>
              <a:t> Supplements</a:t>
            </a:r>
          </a:p>
          <a:p>
            <a:r>
              <a:rPr lang="en-US" dirty="0" smtClean="0">
                <a:latin typeface="Calibri" panose="020F0502020204030204" pitchFamily="34" charset="0"/>
              </a:rPr>
              <a:t>Annual/Final Reports (35; 12 still to land)</a:t>
            </a:r>
          </a:p>
          <a:p>
            <a:r>
              <a:rPr lang="en-US" dirty="0" smtClean="0">
                <a:latin typeface="Calibri" panose="020F0502020204030204" pitchFamily="34" charset="0"/>
              </a:rPr>
              <a:t>2</a:t>
            </a:r>
            <a:r>
              <a:rPr lang="en-US" baseline="30000" dirty="0" smtClean="0">
                <a:latin typeface="Calibri" panose="020F0502020204030204" pitchFamily="34" charset="0"/>
              </a:rPr>
              <a:t>nd</a:t>
            </a:r>
            <a:r>
              <a:rPr lang="en-US" dirty="0" smtClean="0">
                <a:latin typeface="Calibri" panose="020F0502020204030204" pitchFamily="34" charset="0"/>
              </a:rPr>
              <a:t> Year Site Visits finalized (Class 2014)</a:t>
            </a:r>
          </a:p>
          <a:p>
            <a:r>
              <a:rPr lang="en-US" dirty="0" smtClean="0">
                <a:latin typeface="Calibri" panose="020F0502020204030204" pitchFamily="34" charset="0"/>
              </a:rPr>
              <a:t>COV: Report available in November</a:t>
            </a:r>
          </a:p>
          <a:p>
            <a:r>
              <a:rPr lang="en-US" dirty="0" smtClean="0">
                <a:latin typeface="Calibri" panose="020F0502020204030204" pitchFamily="34" charset="0"/>
              </a:rPr>
              <a:t>2016 Solicitation (in the works)</a:t>
            </a:r>
          </a:p>
          <a:p>
            <a:r>
              <a:rPr lang="en-US" dirty="0" smtClean="0">
                <a:latin typeface="Calibri" panose="020F0502020204030204" pitchFamily="34" charset="0"/>
              </a:rPr>
              <a:t>Added PD (A. Caro)</a:t>
            </a:r>
          </a:p>
          <a:p>
            <a:endParaRPr lang="en-US" dirty="0">
              <a:latin typeface="Calibri" panose="020F0502020204030204" pitchFamily="34" charset="0"/>
            </a:endParaRPr>
          </a:p>
        </p:txBody>
      </p:sp>
      <p:sp>
        <p:nvSpPr>
          <p:cNvPr id="5" name="Rectangle 2"/>
          <p:cNvSpPr txBox="1">
            <a:spLocks noChangeArrowheads="1"/>
          </p:cNvSpPr>
          <p:nvPr/>
        </p:nvSpPr>
        <p:spPr>
          <a:xfrm>
            <a:off x="971600" y="116632"/>
            <a:ext cx="7543800" cy="720080"/>
          </a:xfrm>
          <a:prstGeom prst="rect">
            <a:avLst/>
          </a:prstGeom>
          <a:gradFill>
            <a:gsLst>
              <a:gs pos="0">
                <a:srgbClr val="FFFF00"/>
              </a:gs>
              <a:gs pos="50000">
                <a:schemeClr val="accent1">
                  <a:tint val="44500"/>
                  <a:satMod val="160000"/>
                </a:schemeClr>
              </a:gs>
              <a:gs pos="100000">
                <a:schemeClr val="accent1">
                  <a:tint val="23500"/>
                  <a:satMod val="160000"/>
                </a:schemeClr>
              </a:gs>
            </a:gsLst>
            <a:lin ang="5400000" scaled="0"/>
          </a:gradFill>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b="1" kern="0" dirty="0" smtClean="0">
                <a:latin typeface="Calibri" panose="020F0502020204030204" pitchFamily="34" charset="0"/>
              </a:rPr>
              <a:t>10/14 – 10/15 MRSEC Review</a:t>
            </a:r>
            <a:endParaRPr lang="en-US" b="1" kern="0" dirty="0">
              <a:latin typeface="Calibri" panose="020F0502020204030204" pitchFamily="34" charset="0"/>
            </a:endParaRPr>
          </a:p>
        </p:txBody>
      </p:sp>
    </p:spTree>
    <p:extLst>
      <p:ext uri="{BB962C8B-B14F-4D97-AF65-F5344CB8AC3E}">
        <p14:creationId xmlns:p14="http://schemas.microsoft.com/office/powerpoint/2010/main" val="2956586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0648"/>
            <a:ext cx="7543800" cy="648072"/>
          </a:xfrm>
          <a:gradFill>
            <a:gsLst>
              <a:gs pos="0">
                <a:srgbClr val="FFFF00"/>
              </a:gs>
              <a:gs pos="50000">
                <a:schemeClr val="accent1">
                  <a:tint val="44500"/>
                  <a:satMod val="160000"/>
                </a:schemeClr>
              </a:gs>
              <a:gs pos="100000">
                <a:schemeClr val="accent1">
                  <a:tint val="23500"/>
                  <a:satMod val="160000"/>
                </a:schemeClr>
              </a:gs>
            </a:gsLst>
            <a:lin ang="5400000" scaled="0"/>
          </a:gradFill>
        </p:spPr>
        <p:txBody>
          <a:bodyPr/>
          <a:lstStyle/>
          <a:p>
            <a:r>
              <a:rPr lang="en-US" sz="3200" b="1" dirty="0">
                <a:latin typeface="Calibri" panose="020F0502020204030204" pitchFamily="34" charset="0"/>
              </a:rPr>
              <a:t>2015 MRSEC </a:t>
            </a:r>
            <a:r>
              <a:rPr lang="en-US" sz="3200" b="1" dirty="0" err="1">
                <a:latin typeface="Calibri" panose="020F0502020204030204" pitchFamily="34" charset="0"/>
              </a:rPr>
              <a:t>iSuperSEED</a:t>
            </a:r>
            <a:r>
              <a:rPr lang="en-US" sz="3200" b="1" dirty="0">
                <a:latin typeface="Calibri" panose="020F0502020204030204" pitchFamily="34" charset="0"/>
              </a:rPr>
              <a:t> </a:t>
            </a:r>
            <a:r>
              <a:rPr lang="en-US" sz="3200" b="1" dirty="0" smtClean="0">
                <a:latin typeface="Calibri" panose="020F0502020204030204" pitchFamily="34" charset="0"/>
              </a:rPr>
              <a:t>Supplements</a:t>
            </a:r>
            <a:r>
              <a:rPr lang="en-US" sz="3200" b="1" dirty="0" smtClean="0">
                <a:solidFill>
                  <a:srgbClr val="FF0000"/>
                </a:solidFill>
                <a:latin typeface="Calibri" panose="020F0502020204030204" pitchFamily="34" charset="0"/>
              </a:rPr>
              <a:t>*</a:t>
            </a:r>
            <a:r>
              <a:rPr lang="en-US" dirty="0">
                <a:latin typeface="Calibri" panose="020F0502020204030204" pitchFamily="34" charset="0"/>
              </a:rPr>
              <a:t/>
            </a:r>
            <a:br>
              <a:rPr lang="en-US" dirty="0">
                <a:latin typeface="Calibri" panose="020F0502020204030204" pitchFamily="34" charset="0"/>
              </a:rPr>
            </a:br>
            <a:endParaRPr lang="en-US" dirty="0">
              <a:latin typeface="Calibri" panose="020F0502020204030204" pitchFamily="34" charset="0"/>
            </a:endParaRPr>
          </a:p>
        </p:txBody>
      </p:sp>
      <p:sp>
        <p:nvSpPr>
          <p:cNvPr id="3" name="Content Placeholder 2"/>
          <p:cNvSpPr>
            <a:spLocks noGrp="1"/>
          </p:cNvSpPr>
          <p:nvPr>
            <p:ph idx="1"/>
          </p:nvPr>
        </p:nvSpPr>
        <p:spPr>
          <a:xfrm>
            <a:off x="914400" y="1052736"/>
            <a:ext cx="8050088" cy="5688632"/>
          </a:xfrm>
        </p:spPr>
        <p:txBody>
          <a:bodyPr/>
          <a:lstStyle/>
          <a:p>
            <a:pPr marL="0" indent="0" algn="just">
              <a:buNone/>
            </a:pPr>
            <a:r>
              <a:rPr lang="en-US" sz="1600" dirty="0" smtClean="0">
                <a:latin typeface="Calibri" panose="020F0502020204030204" pitchFamily="34" charset="0"/>
              </a:rPr>
              <a:t>The </a:t>
            </a:r>
            <a:r>
              <a:rPr lang="en-US" sz="1600" dirty="0">
                <a:latin typeface="Calibri" panose="020F0502020204030204" pitchFamily="34" charset="0"/>
              </a:rPr>
              <a:t>Materials Research Science and Engineering Center program of the Division of Materials Research is making available, depending on funds availability, 3-4 </a:t>
            </a:r>
            <a:r>
              <a:rPr lang="en-US" sz="1600" dirty="0" err="1">
                <a:latin typeface="Calibri" panose="020F0502020204030204" pitchFamily="34" charset="0"/>
              </a:rPr>
              <a:t>iSuperSEEDs</a:t>
            </a:r>
            <a:r>
              <a:rPr lang="en-US" sz="1600" dirty="0">
                <a:latin typeface="Calibri" panose="020F0502020204030204" pitchFamily="34" charset="0"/>
              </a:rPr>
              <a:t>. The </a:t>
            </a:r>
            <a:r>
              <a:rPr lang="en-US" sz="1600" dirty="0" err="1">
                <a:latin typeface="Calibri" panose="020F0502020204030204" pitchFamily="34" charset="0"/>
              </a:rPr>
              <a:t>iSuperSEED</a:t>
            </a:r>
            <a:r>
              <a:rPr lang="en-US" sz="1600" dirty="0">
                <a:latin typeface="Calibri" panose="020F0502020204030204" pitchFamily="34" charset="0"/>
              </a:rPr>
              <a:t> topics of interest must be part of the DMR research portfolio of interest, and for this call they are:</a:t>
            </a:r>
          </a:p>
          <a:p>
            <a:pPr marL="0" indent="0" algn="just">
              <a:buNone/>
            </a:pPr>
            <a:endParaRPr lang="en-US" sz="800" dirty="0">
              <a:latin typeface="Calibri" panose="020F0502020204030204" pitchFamily="34" charset="0"/>
            </a:endParaRPr>
          </a:p>
          <a:p>
            <a:pPr marL="0" lvl="0" indent="0" algn="just">
              <a:buNone/>
            </a:pPr>
            <a:r>
              <a:rPr lang="en-US" sz="1600" b="1" dirty="0">
                <a:latin typeface="Calibri" panose="020F0502020204030204" pitchFamily="34" charset="0"/>
              </a:rPr>
              <a:t>Topological Insulators</a:t>
            </a:r>
            <a:r>
              <a:rPr lang="en-US" sz="1600" dirty="0">
                <a:latin typeface="Calibri" panose="020F0502020204030204" pitchFamily="34" charset="0"/>
              </a:rPr>
              <a:t>. Theory leading experiment efforts focusing on but not limited to dichalcogenides, Majorana fermions, Weyl semi metals are welcome topics.</a:t>
            </a:r>
          </a:p>
          <a:p>
            <a:pPr marL="0" indent="0" algn="just">
              <a:buNone/>
            </a:pPr>
            <a:endParaRPr lang="en-US" sz="800" dirty="0">
              <a:latin typeface="Calibri" panose="020F0502020204030204" pitchFamily="34" charset="0"/>
            </a:endParaRPr>
          </a:p>
          <a:p>
            <a:pPr marL="0" lvl="0" indent="0" algn="just">
              <a:buNone/>
            </a:pPr>
            <a:r>
              <a:rPr lang="en-US" sz="1600" b="1" dirty="0">
                <a:latin typeface="Calibri" panose="020F0502020204030204" pitchFamily="34" charset="0"/>
              </a:rPr>
              <a:t>Quantum Information Science</a:t>
            </a:r>
            <a:r>
              <a:rPr lang="en-US" sz="1600" dirty="0">
                <a:latin typeface="Calibri" panose="020F0502020204030204" pitchFamily="34" charset="0"/>
              </a:rPr>
              <a:t>. Topics may include (but not limited to) developing materials, techniques and classical simulation methods for controlled evolution of quantum mechanical states of multiple to many qubit systems utilizing existing qubit technologies, such as quantum dots, superconducting qubits (</a:t>
            </a:r>
            <a:r>
              <a:rPr lang="en-US" sz="1600" dirty="0" err="1">
                <a:latin typeface="Calibri" panose="020F0502020204030204" pitchFamily="34" charset="0"/>
              </a:rPr>
              <a:t>e.g.transmons</a:t>
            </a:r>
            <a:r>
              <a:rPr lang="en-US" sz="1600" dirty="0">
                <a:latin typeface="Calibri" panose="020F0502020204030204" pitchFamily="34" charset="0"/>
              </a:rPr>
              <a:t> and </a:t>
            </a:r>
            <a:r>
              <a:rPr lang="en-US" sz="1600" dirty="0" err="1">
                <a:latin typeface="Calibri" panose="020F0502020204030204" pitchFamily="34" charset="0"/>
              </a:rPr>
              <a:t>fluxonium</a:t>
            </a:r>
            <a:r>
              <a:rPr lang="en-US" sz="1600" dirty="0">
                <a:latin typeface="Calibri" panose="020F0502020204030204" pitchFamily="34" charset="0"/>
              </a:rPr>
              <a:t>), nitrogen vacancy centers, optically-active defects (color centers), quantum cavities, nanomechanical qubits and hybrid qubits</a:t>
            </a:r>
          </a:p>
          <a:p>
            <a:pPr marL="0" indent="0" algn="just">
              <a:buNone/>
            </a:pPr>
            <a:r>
              <a:rPr lang="en-US" sz="1600" dirty="0">
                <a:latin typeface="Calibri" panose="020F0502020204030204" pitchFamily="34" charset="0"/>
              </a:rPr>
              <a:t> </a:t>
            </a:r>
          </a:p>
          <a:p>
            <a:pPr marL="0" lvl="0" indent="0" algn="just">
              <a:buNone/>
            </a:pPr>
            <a:r>
              <a:rPr lang="en-US" sz="1600" b="1" dirty="0">
                <a:latin typeface="Calibri" panose="020F0502020204030204" pitchFamily="34" charset="0"/>
              </a:rPr>
              <a:t>BRAIN</a:t>
            </a:r>
            <a:r>
              <a:rPr lang="en-US" sz="1600" dirty="0">
                <a:latin typeface="Calibri" panose="020F0502020204030204" pitchFamily="34" charset="0"/>
              </a:rPr>
              <a:t>-related studies (see </a:t>
            </a:r>
            <a:r>
              <a:rPr lang="en-US" sz="1600" dirty="0" err="1">
                <a:latin typeface="Calibri" panose="020F0502020204030204" pitchFamily="34" charset="0"/>
              </a:rPr>
              <a:t>Alivisatos</a:t>
            </a:r>
            <a:r>
              <a:rPr lang="en-US" sz="1600" dirty="0">
                <a:latin typeface="Calibri" panose="020F0502020204030204" pitchFamily="34" charset="0"/>
              </a:rPr>
              <a:t> et al., </a:t>
            </a:r>
            <a:r>
              <a:rPr lang="en-US" sz="1600" dirty="0" err="1">
                <a:latin typeface="Calibri" panose="020F0502020204030204" pitchFamily="34" charset="0"/>
              </a:rPr>
              <a:t>Nanotools</a:t>
            </a:r>
            <a:r>
              <a:rPr lang="en-US" sz="1600" dirty="0">
                <a:latin typeface="Calibri" panose="020F0502020204030204" pitchFamily="34" charset="0"/>
              </a:rPr>
              <a:t> for Neuroscience and Brain, VOL. 7, # 3, 1850–1866 (2013), </a:t>
            </a:r>
            <a:r>
              <a:rPr lang="en-US" sz="1600" u="sng" dirty="0">
                <a:latin typeface="Calibri" panose="020F0502020204030204" pitchFamily="34" charset="0"/>
                <a:hlinkClick r:id="rId2"/>
              </a:rPr>
              <a:t>www.acsnano.org</a:t>
            </a:r>
            <a:r>
              <a:rPr lang="en-US" sz="1600" dirty="0">
                <a:latin typeface="Calibri" panose="020F0502020204030204" pitchFamily="34" charset="0"/>
              </a:rPr>
              <a:t>,  for definitions and appropriate research topics</a:t>
            </a:r>
            <a:r>
              <a:rPr lang="en-US" sz="1600" dirty="0" smtClean="0">
                <a:latin typeface="Calibri" panose="020F0502020204030204" pitchFamily="34" charset="0"/>
              </a:rPr>
              <a:t>)</a:t>
            </a:r>
            <a:endParaRPr lang="en-US" sz="1600" dirty="0">
              <a:latin typeface="Calibri" panose="020F0502020204030204" pitchFamily="34" charset="0"/>
            </a:endParaRPr>
          </a:p>
          <a:p>
            <a:pPr marL="0" lvl="0" indent="0" algn="just">
              <a:buNone/>
            </a:pPr>
            <a:endParaRPr lang="en-US" sz="800" dirty="0">
              <a:latin typeface="Calibri" panose="020F0502020204030204" pitchFamily="34" charset="0"/>
            </a:endParaRPr>
          </a:p>
          <a:p>
            <a:pPr marL="0" lvl="0" indent="0" algn="just">
              <a:buNone/>
            </a:pPr>
            <a:r>
              <a:rPr lang="en-US" sz="1600" b="1" dirty="0">
                <a:latin typeface="Calibri" panose="020F0502020204030204" pitchFamily="34" charset="0"/>
              </a:rPr>
              <a:t>Sustainable Materials </a:t>
            </a:r>
            <a:r>
              <a:rPr lang="en-US" sz="1600" dirty="0">
                <a:latin typeface="Calibri" panose="020F0502020204030204" pitchFamily="34" charset="0"/>
              </a:rPr>
              <a:t>(see DMR DCL NSF14-077</a:t>
            </a:r>
            <a:r>
              <a:rPr lang="en-US" sz="1600" dirty="0" smtClean="0">
                <a:latin typeface="Calibri" panose="020F0502020204030204" pitchFamily="34" charset="0"/>
              </a:rPr>
              <a:t>)</a:t>
            </a:r>
          </a:p>
          <a:p>
            <a:pPr marL="0" lvl="0" indent="0" algn="just">
              <a:buNone/>
            </a:pPr>
            <a:endParaRPr lang="en-US" sz="1600" dirty="0">
              <a:latin typeface="Calibri" panose="020F0502020204030204" pitchFamily="34" charset="0"/>
            </a:endParaRPr>
          </a:p>
          <a:p>
            <a:pPr marL="0" lvl="0" indent="0" algn="ctr">
              <a:buNone/>
            </a:pPr>
            <a:r>
              <a:rPr lang="en-US" sz="2000" b="1" dirty="0" smtClean="0">
                <a:solidFill>
                  <a:srgbClr val="006B61"/>
                </a:solidFill>
                <a:latin typeface="Calibri" panose="020F0502020204030204" pitchFamily="34" charset="0"/>
              </a:rPr>
              <a:t>4 funded at $250,000 each</a:t>
            </a:r>
          </a:p>
          <a:p>
            <a:pPr marL="0" lvl="0" indent="0" algn="r">
              <a:buNone/>
            </a:pPr>
            <a:r>
              <a:rPr lang="en-US" sz="2000" b="1" dirty="0" smtClean="0">
                <a:solidFill>
                  <a:srgbClr val="FF0000"/>
                </a:solidFill>
                <a:latin typeface="Calibri" panose="020F0502020204030204" pitchFamily="34" charset="0"/>
              </a:rPr>
              <a:t>*Hopefully every 2 years</a:t>
            </a:r>
            <a:endParaRPr lang="en-US" sz="2000" b="1" dirty="0">
              <a:solidFill>
                <a:srgbClr val="FF0000"/>
              </a:solidFill>
              <a:latin typeface="Calibri" panose="020F0502020204030204" pitchFamily="34" charset="0"/>
            </a:endParaRPr>
          </a:p>
          <a:p>
            <a:endParaRPr lang="en-US" dirty="0"/>
          </a:p>
        </p:txBody>
      </p:sp>
    </p:spTree>
    <p:extLst>
      <p:ext uri="{BB962C8B-B14F-4D97-AF65-F5344CB8AC3E}">
        <p14:creationId xmlns:p14="http://schemas.microsoft.com/office/powerpoint/2010/main" val="76069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12776"/>
            <a:ext cx="7543800" cy="5043264"/>
          </a:xfrm>
        </p:spPr>
        <p:txBody>
          <a:bodyPr/>
          <a:lstStyle/>
          <a:p>
            <a:r>
              <a:rPr lang="en-US" sz="2400" dirty="0" smtClean="0">
                <a:latin typeface="Calibri" panose="020F0502020204030204" pitchFamily="34" charset="0"/>
              </a:rPr>
              <a:t>He</a:t>
            </a:r>
            <a:r>
              <a:rPr lang="en-US" sz="2400" baseline="30000" dirty="0" smtClean="0">
                <a:latin typeface="Calibri" panose="020F0502020204030204" pitchFamily="34" charset="0"/>
              </a:rPr>
              <a:t>4</a:t>
            </a:r>
            <a:r>
              <a:rPr lang="en-US" sz="2400" dirty="0" smtClean="0">
                <a:latin typeface="Calibri" panose="020F0502020204030204" pitchFamily="34" charset="0"/>
              </a:rPr>
              <a:t> Recovery Systems (DMR allocates $1M per year): $364,780 (Report to Congress on items required by Sec, 19 of the Helium Stewardship Act of 2013 Public Law 113-40)</a:t>
            </a:r>
          </a:p>
          <a:p>
            <a:endParaRPr lang="en-US" sz="2400" dirty="0">
              <a:latin typeface="Calibri" panose="020F0502020204030204" pitchFamily="34" charset="0"/>
            </a:endParaRPr>
          </a:p>
          <a:p>
            <a:r>
              <a:rPr lang="en-US" sz="2400" dirty="0" smtClean="0">
                <a:latin typeface="Calibri" panose="020F0502020204030204" pitchFamily="34" charset="0"/>
              </a:rPr>
              <a:t>Webmaster for mrsec.org, mrfn.org and prem.org: $126,000</a:t>
            </a:r>
          </a:p>
          <a:p>
            <a:endParaRPr lang="en-US" sz="2400" dirty="0">
              <a:latin typeface="Calibri" panose="020F0502020204030204" pitchFamily="34" charset="0"/>
            </a:endParaRPr>
          </a:p>
          <a:p>
            <a:r>
              <a:rPr lang="en-US" sz="2400" dirty="0" smtClean="0">
                <a:latin typeface="Calibri" panose="020F0502020204030204" pitchFamily="34" charset="0"/>
              </a:rPr>
              <a:t>GRSV Fellow: $34,625 (the only one in MPS)</a:t>
            </a:r>
          </a:p>
          <a:p>
            <a:endParaRPr lang="en-US" sz="2400" dirty="0">
              <a:latin typeface="Calibri" panose="020F0502020204030204" pitchFamily="34" charset="0"/>
            </a:endParaRPr>
          </a:p>
          <a:p>
            <a:endParaRPr lang="en-US" sz="2400" dirty="0" smtClean="0">
              <a:latin typeface="Calibri" panose="020F0502020204030204" pitchFamily="34" charset="0"/>
            </a:endParaRPr>
          </a:p>
          <a:p>
            <a:pPr algn="ctr"/>
            <a:r>
              <a:rPr lang="en-US" sz="2400" b="1" dirty="0" smtClean="0">
                <a:solidFill>
                  <a:srgbClr val="006B61"/>
                </a:solidFill>
                <a:latin typeface="Calibri" panose="020F0502020204030204" pitchFamily="34" charset="0"/>
              </a:rPr>
              <a:t>Total 2015 MRSEC Investment: $57,525,405</a:t>
            </a:r>
            <a:endParaRPr lang="en-US" sz="2400" b="1" dirty="0">
              <a:solidFill>
                <a:srgbClr val="006B61"/>
              </a:solidFill>
              <a:latin typeface="Calibri" panose="020F0502020204030204" pitchFamily="34" charset="0"/>
            </a:endParaRPr>
          </a:p>
        </p:txBody>
      </p:sp>
      <p:sp>
        <p:nvSpPr>
          <p:cNvPr id="4" name="Title 1"/>
          <p:cNvSpPr>
            <a:spLocks noGrp="1"/>
          </p:cNvSpPr>
          <p:nvPr>
            <p:ph type="title"/>
          </p:nvPr>
        </p:nvSpPr>
        <p:spPr>
          <a:xfrm>
            <a:off x="914400" y="260648"/>
            <a:ext cx="7543800" cy="648072"/>
          </a:xfrm>
          <a:gradFill>
            <a:gsLst>
              <a:gs pos="0">
                <a:srgbClr val="FFFF00"/>
              </a:gs>
              <a:gs pos="50000">
                <a:schemeClr val="accent1">
                  <a:tint val="44500"/>
                  <a:satMod val="160000"/>
                </a:schemeClr>
              </a:gs>
              <a:gs pos="100000">
                <a:schemeClr val="accent1">
                  <a:tint val="23500"/>
                  <a:satMod val="160000"/>
                </a:schemeClr>
              </a:gs>
            </a:gsLst>
            <a:lin ang="5400000" scaled="0"/>
          </a:gradFill>
        </p:spPr>
        <p:txBody>
          <a:bodyPr/>
          <a:lstStyle/>
          <a:p>
            <a:r>
              <a:rPr lang="en-US" sz="3200" b="1" dirty="0" smtClean="0">
                <a:latin typeface="Calibri" panose="020F0502020204030204" pitchFamily="34" charset="0"/>
              </a:rPr>
              <a:t>2015 MRSEC Supplement Support</a:t>
            </a:r>
            <a:r>
              <a:rPr lang="en-US" dirty="0"/>
              <a:t/>
            </a:r>
            <a:br>
              <a:rPr lang="en-US" dirty="0"/>
            </a:br>
            <a:endParaRPr lang="en-US" dirty="0"/>
          </a:p>
        </p:txBody>
      </p:sp>
    </p:spTree>
    <p:extLst>
      <p:ext uri="{BB962C8B-B14F-4D97-AF65-F5344CB8AC3E}">
        <p14:creationId xmlns:p14="http://schemas.microsoft.com/office/powerpoint/2010/main" val="2165050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bwMode="auto">
          <a:xfrm>
            <a:off x="457200" y="0"/>
            <a:ext cx="8507288" cy="685800"/>
          </a:xfrm>
          <a:prstGeom prst="rect">
            <a:avLst/>
          </a:prstGeom>
          <a:solidFill>
            <a:srgbClr val="FFFFFF"/>
          </a:solidFill>
          <a:ln>
            <a:miter lim="800000"/>
            <a:headEnd/>
            <a:tailEnd/>
          </a:ln>
        </p:spPr>
        <p:txBody>
          <a:bodyPr vert="horz" wrap="square" lIns="91440" tIns="45720" rIns="91440" bIns="45720" numCol="1" anchor="ctr" anchorCtr="1" compatLnSpc="1">
            <a:prstTxWarp prst="textNoShape">
              <a:avLst/>
            </a:prstTxWarp>
          </a:bodyPr>
          <a:lstStyle/>
          <a:p>
            <a:pPr algn="l"/>
            <a:r>
              <a:rPr lang="en-US" sz="3200" dirty="0" smtClean="0">
                <a:solidFill>
                  <a:srgbClr val="C00000"/>
                </a:solidFill>
                <a:latin typeface="Calibri" panose="020F0502020204030204" pitchFamily="34" charset="0"/>
              </a:rPr>
              <a:t>PREM 2015 and 2012 Classes; </a:t>
            </a:r>
            <a:r>
              <a:rPr lang="en-US" sz="2800" dirty="0" smtClean="0">
                <a:latin typeface="Calibri" panose="020F0502020204030204" pitchFamily="34" charset="0"/>
              </a:rPr>
              <a:t>Chuck; Sean/Tess; Dan</a:t>
            </a:r>
          </a:p>
        </p:txBody>
      </p:sp>
      <p:graphicFrame>
        <p:nvGraphicFramePr>
          <p:cNvPr id="9295" name="Group 79"/>
          <p:cNvGraphicFramePr>
            <a:graphicFrameLocks noGrp="1" noChangeAspect="1"/>
          </p:cNvGraphicFramePr>
          <p:nvPr>
            <p:ph type="body" idx="4294967295"/>
            <p:extLst>
              <p:ext uri="{D42A27DB-BD31-4B8C-83A1-F6EECF244321}">
                <p14:modId xmlns:p14="http://schemas.microsoft.com/office/powerpoint/2010/main" val="3508034280"/>
              </p:ext>
            </p:extLst>
          </p:nvPr>
        </p:nvGraphicFramePr>
        <p:xfrm>
          <a:off x="611559" y="692696"/>
          <a:ext cx="8390385" cy="5683693"/>
        </p:xfrm>
        <a:graphic>
          <a:graphicData uri="http://schemas.openxmlformats.org/drawingml/2006/table">
            <a:tbl>
              <a:tblPr/>
              <a:tblGrid>
                <a:gridCol w="2766971"/>
                <a:gridCol w="2626848"/>
                <a:gridCol w="2996566"/>
              </a:tblGrid>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dirty="0" smtClean="0">
                          <a:ln>
                            <a:noFill/>
                          </a:ln>
                          <a:solidFill>
                            <a:schemeClr val="tx1"/>
                          </a:solidFill>
                          <a:effectLst/>
                          <a:latin typeface="Arial" charset="0"/>
                          <a:ea typeface="Batang" pitchFamily="18" charset="-127"/>
                          <a:cs typeface="Times New Roman" pitchFamily="18" charset="0"/>
                        </a:rPr>
                        <a:t>Institution</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0090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dirty="0" smtClean="0">
                          <a:ln>
                            <a:noFill/>
                          </a:ln>
                          <a:solidFill>
                            <a:schemeClr val="tx1"/>
                          </a:solidFill>
                          <a:effectLst/>
                          <a:latin typeface="Arial" charset="0"/>
                          <a:ea typeface="Batang" pitchFamily="18" charset="-127"/>
                          <a:cs typeface="Times New Roman" pitchFamily="18" charset="0"/>
                        </a:rPr>
                        <a:t>Partner</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0090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chemeClr val="tx1"/>
                          </a:solidFill>
                          <a:effectLst/>
                          <a:latin typeface="Arial" charset="0"/>
                          <a:ea typeface="Batang" pitchFamily="18" charset="-127"/>
                          <a:cs typeface="Times New Roman" pitchFamily="18" charset="0"/>
                        </a:rPr>
                        <a:t>Research Focus</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0090E5"/>
                    </a:solidFill>
                  </a:tcPr>
                </a:tc>
              </a:tr>
              <a:tr h="457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lang="es-PR" altLang="ko-KR" sz="1200" dirty="0" smtClean="0">
                          <a:latin typeface="Calibri" panose="020F0502020204030204" pitchFamily="34" charset="0"/>
                        </a:rPr>
                        <a:t>Cal </a:t>
                      </a:r>
                      <a:r>
                        <a:rPr lang="es-PR" altLang="ko-KR" sz="1200" dirty="0" err="1" smtClean="0">
                          <a:latin typeface="Calibri" panose="020F0502020204030204" pitchFamily="34" charset="0"/>
                        </a:rPr>
                        <a:t>State</a:t>
                      </a:r>
                      <a:r>
                        <a:rPr lang="es-PR" altLang="ko-KR" sz="1200" dirty="0" smtClean="0">
                          <a:latin typeface="Calibri" panose="020F0502020204030204" pitchFamily="34" charset="0"/>
                        </a:rPr>
                        <a:t> </a:t>
                      </a:r>
                      <a:r>
                        <a:rPr lang="es-PR" altLang="ko-KR" sz="1200" dirty="0" err="1" smtClean="0">
                          <a:latin typeface="Calibri" panose="020F0502020204030204" pitchFamily="34" charset="0"/>
                        </a:rPr>
                        <a:t>Univ</a:t>
                      </a:r>
                      <a:r>
                        <a:rPr lang="es-PR" altLang="ko-KR" sz="1200" dirty="0" smtClean="0">
                          <a:latin typeface="Calibri" panose="020F0502020204030204" pitchFamily="34" charset="0"/>
                        </a:rPr>
                        <a:t> Los </a:t>
                      </a:r>
                      <a:r>
                        <a:rPr lang="es-PR" altLang="ko-KR" sz="1200" dirty="0" err="1" smtClean="0">
                          <a:latin typeface="Calibri" panose="020F0502020204030204" pitchFamily="34" charset="0"/>
                        </a:rPr>
                        <a:t>Angeles</a:t>
                      </a:r>
                      <a:r>
                        <a:rPr lang="es-PR" altLang="ko-KR" sz="1200" dirty="0" smtClean="0">
                          <a:latin typeface="Calibri" panose="020F0502020204030204" pitchFamily="34" charset="0"/>
                        </a:rPr>
                        <a:t>+</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59C1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lang="en-US" altLang="ko-KR" sz="1200" dirty="0" smtClean="0">
                          <a:latin typeface="Calibri" panose="020F0502020204030204" pitchFamily="34" charset="0"/>
                        </a:rPr>
                        <a:t>Penn State</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59C1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ko-KR" sz="1200" dirty="0" smtClean="0">
                          <a:latin typeface="Calibri" panose="020F0502020204030204" pitchFamily="34" charset="0"/>
                        </a:rPr>
                        <a:t>Manganites,</a:t>
                      </a:r>
                      <a:r>
                        <a:rPr lang="en-US" altLang="ko-KR" sz="1200" baseline="0" dirty="0" smtClean="0">
                          <a:latin typeface="Calibri" panose="020F0502020204030204" pitchFamily="34" charset="0"/>
                        </a:rPr>
                        <a:t> perovskites, catalytic </a:t>
                      </a:r>
                      <a:r>
                        <a:rPr lang="en-US" altLang="ko-KR" sz="1200" baseline="0" dirty="0" err="1" smtClean="0">
                          <a:latin typeface="Calibri" panose="020F0502020204030204" pitchFamily="34" charset="0"/>
                        </a:rPr>
                        <a:t>nanopumps</a:t>
                      </a:r>
                      <a:endParaRPr lang="en-US" altLang="ko-KR" sz="1200" dirty="0" smtClean="0">
                        <a:latin typeface="Calibri" panose="020F0502020204030204" pitchFamily="34" charset="0"/>
                      </a:endParaRP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59C1FF"/>
                    </a:solidFill>
                  </a:tcPr>
                </a:tc>
              </a:tr>
              <a:tr h="4984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lang="en-US" altLang="ko-KR" sz="1200" dirty="0" smtClean="0">
                          <a:latin typeface="Calibri" panose="020F0502020204030204" pitchFamily="34" charset="0"/>
                        </a:rPr>
                        <a:t>Hampton University+</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59C1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lang="en-US" altLang="ko-KR" sz="1200" dirty="0" smtClean="0">
                          <a:latin typeface="Calibri" panose="020F0502020204030204" pitchFamily="34" charset="0"/>
                        </a:rPr>
                        <a:t>Brandeis</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59C1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ko-KR" sz="1200" dirty="0" smtClean="0">
                          <a:latin typeface="Calibri" panose="020F0502020204030204" pitchFamily="34" charset="0"/>
                        </a:rPr>
                        <a:t>Polymeric thin films, protein interactions, bioinspired drug delivery systems</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59C1FF"/>
                    </a:solidFill>
                  </a:tcPr>
                </a:tc>
              </a:tr>
              <a:tr h="457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lang="en-US" sz="1200" kern="1200" dirty="0" smtClean="0">
                          <a:solidFill>
                            <a:schemeClr val="tx1"/>
                          </a:solidFill>
                          <a:effectLst/>
                          <a:latin typeface="Calibri" panose="020F0502020204030204" pitchFamily="34" charset="0"/>
                          <a:ea typeface="+mn-ea"/>
                          <a:cs typeface="+mn-cs"/>
                        </a:rPr>
                        <a:t>North Carolina Central University+ </a:t>
                      </a:r>
                      <a:endParaRPr lang="en-US" altLang="ko-KR" sz="1200" dirty="0" smtClean="0">
                        <a:latin typeface="Calibri" panose="020F0502020204030204" pitchFamily="34" charset="0"/>
                      </a:endParaRP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59C1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lang="en-US" altLang="ko-KR" sz="1200" dirty="0" smtClean="0">
                          <a:latin typeface="Calibri" panose="020F0502020204030204" pitchFamily="34" charset="0"/>
                        </a:rPr>
                        <a:t>Penn State</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59C1FF"/>
                    </a:solidFill>
                  </a:tcPr>
                </a:tc>
                <a:tc>
                  <a:txBody>
                    <a:bodyPr/>
                    <a:lstStyle/>
                    <a:p>
                      <a:pPr marL="0" marR="0" lvl="0" indent="-342900" algn="l" defTabSz="914400" rtl="0" eaLnBrk="1" fontAlgn="base" latinLnBrk="0" hangingPunct="1">
                        <a:lnSpc>
                          <a:spcPct val="100000"/>
                        </a:lnSpc>
                        <a:spcBef>
                          <a:spcPct val="0"/>
                        </a:spcBef>
                        <a:spcAft>
                          <a:spcPct val="0"/>
                        </a:spcAft>
                        <a:buClrTx/>
                        <a:buSzTx/>
                        <a:buFontTx/>
                        <a:buNone/>
                        <a:tabLst/>
                        <a:defRPr/>
                      </a:pPr>
                      <a:r>
                        <a:rPr lang="en-US" altLang="ko-KR" sz="1200" dirty="0" smtClean="0">
                          <a:latin typeface="Calibri" panose="020F0502020204030204" pitchFamily="34" charset="0"/>
                        </a:rPr>
                        <a:t>Semiconductor nanostructures,</a:t>
                      </a:r>
                      <a:r>
                        <a:rPr lang="en-US" altLang="ko-KR" sz="1200" baseline="0" dirty="0" smtClean="0">
                          <a:latin typeface="Calibri" panose="020F0502020204030204" pitchFamily="34" charset="0"/>
                        </a:rPr>
                        <a:t> </a:t>
                      </a:r>
                      <a:r>
                        <a:rPr lang="en-US" altLang="ko-KR" sz="1200" dirty="0" smtClean="0">
                          <a:latin typeface="Calibri" panose="020F0502020204030204" pitchFamily="34" charset="0"/>
                        </a:rPr>
                        <a:t>plasmonic materials, 2D mat for spintronics</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59C1FF"/>
                    </a:solidFill>
                  </a:tcPr>
                </a:tc>
              </a:tr>
              <a:tr h="457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lang="en-US" sz="1200" kern="1200" dirty="0" smtClean="0">
                          <a:solidFill>
                            <a:schemeClr val="tx1"/>
                          </a:solidFill>
                          <a:effectLst/>
                          <a:latin typeface="Calibri" panose="020F0502020204030204" pitchFamily="34" charset="0"/>
                          <a:ea typeface="+mn-ea"/>
                          <a:cs typeface="+mn-cs"/>
                        </a:rPr>
                        <a:t>New Mexico Highlands University+ </a:t>
                      </a:r>
                      <a:endParaRPr lang="en-US" altLang="ko-KR" sz="1200" dirty="0" smtClean="0">
                        <a:latin typeface="Calibri" panose="020F0502020204030204" pitchFamily="34" charset="0"/>
                      </a:endParaRP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59C1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lang="en-US" altLang="ko-KR" sz="1200" dirty="0" smtClean="0">
                          <a:latin typeface="Calibri" panose="020F0502020204030204" pitchFamily="34" charset="0"/>
                        </a:rPr>
                        <a:t>Ohio State</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59C1FF"/>
                    </a:solidFill>
                  </a:tcPr>
                </a:tc>
                <a:tc>
                  <a:txBody>
                    <a:bodyPr/>
                    <a:lstStyle/>
                    <a:p>
                      <a:pPr marL="0" marR="0" lvl="0" indent="-342900" algn="l" defTabSz="914400" rtl="0" eaLnBrk="1" fontAlgn="base" latinLnBrk="0" hangingPunct="1">
                        <a:lnSpc>
                          <a:spcPct val="100000"/>
                        </a:lnSpc>
                        <a:spcBef>
                          <a:spcPct val="0"/>
                        </a:spcBef>
                        <a:spcAft>
                          <a:spcPct val="0"/>
                        </a:spcAft>
                        <a:buClrTx/>
                        <a:buSzTx/>
                        <a:buFontTx/>
                        <a:buNone/>
                        <a:tabLst/>
                      </a:pPr>
                      <a:r>
                        <a:rPr lang="en-US" altLang="ko-KR" sz="1200" dirty="0" smtClean="0">
                          <a:latin typeface="Calibri" panose="020F0502020204030204" pitchFamily="34" charset="0"/>
                        </a:rPr>
                        <a:t>Crystal engineering, MOFs, nano-modified</a:t>
                      </a:r>
                      <a:r>
                        <a:rPr lang="en-US" altLang="ko-KR" sz="1200" baseline="0" dirty="0" smtClean="0">
                          <a:latin typeface="Calibri" panose="020F0502020204030204" pitchFamily="34" charset="0"/>
                        </a:rPr>
                        <a:t> graphene metamaterials</a:t>
                      </a:r>
                      <a:endParaRPr lang="en-US" altLang="ko-KR" sz="1200" dirty="0" smtClean="0">
                        <a:latin typeface="Calibri" panose="020F0502020204030204" pitchFamily="34" charset="0"/>
                      </a:endParaRP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59C1FF"/>
                    </a:solidFill>
                  </a:tcPr>
                </a:tc>
              </a:tr>
              <a:tr h="2968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lang="en-US" sz="1200" kern="1200" dirty="0" smtClean="0">
                          <a:solidFill>
                            <a:schemeClr val="tx1"/>
                          </a:solidFill>
                          <a:effectLst/>
                          <a:latin typeface="Calibri" panose="020F0502020204030204" pitchFamily="34" charset="0"/>
                          <a:ea typeface="+mn-ea"/>
                          <a:cs typeface="+mn-cs"/>
                        </a:rPr>
                        <a:t>University of Puerto Rico at </a:t>
                      </a:r>
                      <a:r>
                        <a:rPr lang="en-US" sz="1200" kern="1200" dirty="0" err="1" smtClean="0">
                          <a:solidFill>
                            <a:schemeClr val="tx1"/>
                          </a:solidFill>
                          <a:effectLst/>
                          <a:latin typeface="Calibri" panose="020F0502020204030204" pitchFamily="34" charset="0"/>
                          <a:ea typeface="+mn-ea"/>
                          <a:cs typeface="+mn-cs"/>
                        </a:rPr>
                        <a:t>Humacao</a:t>
                      </a:r>
                      <a:r>
                        <a:rPr lang="en-US" sz="1200" kern="1200" dirty="0" smtClean="0">
                          <a:solidFill>
                            <a:schemeClr val="tx1"/>
                          </a:solidFill>
                          <a:effectLst/>
                          <a:latin typeface="Calibri" panose="020F0502020204030204" pitchFamily="34" charset="0"/>
                          <a:ea typeface="+mn-ea"/>
                          <a:cs typeface="+mn-cs"/>
                        </a:rPr>
                        <a:t> </a:t>
                      </a:r>
                      <a:endParaRPr lang="en-US" altLang="ko-KR" sz="1200" dirty="0" smtClean="0">
                        <a:latin typeface="Calibri" panose="020F0502020204030204" pitchFamily="34" charset="0"/>
                      </a:endParaRP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59C1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lang="en-US" altLang="ko-KR" sz="1200" dirty="0" smtClean="0">
                          <a:latin typeface="Calibri" panose="020F0502020204030204" pitchFamily="34" charset="0"/>
                        </a:rPr>
                        <a:t>University of Pennsylvania</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59C1FF"/>
                    </a:solidFill>
                  </a:tcPr>
                </a:tc>
                <a:tc>
                  <a:txBody>
                    <a:bodyPr/>
                    <a:lstStyle/>
                    <a:p>
                      <a:r>
                        <a:rPr lang="en-US" sz="1200" kern="1200" dirty="0" smtClean="0">
                          <a:solidFill>
                            <a:schemeClr val="tx1"/>
                          </a:solidFill>
                          <a:effectLst/>
                          <a:latin typeface="Calibri" panose="020F0502020204030204" pitchFamily="34" charset="0"/>
                          <a:ea typeface="+mn-ea"/>
                          <a:cs typeface="+mn-cs"/>
                        </a:rPr>
                        <a:t>Multi-functional nanodevices from optoelectronic materials and Nanoscale</a:t>
                      </a:r>
                    </a:p>
                    <a:p>
                      <a:r>
                        <a:rPr lang="en-US" sz="1200" kern="1200" dirty="0" smtClean="0">
                          <a:solidFill>
                            <a:schemeClr val="tx1"/>
                          </a:solidFill>
                          <a:effectLst/>
                          <a:latin typeface="Calibri" panose="020F0502020204030204" pitchFamily="34" charset="0"/>
                          <a:ea typeface="+mn-ea"/>
                          <a:cs typeface="+mn-cs"/>
                        </a:rPr>
                        <a:t>interactions of macromolecules at soft and hard interfaces</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59C1FF"/>
                    </a:solidFill>
                  </a:tcPr>
                </a:tc>
              </a:tr>
              <a:tr h="3190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lang="en-US" sz="1200" kern="1200" dirty="0" smtClean="0">
                          <a:solidFill>
                            <a:schemeClr val="tx1"/>
                          </a:solidFill>
                          <a:effectLst/>
                          <a:latin typeface="Calibri" panose="020F0502020204030204" pitchFamily="34" charset="0"/>
                          <a:ea typeface="+mn-ea"/>
                          <a:cs typeface="+mn-cs"/>
                        </a:rPr>
                        <a:t>The University of Texas Rio Grande Valley</a:t>
                      </a:r>
                      <a:endParaRPr lang="en-US" sz="1200" dirty="0" smtClean="0">
                        <a:latin typeface="Calibri" panose="020F0502020204030204" pitchFamily="34" charset="0"/>
                      </a:endParaRP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59C1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lang="en-US" sz="1200" dirty="0" smtClean="0">
                          <a:latin typeface="Calibri" panose="020F0502020204030204" pitchFamily="34" charset="0"/>
                        </a:rPr>
                        <a:t>University of Minnesota</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59C1FF"/>
                    </a:solidFill>
                  </a:tcPr>
                </a:tc>
                <a:tc>
                  <a:txBody>
                    <a:bodyPr/>
                    <a:lstStyle/>
                    <a:p>
                      <a:pPr marL="0" marR="0" lvl="0" indent="-342900" algn="l" defTabSz="914400" rtl="0" eaLnBrk="1" fontAlgn="base" latinLnBrk="0" hangingPunct="1">
                        <a:lnSpc>
                          <a:spcPct val="100000"/>
                        </a:lnSpc>
                        <a:spcBef>
                          <a:spcPct val="0"/>
                        </a:spcBef>
                        <a:spcAft>
                          <a:spcPct val="0"/>
                        </a:spcAft>
                        <a:buClrTx/>
                        <a:buSzTx/>
                        <a:buFontTx/>
                        <a:buNone/>
                        <a:tabLst/>
                      </a:pPr>
                      <a:r>
                        <a:rPr lang="en-US" altLang="ko-KR" sz="1200" dirty="0" smtClean="0">
                          <a:latin typeface="Calibri" panose="020F0502020204030204" pitchFamily="34" charset="0"/>
                        </a:rPr>
                        <a:t>Perovskite metal oxides, ionic liquid-based electrolytes, conjugated polymers for photovoltaics, spinel nanoparticles</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59C1FF"/>
                    </a:solidFill>
                  </a:tcPr>
                </a:tc>
              </a:tr>
              <a:tr h="3190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itchFamily="18" charset="0"/>
                        </a:rPr>
                        <a:t>California State </a:t>
                      </a:r>
                      <a:r>
                        <a:rPr kumimoji="0" lang="en-US" altLang="ko-KR" sz="1200" b="0" i="0" u="none" strike="noStrike" cap="none" normalizeH="0" baseline="0" dirty="0" err="1" smtClean="0">
                          <a:ln>
                            <a:noFill/>
                          </a:ln>
                          <a:solidFill>
                            <a:schemeClr val="tx1"/>
                          </a:solidFill>
                          <a:effectLst/>
                          <a:latin typeface="Calibri" panose="020F0502020204030204" pitchFamily="34" charset="0"/>
                          <a:ea typeface="Batang" pitchFamily="18" charset="-127"/>
                          <a:cs typeface="Times New Roman" pitchFamily="18" charset="0"/>
                        </a:rPr>
                        <a:t>Univ</a:t>
                      </a:r>
                      <a:r>
                        <a:rPr kumimoji="0" lang="en-US" altLang="ko-KR"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itchFamily="18" charset="0"/>
                        </a:rPr>
                        <a:t> – Northridge</a:t>
                      </a:r>
                      <a:endParaRPr kumimoji="0" lang="es-PR" altLang="ko-KR"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itchFamily="18" charset="0"/>
                      </a:endParaRP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tx2">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itchFamily="18" charset="0"/>
                        </a:rPr>
                        <a:t> Princeton University MRSEC</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tx2">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itchFamily="18" charset="0"/>
                        </a:rPr>
                        <a:t>Computational materials Science</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tx2">
                        <a:lumMod val="20000"/>
                        <a:lumOff val="80000"/>
                      </a:schemeClr>
                    </a:solidFill>
                  </a:tcPr>
                </a:tc>
              </a:tr>
              <a:tr h="3190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itchFamily="18" charset="0"/>
                        </a:rPr>
                        <a:t>Howard University</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itchFamily="18" charset="0"/>
                        </a:rPr>
                        <a:t>Cornell </a:t>
                      </a:r>
                      <a:r>
                        <a:rPr kumimoji="0" lang="en-US" altLang="ko-KR" sz="1200" b="0" i="0" u="none" strike="noStrike" cap="none" normalizeH="0" baseline="0" dirty="0" err="1" smtClean="0">
                          <a:ln>
                            <a:noFill/>
                          </a:ln>
                          <a:solidFill>
                            <a:schemeClr val="tx1"/>
                          </a:solidFill>
                          <a:effectLst/>
                          <a:latin typeface="Calibri" panose="020F0502020204030204" pitchFamily="34" charset="0"/>
                          <a:ea typeface="Batang" pitchFamily="18" charset="-127"/>
                          <a:cs typeface="Times New Roman" pitchFamily="18" charset="0"/>
                        </a:rPr>
                        <a:t>Univ</a:t>
                      </a:r>
                      <a:r>
                        <a:rPr kumimoji="0" lang="en-US" altLang="ko-KR"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itchFamily="18" charset="0"/>
                        </a:rPr>
                        <a:t> MRSEC, Prince George </a:t>
                      </a:r>
                      <a:r>
                        <a:rPr kumimoji="0" lang="en-US" altLang="ko-KR" sz="1200" b="0" i="0" u="none" strike="noStrike" cap="none" normalizeH="0" baseline="0" dirty="0" err="1" smtClean="0">
                          <a:ln>
                            <a:noFill/>
                          </a:ln>
                          <a:solidFill>
                            <a:schemeClr val="tx1"/>
                          </a:solidFill>
                          <a:effectLst/>
                          <a:latin typeface="Calibri" panose="020F0502020204030204" pitchFamily="34" charset="0"/>
                          <a:ea typeface="Batang" pitchFamily="18" charset="-127"/>
                          <a:cs typeface="Times New Roman" pitchFamily="18" charset="0"/>
                        </a:rPr>
                        <a:t>Comm</a:t>
                      </a:r>
                      <a:r>
                        <a:rPr kumimoji="0" lang="en-US" altLang="ko-KR"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itchFamily="18" charset="0"/>
                        </a:rPr>
                        <a:t> College, Gallaudet University</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itchFamily="18" charset="0"/>
                        </a:rPr>
                        <a:t>Growth and transport studies – Topological Insulators and III-V </a:t>
                      </a:r>
                      <a:r>
                        <a:rPr kumimoji="0" lang="en-US" altLang="ko-KR" sz="1200" b="0" i="0" u="none" strike="noStrike" cap="none" normalizeH="0" baseline="0" dirty="0" err="1" smtClean="0">
                          <a:ln>
                            <a:noFill/>
                          </a:ln>
                          <a:solidFill>
                            <a:schemeClr val="tx1"/>
                          </a:solidFill>
                          <a:effectLst/>
                          <a:latin typeface="Calibri" panose="020F0502020204030204" pitchFamily="34" charset="0"/>
                          <a:ea typeface="Batang" pitchFamily="18" charset="-127"/>
                          <a:cs typeface="Times New Roman" pitchFamily="18" charset="0"/>
                        </a:rPr>
                        <a:t>mtls</a:t>
                      </a:r>
                      <a:endParaRPr kumimoji="0" lang="en-US" altLang="ko-KR"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itchFamily="18" charset="0"/>
                      </a:endParaRP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tx2">
                        <a:lumMod val="20000"/>
                        <a:lumOff val="80000"/>
                      </a:schemeClr>
                    </a:solidFill>
                  </a:tcPr>
                </a:tc>
              </a:tr>
              <a:tr h="3190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itchFamily="18" charset="0"/>
                        </a:rPr>
                        <a:t> Jackson State University</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err="1" smtClean="0">
                          <a:ln>
                            <a:noFill/>
                          </a:ln>
                          <a:solidFill>
                            <a:schemeClr val="tx1"/>
                          </a:solidFill>
                          <a:effectLst/>
                          <a:latin typeface="Calibri" panose="020F0502020204030204" pitchFamily="34" charset="0"/>
                          <a:ea typeface="Batang" pitchFamily="18" charset="-127"/>
                          <a:cs typeface="Times New Roman" pitchFamily="18" charset="0"/>
                        </a:rPr>
                        <a:t>Univ</a:t>
                      </a:r>
                      <a:r>
                        <a:rPr kumimoji="0" lang="en-US" altLang="ko-KR"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itchFamily="18" charset="0"/>
                        </a:rPr>
                        <a:t> of California-Santa Barbara MRSEC</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tx2">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itchFamily="18" charset="0"/>
                        </a:rPr>
                        <a:t>Organic electronics sensors</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tx2">
                        <a:lumMod val="20000"/>
                        <a:lumOff val="80000"/>
                      </a:schemeClr>
                    </a:solidFill>
                  </a:tcPr>
                </a:tc>
              </a:tr>
              <a:tr h="3190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itchFamily="18" charset="0"/>
                        </a:rPr>
                        <a:t> Norfolk State University</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tx2">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itchFamily="18" charset="0"/>
                        </a:rPr>
                        <a:t>University of Michigan MRSEC</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tx2">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itchFamily="18" charset="0"/>
                        </a:rPr>
                        <a:t>Metamaterials and surface </a:t>
                      </a:r>
                      <a:r>
                        <a:rPr kumimoji="0" lang="en-US" altLang="ko-KR" sz="1200" b="0" i="0" u="none" strike="noStrike" cap="none" normalizeH="0" baseline="0" dirty="0" err="1" smtClean="0">
                          <a:ln>
                            <a:noFill/>
                          </a:ln>
                          <a:solidFill>
                            <a:schemeClr val="tx1"/>
                          </a:solidFill>
                          <a:effectLst/>
                          <a:latin typeface="Calibri" panose="020F0502020204030204" pitchFamily="34" charset="0"/>
                          <a:ea typeface="Batang" pitchFamily="18" charset="-127"/>
                          <a:cs typeface="Times New Roman" pitchFamily="18" charset="0"/>
                        </a:rPr>
                        <a:t>plasmons</a:t>
                      </a:r>
                      <a:endParaRPr kumimoji="0" lang="en-US" altLang="ko-KR"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itchFamily="18" charset="0"/>
                      </a:endParaRP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tx2">
                        <a:lumMod val="20000"/>
                        <a:lumOff val="80000"/>
                      </a:schemeClr>
                    </a:solidFill>
                  </a:tcPr>
                </a:tc>
              </a:tr>
              <a:tr h="319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30000" dirty="0" smtClean="0">
                          <a:ln>
                            <a:noFill/>
                          </a:ln>
                          <a:solidFill>
                            <a:schemeClr val="tx1"/>
                          </a:solidFill>
                          <a:effectLst/>
                          <a:latin typeface="Calibri" panose="020F0502020204030204" pitchFamily="34" charset="0"/>
                          <a:ea typeface="Batang" pitchFamily="18" charset="-127"/>
                          <a:cs typeface="Times New Roman" pitchFamily="18" charset="0"/>
                        </a:rPr>
                        <a:t>+</a:t>
                      </a:r>
                      <a:r>
                        <a:rPr kumimoji="0" lang="en-US" altLang="ko-KR"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itchFamily="18" charset="0"/>
                        </a:rPr>
                        <a:t>Texas State </a:t>
                      </a:r>
                      <a:r>
                        <a:rPr kumimoji="0" lang="en-US" altLang="ko-KR" sz="1200" b="0" i="0" u="none" strike="noStrike" cap="none" normalizeH="0" baseline="0" dirty="0" err="1" smtClean="0">
                          <a:ln>
                            <a:noFill/>
                          </a:ln>
                          <a:solidFill>
                            <a:schemeClr val="tx1"/>
                          </a:solidFill>
                          <a:effectLst/>
                          <a:latin typeface="Calibri" panose="020F0502020204030204" pitchFamily="34" charset="0"/>
                          <a:ea typeface="Batang" pitchFamily="18" charset="-127"/>
                          <a:cs typeface="Times New Roman" pitchFamily="18" charset="0"/>
                        </a:rPr>
                        <a:t>Univ</a:t>
                      </a:r>
                      <a:r>
                        <a:rPr kumimoji="0" lang="en-US" altLang="ko-KR"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itchFamily="18" charset="0"/>
                        </a:rPr>
                        <a:t> - San Marcos</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tx2">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itchFamily="18" charset="0"/>
                        </a:rPr>
                        <a:t>Duke University (Triangle) MRSEC</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tx2">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itchFamily="18" charset="0"/>
                        </a:rPr>
                        <a:t>Multiscale colloid interfaces/self assembly</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tx2">
                        <a:lumMod val="20000"/>
                        <a:lumOff val="80000"/>
                      </a:schemeClr>
                    </a:solidFill>
                  </a:tcPr>
                </a:tc>
              </a:tr>
              <a:tr h="31222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30000" dirty="0" smtClean="0">
                          <a:ln>
                            <a:noFill/>
                          </a:ln>
                          <a:solidFill>
                            <a:schemeClr val="tx1"/>
                          </a:solidFill>
                          <a:effectLst/>
                          <a:latin typeface="Calibri" panose="020F0502020204030204" pitchFamily="34" charset="0"/>
                        </a:rPr>
                        <a:t>+</a:t>
                      </a:r>
                      <a:r>
                        <a:rPr kumimoji="0" lang="en-US" sz="1200" b="0" i="0" u="none" strike="noStrike" cap="none" normalizeH="0" baseline="0" dirty="0" smtClean="0">
                          <a:ln>
                            <a:noFill/>
                          </a:ln>
                          <a:solidFill>
                            <a:schemeClr val="tx1"/>
                          </a:solidFill>
                          <a:effectLst/>
                          <a:latin typeface="Calibri" panose="020F0502020204030204" pitchFamily="34" charset="0"/>
                        </a:rPr>
                        <a:t>University of Texas El Paso</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Calibri" panose="020F0502020204030204" pitchFamily="34" charset="0"/>
                          <a:cs typeface="Times New Roman" pitchFamily="18" charset="0"/>
                        </a:rPr>
                        <a:t>Univ</a:t>
                      </a:r>
                      <a:r>
                        <a:rPr kumimoji="0" lang="en-US" sz="1200" b="0" i="0" u="none" strike="noStrike" cap="none" normalizeH="0" baseline="0" dirty="0" smtClean="0">
                          <a:ln>
                            <a:noFill/>
                          </a:ln>
                          <a:solidFill>
                            <a:schemeClr val="tx1"/>
                          </a:solidFill>
                          <a:effectLst/>
                          <a:latin typeface="Calibri" panose="020F0502020204030204" pitchFamily="34" charset="0"/>
                          <a:cs typeface="Times New Roman" pitchFamily="18" charset="0"/>
                        </a:rPr>
                        <a:t> of California-Santa Barbara MRSEC</a:t>
                      </a:r>
                      <a:endParaRPr kumimoji="0" lang="en-US" sz="1200" b="0" i="0" u="none" strike="noStrike" cap="none" normalizeH="0" baseline="0" dirty="0" smtClean="0">
                        <a:ln>
                          <a:noFill/>
                        </a:ln>
                        <a:solidFill>
                          <a:schemeClr val="tx1"/>
                        </a:solidFill>
                        <a:effectLst/>
                        <a:latin typeface="Calibri" panose="020F0502020204030204" pitchFamily="34" charset="0"/>
                      </a:endParaRP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tx2">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itchFamily="18" charset="0"/>
                        </a:rPr>
                        <a:t> Organic photovoltaics</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tx2">
                        <a:lumMod val="20000"/>
                        <a:lumOff val="80000"/>
                      </a:schemeClr>
                    </a:solidFill>
                  </a:tcPr>
                </a:tc>
              </a:tr>
            </a:tbl>
          </a:graphicData>
        </a:graphic>
      </p:graphicFrame>
      <p:sp>
        <p:nvSpPr>
          <p:cNvPr id="2" name="TextBox 1"/>
          <p:cNvSpPr txBox="1"/>
          <p:nvPr/>
        </p:nvSpPr>
        <p:spPr>
          <a:xfrm>
            <a:off x="1990786" y="6443246"/>
            <a:ext cx="1314784" cy="338554"/>
          </a:xfrm>
          <a:prstGeom prst="rect">
            <a:avLst/>
          </a:prstGeom>
          <a:solidFill>
            <a:srgbClr val="00B0F0"/>
          </a:solidFill>
          <a:ln w="15875">
            <a:solidFill>
              <a:srgbClr val="021348"/>
            </a:solidFill>
          </a:ln>
        </p:spPr>
        <p:txBody>
          <a:bodyPr wrap="none" rtlCol="0">
            <a:spAutoFit/>
          </a:bodyPr>
          <a:lstStyle/>
          <a:p>
            <a:r>
              <a:rPr lang="en-US" sz="1600" dirty="0">
                <a:latin typeface="Calibri" panose="020F0502020204030204" pitchFamily="34" charset="0"/>
              </a:rPr>
              <a:t>Class of </a:t>
            </a:r>
            <a:r>
              <a:rPr lang="en-US" sz="1600" dirty="0" smtClean="0">
                <a:latin typeface="Calibri" panose="020F0502020204030204" pitchFamily="34" charset="0"/>
              </a:rPr>
              <a:t>2015</a:t>
            </a:r>
            <a:endParaRPr lang="en-US" sz="1600" dirty="0">
              <a:latin typeface="Calibri" panose="020F0502020204030204" pitchFamily="34" charset="0"/>
            </a:endParaRPr>
          </a:p>
        </p:txBody>
      </p:sp>
      <p:sp>
        <p:nvSpPr>
          <p:cNvPr id="5" name="TextBox 4"/>
          <p:cNvSpPr txBox="1"/>
          <p:nvPr/>
        </p:nvSpPr>
        <p:spPr>
          <a:xfrm>
            <a:off x="3733800" y="6443246"/>
            <a:ext cx="1279517" cy="338554"/>
          </a:xfrm>
          <a:prstGeom prst="rect">
            <a:avLst/>
          </a:prstGeom>
          <a:solidFill>
            <a:schemeClr val="tx2">
              <a:lumMod val="20000"/>
              <a:lumOff val="80000"/>
            </a:schemeClr>
          </a:solidFill>
          <a:ln w="19050">
            <a:solidFill>
              <a:srgbClr val="021348"/>
            </a:solidFill>
          </a:ln>
        </p:spPr>
        <p:txBody>
          <a:bodyPr wrap="none" rtlCol="0">
            <a:spAutoFit/>
          </a:bodyPr>
          <a:lstStyle/>
          <a:p>
            <a:r>
              <a:rPr lang="en-US" sz="1600" dirty="0">
                <a:latin typeface="Calibri" panose="020F0502020204030204" pitchFamily="34" charset="0"/>
              </a:rPr>
              <a:t>Class of </a:t>
            </a:r>
            <a:r>
              <a:rPr lang="en-US" sz="1600" dirty="0" smtClean="0">
                <a:latin typeface="Calibri" panose="020F0502020204030204" pitchFamily="34" charset="0"/>
              </a:rPr>
              <a:t>2012</a:t>
            </a:r>
            <a:endParaRPr lang="en-US" sz="1600" dirty="0">
              <a:latin typeface="Calibri" panose="020F0502020204030204" pitchFamily="34" charset="0"/>
            </a:endParaRPr>
          </a:p>
        </p:txBody>
      </p:sp>
      <p:sp>
        <p:nvSpPr>
          <p:cNvPr id="6" name="TextBox 5"/>
          <p:cNvSpPr txBox="1"/>
          <p:nvPr/>
        </p:nvSpPr>
        <p:spPr>
          <a:xfrm>
            <a:off x="5562600" y="6443246"/>
            <a:ext cx="1153457" cy="338554"/>
          </a:xfrm>
          <a:prstGeom prst="rect">
            <a:avLst/>
          </a:prstGeom>
          <a:noFill/>
          <a:ln w="15875">
            <a:solidFill>
              <a:srgbClr val="021348"/>
            </a:solidFill>
          </a:ln>
        </p:spPr>
        <p:txBody>
          <a:bodyPr wrap="none" rtlCol="0">
            <a:spAutoFit/>
          </a:bodyPr>
          <a:lstStyle/>
          <a:p>
            <a:r>
              <a:rPr lang="en-US" baseline="30000" dirty="0" smtClean="0">
                <a:latin typeface="Calibri" panose="020F0502020204030204" pitchFamily="34" charset="0"/>
              </a:rPr>
              <a:t>+</a:t>
            </a:r>
            <a:r>
              <a:rPr lang="en-US" sz="1600" dirty="0" smtClean="0">
                <a:latin typeface="Calibri" panose="020F0502020204030204" pitchFamily="34" charset="0"/>
              </a:rPr>
              <a:t>New starts</a:t>
            </a:r>
            <a:endParaRPr lang="en-US" sz="1600" dirty="0">
              <a:latin typeface="Calibri" panose="020F0502020204030204" pitchFamily="34" charset="0"/>
            </a:endParaRPr>
          </a:p>
        </p:txBody>
      </p:sp>
    </p:spTree>
    <p:extLst>
      <p:ext uri="{BB962C8B-B14F-4D97-AF65-F5344CB8AC3E}">
        <p14:creationId xmlns:p14="http://schemas.microsoft.com/office/powerpoint/2010/main" val="41489493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568" y="548680"/>
            <a:ext cx="8229600" cy="5386226"/>
          </a:xfrm>
          <a:prstGeom prst="rect">
            <a:avLst/>
          </a:prstGeom>
        </p:spPr>
      </p:pic>
    </p:spTree>
    <p:extLst>
      <p:ext uri="{BB962C8B-B14F-4D97-AF65-F5344CB8AC3E}">
        <p14:creationId xmlns:p14="http://schemas.microsoft.com/office/powerpoint/2010/main" val="2769860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47800"/>
          </a:xfrm>
        </p:spPr>
        <p:txBody>
          <a:bodyPr>
            <a:normAutofit/>
          </a:bodyPr>
          <a:lstStyle/>
          <a:p>
            <a:pPr algn="ctr">
              <a:lnSpc>
                <a:spcPct val="90000"/>
              </a:lnSpc>
            </a:pPr>
            <a:r>
              <a:rPr lang="en-US" dirty="0" smtClean="0"/>
              <a:t>The NSF Graduate Research Fellowship Program</a:t>
            </a:r>
            <a:endParaRPr lang="en-US" dirty="0"/>
          </a:p>
        </p:txBody>
      </p:sp>
      <p:pic>
        <p:nvPicPr>
          <p:cNvPr id="5" name="Picture 12" descr="nsf1"/>
          <p:cNvPicPr>
            <a:picLocks noChangeAspect="1" noChangeArrowheads="1"/>
          </p:cNvPicPr>
          <p:nvPr/>
        </p:nvPicPr>
        <p:blipFill>
          <a:blip r:embed="rId3" cstate="print"/>
          <a:srcRect/>
          <a:stretch>
            <a:fillRect/>
          </a:stretch>
        </p:blipFill>
        <p:spPr bwMode="auto">
          <a:xfrm>
            <a:off x="3733800" y="228600"/>
            <a:ext cx="1676400" cy="1686157"/>
          </a:xfrm>
          <a:prstGeom prst="rect">
            <a:avLst/>
          </a:prstGeom>
          <a:noFill/>
          <a:ln w="9525">
            <a:noFill/>
            <a:miter lim="800000"/>
            <a:headEnd/>
            <a:tailEnd/>
          </a:ln>
        </p:spPr>
      </p:pic>
      <p:sp>
        <p:nvSpPr>
          <p:cNvPr id="6" name="Subtitle 5"/>
          <p:cNvSpPr>
            <a:spLocks noGrp="1"/>
          </p:cNvSpPr>
          <p:nvPr>
            <p:ph type="subTitle" idx="1"/>
          </p:nvPr>
        </p:nvSpPr>
        <p:spPr/>
        <p:txBody>
          <a:bodyPr/>
          <a:lstStyle/>
          <a:p>
            <a:pPr algn="ctr"/>
            <a:r>
              <a:rPr lang="en-US" sz="3200" dirty="0" smtClean="0"/>
              <a:t>nsf.gov/</a:t>
            </a:r>
            <a:r>
              <a:rPr lang="en-US" sz="3200" dirty="0" err="1" smtClean="0"/>
              <a:t>grfp</a:t>
            </a:r>
            <a:endParaRPr lang="en-US" sz="3200" dirty="0" smtClean="0"/>
          </a:p>
          <a:p>
            <a:pPr algn="ctr"/>
            <a:r>
              <a:rPr lang="en-US" sz="3200" dirty="0" smtClean="0"/>
              <a:t>www.nsfgrfp.org</a:t>
            </a:r>
          </a:p>
          <a:p>
            <a:endParaRPr lang="en-US" dirty="0"/>
          </a:p>
        </p:txBody>
      </p:sp>
    </p:spTree>
    <p:extLst>
      <p:ext uri="{BB962C8B-B14F-4D97-AF65-F5344CB8AC3E}">
        <p14:creationId xmlns:p14="http://schemas.microsoft.com/office/powerpoint/2010/main" val="240611945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3568" y="1484784"/>
            <a:ext cx="8382000" cy="4525963"/>
          </a:xfrm>
        </p:spPr>
        <p:txBody>
          <a:bodyPr>
            <a:normAutofit/>
          </a:bodyPr>
          <a:lstStyle/>
          <a:p>
            <a:endParaRPr lang="en-US" dirty="0" smtClean="0"/>
          </a:p>
          <a:p>
            <a:r>
              <a:rPr lang="en-US" sz="2800" dirty="0" smtClean="0">
                <a:latin typeface="Lucida Sans" panose="020B0602030504020204" pitchFamily="34" charset="0"/>
              </a:rPr>
              <a:t>Initiated 1952</a:t>
            </a:r>
          </a:p>
          <a:p>
            <a:pPr>
              <a:spcBef>
                <a:spcPct val="20000"/>
              </a:spcBef>
            </a:pPr>
            <a:r>
              <a:rPr lang="en-US" sz="2800" dirty="0" smtClean="0">
                <a:latin typeface="Lucida Sans Unicode" pitchFamily="34" charset="0"/>
              </a:rPr>
              <a:t>46,500 Fellows to date</a:t>
            </a:r>
          </a:p>
          <a:p>
            <a:pPr>
              <a:spcBef>
                <a:spcPct val="20000"/>
              </a:spcBef>
            </a:pPr>
            <a:r>
              <a:rPr lang="en-US" sz="2800" dirty="0" smtClean="0">
                <a:latin typeface="Lucida Sans Unicode" pitchFamily="34" charset="0"/>
              </a:rPr>
              <a:t>30 Nobel Laureates &amp; 440 National Academy of Sciences members</a:t>
            </a:r>
          </a:p>
          <a:p>
            <a:pPr>
              <a:spcBef>
                <a:spcPct val="20000"/>
              </a:spcBef>
            </a:pPr>
            <a:r>
              <a:rPr lang="en-US" sz="2800" dirty="0" smtClean="0">
                <a:latin typeface="Lucida Sans Unicode" pitchFamily="34" charset="0"/>
              </a:rPr>
              <a:t>4,600 Active Fellows in 200 institutions </a:t>
            </a:r>
          </a:p>
          <a:p>
            <a:pPr>
              <a:spcBef>
                <a:spcPct val="20000"/>
              </a:spcBef>
            </a:pPr>
            <a:r>
              <a:rPr lang="en-US" sz="2800" dirty="0" smtClean="0">
                <a:latin typeface="Lucida Sans Unicode" pitchFamily="34" charset="0"/>
              </a:rPr>
              <a:t>Higher Ph.D. completion rates</a:t>
            </a:r>
          </a:p>
          <a:p>
            <a:pPr>
              <a:spcBef>
                <a:spcPct val="20000"/>
              </a:spcBef>
            </a:pPr>
            <a:r>
              <a:rPr lang="en-US" sz="2800" dirty="0" smtClean="0">
                <a:latin typeface="Lucida Sans Unicode" pitchFamily="34" charset="0"/>
              </a:rPr>
              <a:t>Enhanced diversity</a:t>
            </a:r>
            <a:endParaRPr lang="en-US" sz="2800" dirty="0" smtClean="0"/>
          </a:p>
          <a:p>
            <a:endParaRPr lang="en-US" sz="2800" dirty="0" smtClean="0"/>
          </a:p>
          <a:p>
            <a:endParaRPr lang="en-US" sz="2800" dirty="0" smtClean="0"/>
          </a:p>
        </p:txBody>
      </p:sp>
      <p:sp>
        <p:nvSpPr>
          <p:cNvPr id="4" name="Title 3"/>
          <p:cNvSpPr>
            <a:spLocks noGrp="1"/>
          </p:cNvSpPr>
          <p:nvPr>
            <p:ph type="title"/>
          </p:nvPr>
        </p:nvSpPr>
        <p:spPr/>
        <p:txBody>
          <a:bodyPr>
            <a:normAutofit/>
          </a:bodyPr>
          <a:lstStyle/>
          <a:p>
            <a:r>
              <a:rPr lang="en-US" dirty="0" smtClean="0"/>
              <a:t>	  GRFP Overview</a:t>
            </a:r>
            <a:endParaRPr lang="en-US" dirty="0"/>
          </a:p>
        </p:txBody>
      </p:sp>
      <p:pic>
        <p:nvPicPr>
          <p:cNvPr id="12" name="Picture 6" descr="Fellow Carol Reiley (front) from the Johns Hopkins University explores a method to automatically assess surgical skill through developing a “language of surgery” based on raw motions recorded by a da Vinci surgical system.  Photo credits: Michael Ciesielski and Michael Anf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5257800"/>
            <a:ext cx="1820863" cy="1219200"/>
          </a:xfrm>
          <a:prstGeom prst="rect">
            <a:avLst/>
          </a:prstGeom>
          <a:noFill/>
          <a:ln w="76200">
            <a:solidFill>
              <a:schemeClr val="tx2"/>
            </a:solidFill>
            <a:miter lim="800000"/>
            <a:headEnd/>
            <a:tailEnd/>
          </a:ln>
        </p:spPr>
      </p:pic>
      <p:pic>
        <p:nvPicPr>
          <p:cNvPr id="13" name="Picture 3" descr="2006NSFFellowMelissaGarre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34200" y="4495800"/>
            <a:ext cx="1824037" cy="1217612"/>
          </a:xfrm>
          <a:prstGeom prst="rect">
            <a:avLst/>
          </a:prstGeom>
          <a:noFill/>
          <a:ln w="76200">
            <a:solidFill>
              <a:schemeClr val="tx2"/>
            </a:solidFill>
            <a:miter lim="800000"/>
            <a:headEnd/>
            <a:tailEnd/>
          </a:ln>
        </p:spPr>
      </p:pic>
      <p:pic>
        <p:nvPicPr>
          <p:cNvPr id="9" name="Picture 12" descr="nsf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1" y="152400"/>
            <a:ext cx="1363663" cy="1371600"/>
          </a:xfrm>
          <a:prstGeom prst="rect">
            <a:avLst/>
          </a:prstGeom>
          <a:noFill/>
          <a:ln w="9525">
            <a:noFill/>
            <a:miter lim="800000"/>
            <a:headEnd/>
            <a:tailEnd/>
          </a:ln>
        </p:spPr>
      </p:pic>
      <p:pic>
        <p:nvPicPr>
          <p:cNvPr id="7170" name="Picture 2" descr="P:\GRFP NEW\Fellow Photos\NSF GRFP Image Gallery\Observing the Nanostrucure of chlorosplast.jpg"/>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9437" y="1524000"/>
            <a:ext cx="1828800" cy="1271016"/>
          </a:xfrm>
          <a:prstGeom prst="rect">
            <a:avLst/>
          </a:prstGeom>
          <a:noFill/>
          <a:ln w="76200">
            <a:solidFill>
              <a:schemeClr val="tx2"/>
            </a:solidFill>
            <a:miter lim="800000"/>
            <a:headEnd/>
            <a:tailEnd/>
          </a:ln>
        </p:spPr>
      </p:pic>
    </p:spTree>
    <p:extLst>
      <p:ext uri="{BB962C8B-B14F-4D97-AF65-F5344CB8AC3E}">
        <p14:creationId xmlns:p14="http://schemas.microsoft.com/office/powerpoint/2010/main" val="105125341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103437"/>
            <a:ext cx="8382000" cy="4525963"/>
          </a:xfrm>
        </p:spPr>
        <p:txBody>
          <a:bodyPr/>
          <a:lstStyle/>
          <a:p>
            <a:r>
              <a:rPr lang="en-US" dirty="0" smtClean="0"/>
              <a:t>To increase the Nation’s human capacity in science and engineering by providing fellowships for early-career graduate students who pursue research-based master’s and doctoral degrees in NSF-supported disciplines</a:t>
            </a:r>
          </a:p>
          <a:p>
            <a:pPr>
              <a:buNone/>
            </a:pPr>
            <a:r>
              <a:rPr lang="en-US" dirty="0" smtClean="0"/>
              <a:t> </a:t>
            </a:r>
          </a:p>
          <a:p>
            <a:r>
              <a:rPr lang="en-US" dirty="0" smtClean="0"/>
              <a:t>To support the development of a diverse and globally engaged US science and engineering workforce</a:t>
            </a:r>
          </a:p>
          <a:p>
            <a:endParaRPr lang="en-US" dirty="0" smtClean="0"/>
          </a:p>
        </p:txBody>
      </p:sp>
      <p:sp>
        <p:nvSpPr>
          <p:cNvPr id="4" name="Title 3"/>
          <p:cNvSpPr>
            <a:spLocks noGrp="1"/>
          </p:cNvSpPr>
          <p:nvPr>
            <p:ph type="title"/>
          </p:nvPr>
        </p:nvSpPr>
        <p:spPr>
          <a:xfrm>
            <a:off x="0" y="613039"/>
            <a:ext cx="7543800" cy="1143000"/>
          </a:xfrm>
        </p:spPr>
        <p:txBody>
          <a:bodyPr>
            <a:normAutofit/>
          </a:bodyPr>
          <a:lstStyle/>
          <a:p>
            <a:r>
              <a:rPr lang="en-US" dirty="0" smtClean="0"/>
              <a:t>	   GRFP Goals</a:t>
            </a:r>
            <a:endParaRPr lang="en-US" dirty="0"/>
          </a:p>
        </p:txBody>
      </p:sp>
      <p:pic>
        <p:nvPicPr>
          <p:cNvPr id="9" name="Picture 12" descr="nsf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1" y="152400"/>
            <a:ext cx="1363663" cy="13716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63879C06-4A10-4C75-ACBF-7B87BA9935E7}" type="slidenum">
              <a:rPr lang="en-US" smtClean="0"/>
              <a:pPr/>
              <a:t>26</a:t>
            </a:fld>
            <a:endParaRPr lang="en-US" dirty="0"/>
          </a:p>
        </p:txBody>
      </p:sp>
      <p:pic>
        <p:nvPicPr>
          <p:cNvPr id="7" name="Picture 2" descr="P:\GRFP NEW\Fellow Photos\NSF GRFP Image Gallery\High Resolution\banks_h.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4600" y="304800"/>
            <a:ext cx="2362200" cy="1566598"/>
          </a:xfrm>
          <a:prstGeom prst="rect">
            <a:avLst/>
          </a:prstGeom>
          <a:noFill/>
          <a:ln w="76200">
            <a:solidFill>
              <a:schemeClr val="tx2"/>
            </a:solidFill>
            <a:miter lim="800000"/>
            <a:headEnd/>
            <a:tailEnd/>
          </a:ln>
        </p:spPr>
      </p:pic>
    </p:spTree>
    <p:extLst>
      <p:ext uri="{BB962C8B-B14F-4D97-AF65-F5344CB8AC3E}">
        <p14:creationId xmlns:p14="http://schemas.microsoft.com/office/powerpoint/2010/main" val="32233654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9552" y="1453055"/>
            <a:ext cx="8229600" cy="4843272"/>
          </a:xfrm>
        </p:spPr>
        <p:txBody>
          <a:bodyPr>
            <a:normAutofit fontScale="62500" lnSpcReduction="20000"/>
          </a:bodyPr>
          <a:lstStyle/>
          <a:p>
            <a:endParaRPr lang="en-US" dirty="0" smtClean="0"/>
          </a:p>
          <a:p>
            <a:r>
              <a:rPr lang="en-US" dirty="0" smtClean="0"/>
              <a:t>U.S. citizens and permanent residents </a:t>
            </a:r>
          </a:p>
          <a:p>
            <a:r>
              <a:rPr lang="en-US" dirty="0" smtClean="0"/>
              <a:t>Early-career graduate students</a:t>
            </a:r>
          </a:p>
          <a:p>
            <a:r>
              <a:rPr lang="en-US" dirty="0" smtClean="0"/>
              <a:t>Pursuing research-based MS and PhD</a:t>
            </a:r>
          </a:p>
          <a:p>
            <a:r>
              <a:rPr lang="en-US" dirty="0" smtClean="0"/>
              <a:t>NSF supported fields</a:t>
            </a:r>
          </a:p>
          <a:p>
            <a:r>
              <a:rPr lang="en-US" dirty="0" smtClean="0"/>
              <a:t>Enrolled in accredited </a:t>
            </a:r>
            <a:r>
              <a:rPr lang="en-US" sz="2700" dirty="0" smtClean="0"/>
              <a:t>institution in US</a:t>
            </a:r>
          </a:p>
          <a:p>
            <a:pPr>
              <a:buNone/>
            </a:pPr>
            <a:endParaRPr lang="en-US" b="1" dirty="0" smtClean="0"/>
          </a:p>
          <a:p>
            <a:pPr>
              <a:buNone/>
            </a:pPr>
            <a:r>
              <a:rPr lang="en-US" dirty="0" smtClean="0"/>
              <a:t>Academic Levels</a:t>
            </a:r>
          </a:p>
          <a:p>
            <a:r>
              <a:rPr lang="en-US" b="1" dirty="0" smtClean="0"/>
              <a:t>1: </a:t>
            </a:r>
            <a:r>
              <a:rPr lang="en-US" dirty="0" smtClean="0"/>
              <a:t>Seniors/baccalaureates; no graduate study</a:t>
            </a:r>
          </a:p>
          <a:p>
            <a:r>
              <a:rPr lang="en-US" b="1" dirty="0" smtClean="0"/>
              <a:t>2: </a:t>
            </a:r>
            <a:r>
              <a:rPr lang="en-US" dirty="0" smtClean="0"/>
              <a:t>First-year graduate students</a:t>
            </a:r>
          </a:p>
          <a:p>
            <a:r>
              <a:rPr lang="en-US" b="1" dirty="0" smtClean="0"/>
              <a:t>3: </a:t>
            </a:r>
            <a:r>
              <a:rPr lang="en-US" dirty="0" smtClean="0"/>
              <a:t>Second-year grad students</a:t>
            </a:r>
          </a:p>
          <a:p>
            <a:pPr lvl="1"/>
            <a:r>
              <a:rPr lang="en-US" dirty="0" smtClean="0"/>
              <a:t>≤ 12 months of graduate study by August</a:t>
            </a:r>
          </a:p>
          <a:p>
            <a:r>
              <a:rPr lang="en-US" b="1" dirty="0" smtClean="0"/>
              <a:t>4: </a:t>
            </a:r>
            <a:r>
              <a:rPr lang="en-US" dirty="0" smtClean="0"/>
              <a:t>&gt;12 months graduate study</a:t>
            </a:r>
          </a:p>
          <a:p>
            <a:pPr lvl="1"/>
            <a:r>
              <a:rPr lang="en-US" dirty="0" smtClean="0"/>
              <a:t>Interruption in graduate study of 2+ years</a:t>
            </a:r>
          </a:p>
          <a:p>
            <a:pPr lvl="1"/>
            <a:endParaRPr lang="en-US" sz="2100" dirty="0" smtClean="0"/>
          </a:p>
          <a:p>
            <a:pPr lvl="3">
              <a:buNone/>
            </a:pPr>
            <a:r>
              <a:rPr lang="en-US" sz="2700" dirty="0" smtClean="0"/>
              <a:t>	Academic levels evaluated together</a:t>
            </a:r>
          </a:p>
        </p:txBody>
      </p:sp>
      <p:sp>
        <p:nvSpPr>
          <p:cNvPr id="4" name="Title 3"/>
          <p:cNvSpPr>
            <a:spLocks noGrp="1"/>
          </p:cNvSpPr>
          <p:nvPr>
            <p:ph type="title"/>
          </p:nvPr>
        </p:nvSpPr>
        <p:spPr>
          <a:xfrm>
            <a:off x="1115616" y="202965"/>
            <a:ext cx="7543800" cy="1143000"/>
          </a:xfrm>
        </p:spPr>
        <p:txBody>
          <a:bodyPr>
            <a:normAutofit fontScale="90000"/>
          </a:bodyPr>
          <a:lstStyle/>
          <a:p>
            <a:r>
              <a:rPr lang="en-US" dirty="0" smtClean="0"/>
              <a:t>	   GRFP Eligibility: self-certified</a:t>
            </a:r>
            <a:endParaRPr lang="en-US" dirty="0"/>
          </a:p>
        </p:txBody>
      </p:sp>
      <p:pic>
        <p:nvPicPr>
          <p:cNvPr id="6" name="Picture 12" descr="nsf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1" y="152400"/>
            <a:ext cx="1363663" cy="1371600"/>
          </a:xfrm>
          <a:prstGeom prst="rect">
            <a:avLst/>
          </a:prstGeom>
          <a:noFill/>
          <a:ln w="9525">
            <a:noFill/>
            <a:miter lim="800000"/>
            <a:headEnd/>
            <a:tailEnd/>
          </a:ln>
        </p:spPr>
      </p:pic>
      <p:pic>
        <p:nvPicPr>
          <p:cNvPr id="1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4876800"/>
            <a:ext cx="2590800" cy="1712604"/>
          </a:xfrm>
          <a:prstGeom prst="rect">
            <a:avLst/>
          </a:prstGeom>
          <a:noFill/>
          <a:ln w="76200">
            <a:solidFill>
              <a:schemeClr val="tx2"/>
            </a:solidFill>
            <a:miter lim="800000"/>
            <a:headEnd/>
            <a:tailEnd/>
          </a:ln>
        </p:spPr>
      </p:pic>
      <p:pic>
        <p:nvPicPr>
          <p:cNvPr id="7" name="Picture 2" descr="P:\GRFP NEW\Fellow Photos\NSF GRFP Image Gallery\High Resolution\luNSFCareer_h.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24600" y="1360091"/>
            <a:ext cx="2667000" cy="1764109"/>
          </a:xfrm>
          <a:prstGeom prst="rect">
            <a:avLst/>
          </a:prstGeom>
          <a:noFill/>
          <a:ln w="76200">
            <a:solidFill>
              <a:schemeClr val="tx2"/>
            </a:solidFill>
            <a:miter lim="800000"/>
            <a:headEnd/>
            <a:tailEnd/>
          </a:ln>
        </p:spPr>
      </p:pic>
    </p:spTree>
    <p:extLst>
      <p:ext uri="{BB962C8B-B14F-4D97-AF65-F5344CB8AC3E}">
        <p14:creationId xmlns:p14="http://schemas.microsoft.com/office/powerpoint/2010/main" val="143342100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3568" y="1181100"/>
            <a:ext cx="8686800" cy="4525963"/>
          </a:xfrm>
        </p:spPr>
        <p:txBody>
          <a:bodyPr>
            <a:normAutofit/>
          </a:bodyPr>
          <a:lstStyle/>
          <a:p>
            <a:endParaRPr lang="en-US" dirty="0" smtClean="0"/>
          </a:p>
          <a:p>
            <a:pPr>
              <a:buNone/>
            </a:pPr>
            <a:r>
              <a:rPr lang="en-US" b="1" dirty="0" smtClean="0"/>
              <a:t>Five Year Award – $126,000</a:t>
            </a:r>
          </a:p>
          <a:p>
            <a:r>
              <a:rPr lang="en-US" dirty="0" smtClean="0"/>
              <a:t>Three years of support</a:t>
            </a:r>
          </a:p>
          <a:p>
            <a:pPr lvl="1"/>
            <a:r>
              <a:rPr lang="en-US" dirty="0" smtClean="0"/>
              <a:t>$30,000 Stipend per year</a:t>
            </a:r>
          </a:p>
          <a:p>
            <a:pPr lvl="1"/>
            <a:r>
              <a:rPr lang="en-US" dirty="0" smtClean="0"/>
              <a:t>$12,000 per year Educational allowance to institution</a:t>
            </a:r>
          </a:p>
          <a:p>
            <a:r>
              <a:rPr lang="en-US" dirty="0" smtClean="0"/>
              <a:t>International research opportunities – </a:t>
            </a:r>
            <a:r>
              <a:rPr lang="en-US" dirty="0" smtClean="0">
                <a:solidFill>
                  <a:srgbClr val="0070C0"/>
                </a:solidFill>
                <a:effectLst>
                  <a:outerShdw blurRad="38100" dist="38100" dir="2700000" algn="tl">
                    <a:srgbClr val="000000">
                      <a:alpha val="43137"/>
                    </a:srgbClr>
                  </a:outerShdw>
                </a:effectLst>
              </a:rPr>
              <a:t>expanded</a:t>
            </a:r>
          </a:p>
          <a:p>
            <a:r>
              <a:rPr lang="en-US" dirty="0" smtClean="0"/>
              <a:t>Supercomputer access</a:t>
            </a:r>
          </a:p>
        </p:txBody>
      </p:sp>
      <p:sp>
        <p:nvSpPr>
          <p:cNvPr id="4" name="Title 3"/>
          <p:cNvSpPr>
            <a:spLocks noGrp="1"/>
          </p:cNvSpPr>
          <p:nvPr>
            <p:ph type="title"/>
          </p:nvPr>
        </p:nvSpPr>
        <p:spPr/>
        <p:txBody>
          <a:bodyPr/>
          <a:lstStyle/>
          <a:p>
            <a:r>
              <a:rPr lang="en-US" dirty="0" smtClean="0"/>
              <a:t>	   GRFP Key Elements </a:t>
            </a:r>
            <a:endParaRPr lang="en-US" dirty="0"/>
          </a:p>
        </p:txBody>
      </p:sp>
      <p:pic>
        <p:nvPicPr>
          <p:cNvPr id="6" name="Picture 12" descr="nsf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1" y="152400"/>
            <a:ext cx="1363663" cy="1371600"/>
          </a:xfrm>
          <a:prstGeom prst="rect">
            <a:avLst/>
          </a:prstGeom>
          <a:noFill/>
          <a:ln w="9525">
            <a:noFill/>
            <a:miter lim="800000"/>
            <a:headEnd/>
            <a:tailEnd/>
          </a:ln>
        </p:spPr>
      </p:pic>
      <p:pic>
        <p:nvPicPr>
          <p:cNvPr id="2050" name="Picture 2" descr="P:\GRFP NEW\Fellow Photos\NSF GRFP Image Gallery\High Resolution\chinaexcavate3_h.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9800" y="4648200"/>
            <a:ext cx="2874658" cy="1911919"/>
          </a:xfrm>
          <a:prstGeom prst="rect">
            <a:avLst/>
          </a:prstGeom>
          <a:noFill/>
          <a:ln w="76200">
            <a:solidFill>
              <a:schemeClr val="tx2"/>
            </a:solidFill>
            <a:miter lim="800000"/>
            <a:headEnd/>
            <a:tailEnd/>
          </a:ln>
        </p:spPr>
      </p:pic>
    </p:spTree>
    <p:extLst>
      <p:ext uri="{BB962C8B-B14F-4D97-AF65-F5344CB8AC3E}">
        <p14:creationId xmlns:p14="http://schemas.microsoft.com/office/powerpoint/2010/main" val="395145719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63286"/>
            <a:ext cx="6858000" cy="828328"/>
          </a:xfrm>
          <a:gradFill>
            <a:gsLst>
              <a:gs pos="0">
                <a:srgbClr val="FFFF00"/>
              </a:gs>
              <a:gs pos="50000">
                <a:schemeClr val="accent1">
                  <a:tint val="44500"/>
                  <a:satMod val="160000"/>
                </a:schemeClr>
              </a:gs>
              <a:gs pos="100000">
                <a:schemeClr val="accent1">
                  <a:tint val="23500"/>
                  <a:satMod val="160000"/>
                </a:schemeClr>
              </a:gs>
            </a:gsLst>
            <a:path path="circle">
              <a:fillToRect l="100000" t="100000"/>
            </a:path>
          </a:gradFill>
        </p:spPr>
        <p:txBody>
          <a:bodyPr/>
          <a:lstStyle/>
          <a:p>
            <a:pPr lvl="0"/>
            <a:r>
              <a:rPr lang="en-US" sz="4000" dirty="0" smtClean="0">
                <a:solidFill>
                  <a:schemeClr val="tx1"/>
                </a:solidFill>
                <a:latin typeface="Calibri" panose="020F0502020204030204" pitchFamily="34" charset="0"/>
              </a:rPr>
              <a:t>Post Award Management</a:t>
            </a:r>
            <a:r>
              <a:rPr lang="en-US" sz="4000" dirty="0" smtClean="0">
                <a:solidFill>
                  <a:srgbClr val="3366FF"/>
                </a:solidFill>
              </a:rPr>
              <a:t/>
            </a:r>
            <a:br>
              <a:rPr lang="en-US" sz="4000" dirty="0" smtClean="0">
                <a:solidFill>
                  <a:srgbClr val="3366FF"/>
                </a:solidFill>
              </a:rPr>
            </a:br>
            <a:endParaRPr lang="en-US" sz="4000" dirty="0"/>
          </a:p>
        </p:txBody>
      </p:sp>
      <p:sp>
        <p:nvSpPr>
          <p:cNvPr id="3" name="Content Placeholder 2"/>
          <p:cNvSpPr>
            <a:spLocks noGrp="1"/>
          </p:cNvSpPr>
          <p:nvPr>
            <p:ph idx="1"/>
          </p:nvPr>
        </p:nvSpPr>
        <p:spPr>
          <a:xfrm>
            <a:off x="827584" y="1556792"/>
            <a:ext cx="8208912" cy="4248472"/>
          </a:xfrm>
          <a:solidFill>
            <a:schemeClr val="accent5">
              <a:lumMod val="20000"/>
              <a:lumOff val="80000"/>
            </a:schemeClr>
          </a:solidFill>
        </p:spPr>
        <p:txBody>
          <a:bodyPr/>
          <a:lstStyle/>
          <a:p>
            <a:pPr>
              <a:buNone/>
            </a:pPr>
            <a:r>
              <a:rPr lang="en-US" sz="2800" b="1" kern="1200" dirty="0" smtClean="0">
                <a:solidFill>
                  <a:srgbClr val="3366FF"/>
                </a:solidFill>
                <a:latin typeface="Calibri" panose="020F0502020204030204" pitchFamily="34" charset="0"/>
                <a:cs typeface="Times New Roman" pitchFamily="18" charset="0"/>
              </a:rPr>
              <a:t>Site Visits</a:t>
            </a:r>
          </a:p>
          <a:p>
            <a:r>
              <a:rPr lang="en-US" sz="2000" dirty="0" smtClean="0">
                <a:solidFill>
                  <a:srgbClr val="C00000"/>
                </a:solidFill>
                <a:latin typeface="Calibri" panose="020F0502020204030204" pitchFamily="34" charset="0"/>
              </a:rPr>
              <a:t>Program Director Site Visits, Class of 2014:  March – May 2016</a:t>
            </a:r>
          </a:p>
          <a:p>
            <a:pPr lvl="1"/>
            <a:r>
              <a:rPr lang="en-US" sz="1800" dirty="0" smtClean="0">
                <a:latin typeface="Calibri" panose="020F0502020204030204" pitchFamily="34" charset="0"/>
              </a:rPr>
              <a:t>Year 2 of an award; 1-day</a:t>
            </a:r>
          </a:p>
          <a:p>
            <a:pPr lvl="1"/>
            <a:r>
              <a:rPr lang="en-US" sz="1800" dirty="0">
                <a:latin typeface="Calibri" panose="020F0502020204030204" pitchFamily="34" charset="0"/>
              </a:rPr>
              <a:t>S</a:t>
            </a:r>
            <a:r>
              <a:rPr lang="en-US" sz="1800" dirty="0" smtClean="0">
                <a:latin typeface="Calibri" panose="020F0502020204030204" pitchFamily="34" charset="0"/>
              </a:rPr>
              <a:t>ite visit report; short report</a:t>
            </a:r>
          </a:p>
          <a:p>
            <a:pPr lvl="1"/>
            <a:r>
              <a:rPr lang="en-US" sz="1800" b="1" dirty="0" smtClean="0">
                <a:solidFill>
                  <a:srgbClr val="3366FF"/>
                </a:solidFill>
                <a:latin typeface="Calibri" panose="020F0502020204030204" pitchFamily="34" charset="0"/>
              </a:rPr>
              <a:t>New</a:t>
            </a:r>
            <a:r>
              <a:rPr lang="en-US" sz="1800" b="1" dirty="0" smtClean="0">
                <a:latin typeface="Calibri" panose="020F0502020204030204" pitchFamily="34" charset="0"/>
              </a:rPr>
              <a:t>:</a:t>
            </a:r>
            <a:r>
              <a:rPr lang="en-US" sz="1800" dirty="0" smtClean="0">
                <a:latin typeface="Calibri" panose="020F0502020204030204" pitchFamily="34" charset="0"/>
              </a:rPr>
              <a:t>  1 expert per IRG accompany PDs to the Class of 2014 MRSECs</a:t>
            </a:r>
          </a:p>
          <a:p>
            <a:pPr marL="0" indent="0">
              <a:buNone/>
            </a:pPr>
            <a:endParaRPr lang="en-US" sz="2000" dirty="0" smtClean="0">
              <a:latin typeface="Calibri" panose="020F0502020204030204" pitchFamily="34" charset="0"/>
            </a:endParaRPr>
          </a:p>
          <a:p>
            <a:r>
              <a:rPr lang="en-US" sz="2000" dirty="0" smtClean="0">
                <a:solidFill>
                  <a:srgbClr val="7030A0"/>
                </a:solidFill>
                <a:latin typeface="Calibri" panose="020F0502020204030204" pitchFamily="34" charset="0"/>
              </a:rPr>
              <a:t>Site visits with Full Panel, Class of 2014:  Fall 2018; Class of 2011: Feb. – June 2015</a:t>
            </a:r>
          </a:p>
          <a:p>
            <a:pPr lvl="1"/>
            <a:r>
              <a:rPr lang="en-US" sz="1800" dirty="0" smtClean="0">
                <a:latin typeface="Calibri" panose="020F0502020204030204" pitchFamily="34" charset="0"/>
              </a:rPr>
              <a:t>Year 4 of an award; 2-days</a:t>
            </a:r>
          </a:p>
          <a:p>
            <a:pPr lvl="1"/>
            <a:r>
              <a:rPr lang="en-US" sz="1800" dirty="0" smtClean="0">
                <a:latin typeface="Calibri" panose="020F0502020204030204" pitchFamily="34" charset="0"/>
              </a:rPr>
              <a:t>5-8 panelists + 1-2 NSF Program Directors</a:t>
            </a:r>
          </a:p>
          <a:p>
            <a:pPr lvl="1"/>
            <a:r>
              <a:rPr lang="en-US" sz="1800" dirty="0" smtClean="0">
                <a:latin typeface="Calibri" panose="020F0502020204030204" pitchFamily="34" charset="0"/>
              </a:rPr>
              <a:t>Report Written/Completed on site; Response to Site Visit Report</a:t>
            </a:r>
          </a:p>
          <a:p>
            <a:pPr lvl="1"/>
            <a:r>
              <a:rPr lang="en-US" sz="1800" dirty="0" smtClean="0">
                <a:latin typeface="Calibri" panose="020F0502020204030204" pitchFamily="34" charset="0"/>
              </a:rPr>
              <a:t>SVR shared with Reviewers at Competition RSV</a:t>
            </a:r>
          </a:p>
          <a:p>
            <a:pPr lvl="1"/>
            <a:endParaRPr lang="en-US" sz="1600" dirty="0" smtClean="0"/>
          </a:p>
          <a:p>
            <a:pPr>
              <a:buNone/>
            </a:pPr>
            <a:r>
              <a:rPr lang="en-US" dirty="0" smtClean="0"/>
              <a:t>                       </a:t>
            </a:r>
          </a:p>
        </p:txBody>
      </p:sp>
    </p:spTree>
    <p:extLst>
      <p:ext uri="{BB962C8B-B14F-4D97-AF65-F5344CB8AC3E}">
        <p14:creationId xmlns:p14="http://schemas.microsoft.com/office/powerpoint/2010/main" val="3614559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ChangeArrowheads="1"/>
          </p:cNvSpPr>
          <p:nvPr/>
        </p:nvSpPr>
        <p:spPr bwMode="auto">
          <a:xfrm>
            <a:off x="683567" y="1052736"/>
            <a:ext cx="8208913" cy="5805264"/>
          </a:xfrm>
          <a:prstGeom prst="rect">
            <a:avLst/>
          </a:prstGeom>
          <a:noFill/>
          <a:ln w="9525">
            <a:noFill/>
            <a:miter lim="800000"/>
            <a:headEnd/>
            <a:tailEnd/>
          </a:ln>
          <a:effectLst/>
        </p:spPr>
        <p:txBody>
          <a:bodyPr/>
          <a:lstStyle/>
          <a:p>
            <a:pPr marL="342900" indent="-342900" eaLnBrk="1" hangingPunct="1">
              <a:lnSpc>
                <a:spcPct val="80000"/>
              </a:lnSpc>
              <a:spcBef>
                <a:spcPct val="20000"/>
              </a:spcBef>
              <a:buFontTx/>
              <a:buChar char="•"/>
            </a:pPr>
            <a:r>
              <a:rPr lang="en-US" sz="2400" b="1" u="sng" dirty="0" smtClean="0">
                <a:solidFill>
                  <a:srgbClr val="0070C0"/>
                </a:solidFill>
                <a:latin typeface="Calibri" panose="020F0502020204030204" pitchFamily="34" charset="0"/>
                <a:cs typeface="Times New Roman" panose="02020603050405020304" pitchFamily="18" charset="0"/>
              </a:rPr>
              <a:t>1960-61</a:t>
            </a:r>
            <a:r>
              <a:rPr lang="en-US" sz="2400" b="1" dirty="0" smtClean="0">
                <a:solidFill>
                  <a:srgbClr val="0070C0"/>
                </a:solidFill>
                <a:latin typeface="Calibri" panose="020F0502020204030204" pitchFamily="34" charset="0"/>
                <a:cs typeface="Times New Roman" panose="02020603050405020304" pitchFamily="18" charset="0"/>
              </a:rPr>
              <a:t> - </a:t>
            </a:r>
            <a:r>
              <a:rPr lang="en-US" sz="2400" b="1" dirty="0">
                <a:solidFill>
                  <a:srgbClr val="0070C0"/>
                </a:solidFill>
                <a:latin typeface="Calibri" panose="020F0502020204030204" pitchFamily="34" charset="0"/>
                <a:cs typeface="Times New Roman" panose="02020603050405020304" pitchFamily="18" charset="0"/>
              </a:rPr>
              <a:t>I</a:t>
            </a:r>
            <a:r>
              <a:rPr lang="en-US" sz="2400" b="1" dirty="0" smtClean="0">
                <a:solidFill>
                  <a:srgbClr val="0070C0"/>
                </a:solidFill>
                <a:latin typeface="Calibri" panose="020F0502020204030204" pitchFamily="34" charset="0"/>
                <a:cs typeface="Times New Roman" panose="02020603050405020304" pitchFamily="18" charset="0"/>
              </a:rPr>
              <a:t>nterdisciplinary </a:t>
            </a:r>
            <a:r>
              <a:rPr lang="en-US" sz="2400" b="1" dirty="0">
                <a:solidFill>
                  <a:srgbClr val="0070C0"/>
                </a:solidFill>
                <a:latin typeface="Calibri" panose="020F0502020204030204" pitchFamily="34" charset="0"/>
                <a:cs typeface="Times New Roman" panose="02020603050405020304" pitchFamily="18" charset="0"/>
              </a:rPr>
              <a:t>Research Labs </a:t>
            </a:r>
            <a:r>
              <a:rPr lang="en-US" sz="2400" b="1" dirty="0" smtClean="0">
                <a:solidFill>
                  <a:srgbClr val="0070C0"/>
                </a:solidFill>
                <a:latin typeface="Calibri" panose="020F0502020204030204" pitchFamily="34" charset="0"/>
                <a:cs typeface="Times New Roman" panose="02020603050405020304" pitchFamily="18" charset="0"/>
              </a:rPr>
              <a:t>(IDLs) -ARPA</a:t>
            </a:r>
          </a:p>
          <a:p>
            <a:pPr eaLnBrk="1" hangingPunct="1">
              <a:lnSpc>
                <a:spcPct val="80000"/>
              </a:lnSpc>
              <a:spcBef>
                <a:spcPct val="20000"/>
              </a:spcBef>
            </a:pPr>
            <a:endParaRPr lang="en-US" sz="1200" b="1" dirty="0">
              <a:solidFill>
                <a:srgbClr val="0070C0"/>
              </a:solidFill>
              <a:latin typeface="Calibri" panose="020F0502020204030204" pitchFamily="34" charset="0"/>
              <a:cs typeface="Times New Roman" panose="02020603050405020304" pitchFamily="18" charset="0"/>
            </a:endParaRPr>
          </a:p>
          <a:p>
            <a:pPr marL="342900" indent="-342900" eaLnBrk="1" hangingPunct="1">
              <a:lnSpc>
                <a:spcPct val="80000"/>
              </a:lnSpc>
              <a:spcBef>
                <a:spcPct val="20000"/>
              </a:spcBef>
              <a:buFontTx/>
              <a:buChar char="•"/>
            </a:pPr>
            <a:r>
              <a:rPr lang="en-US" sz="2400" b="1" u="sng" dirty="0" smtClean="0">
                <a:latin typeface="Calibri" panose="020F0502020204030204" pitchFamily="34" charset="0"/>
                <a:cs typeface="Times New Roman" panose="02020603050405020304" pitchFamily="18" charset="0"/>
              </a:rPr>
              <a:t>1971</a:t>
            </a:r>
            <a:r>
              <a:rPr lang="en-US" sz="2400" b="1" dirty="0">
                <a:latin typeface="Calibri" panose="020F0502020204030204" pitchFamily="34" charset="0"/>
                <a:cs typeface="Times New Roman" panose="02020603050405020304" pitchFamily="18" charset="0"/>
              </a:rPr>
              <a:t> </a:t>
            </a:r>
            <a:r>
              <a:rPr lang="en-US" sz="2400" b="1" dirty="0" smtClean="0">
                <a:latin typeface="Calibri" panose="020F0502020204030204" pitchFamily="34" charset="0"/>
                <a:cs typeface="Times New Roman" panose="02020603050405020304" pitchFamily="18" charset="0"/>
              </a:rPr>
              <a:t>- Proposal </a:t>
            </a:r>
            <a:r>
              <a:rPr lang="en-US" sz="2400" b="1" dirty="0">
                <a:latin typeface="Calibri" panose="020F0502020204030204" pitchFamily="34" charset="0"/>
                <a:cs typeface="Times New Roman" panose="02020603050405020304" pitchFamily="18" charset="0"/>
              </a:rPr>
              <a:t>to transfer IDLs to </a:t>
            </a:r>
            <a:r>
              <a:rPr lang="en-US" sz="2400" b="1" dirty="0" smtClean="0">
                <a:latin typeface="Calibri" panose="020F0502020204030204" pitchFamily="34" charset="0"/>
                <a:cs typeface="Times New Roman" panose="02020603050405020304" pitchFamily="18" charset="0"/>
              </a:rPr>
              <a:t>NSF as a result of the Mansfield Amendment</a:t>
            </a:r>
          </a:p>
          <a:p>
            <a:pPr eaLnBrk="1" hangingPunct="1">
              <a:lnSpc>
                <a:spcPct val="80000"/>
              </a:lnSpc>
              <a:spcBef>
                <a:spcPct val="20000"/>
              </a:spcBef>
            </a:pPr>
            <a:endParaRPr lang="en-US" sz="1200" b="1" dirty="0">
              <a:solidFill>
                <a:srgbClr val="FF0000"/>
              </a:solidFill>
              <a:latin typeface="Calibri" panose="020F0502020204030204" pitchFamily="34" charset="0"/>
              <a:cs typeface="Times New Roman" panose="02020603050405020304" pitchFamily="18" charset="0"/>
            </a:endParaRPr>
          </a:p>
          <a:p>
            <a:pPr marL="342900" indent="-342900" eaLnBrk="1" hangingPunct="1">
              <a:lnSpc>
                <a:spcPct val="80000"/>
              </a:lnSpc>
              <a:spcBef>
                <a:spcPct val="20000"/>
              </a:spcBef>
              <a:buFontTx/>
              <a:buChar char="•"/>
            </a:pPr>
            <a:r>
              <a:rPr lang="en-US" sz="2400" b="1" u="sng" dirty="0" smtClean="0">
                <a:solidFill>
                  <a:srgbClr val="0070C0"/>
                </a:solidFill>
                <a:latin typeface="Calibri" panose="020F0502020204030204" pitchFamily="34" charset="0"/>
                <a:cs typeface="Times New Roman" panose="02020603050405020304" pitchFamily="18" charset="0"/>
              </a:rPr>
              <a:t>1972</a:t>
            </a:r>
            <a:r>
              <a:rPr lang="en-US" sz="2400" b="1" dirty="0" smtClean="0">
                <a:solidFill>
                  <a:srgbClr val="0070C0"/>
                </a:solidFill>
                <a:latin typeface="Calibri" panose="020F0502020204030204" pitchFamily="34" charset="0"/>
                <a:cs typeface="Times New Roman" panose="02020603050405020304" pitchFamily="18" charset="0"/>
              </a:rPr>
              <a:t> - NSF </a:t>
            </a:r>
            <a:r>
              <a:rPr lang="en-US" sz="2400" b="1" dirty="0">
                <a:solidFill>
                  <a:srgbClr val="0070C0"/>
                </a:solidFill>
                <a:latin typeface="Calibri" panose="020F0502020204030204" pitchFamily="34" charset="0"/>
                <a:cs typeface="Times New Roman" panose="02020603050405020304" pitchFamily="18" charset="0"/>
              </a:rPr>
              <a:t>establishes DMR, MRL </a:t>
            </a:r>
            <a:r>
              <a:rPr lang="en-US" sz="2400" b="1" dirty="0" smtClean="0">
                <a:solidFill>
                  <a:srgbClr val="0070C0"/>
                </a:solidFill>
                <a:latin typeface="Calibri" panose="020F0502020204030204" pitchFamily="34" charset="0"/>
                <a:cs typeface="Times New Roman" panose="02020603050405020304" pitchFamily="18" charset="0"/>
              </a:rPr>
              <a:t>program</a:t>
            </a:r>
          </a:p>
          <a:p>
            <a:pPr eaLnBrk="1" hangingPunct="1">
              <a:lnSpc>
                <a:spcPct val="80000"/>
              </a:lnSpc>
              <a:spcBef>
                <a:spcPct val="20000"/>
              </a:spcBef>
            </a:pPr>
            <a:endParaRPr lang="en-US" sz="1200" b="1" dirty="0">
              <a:solidFill>
                <a:srgbClr val="0070C0"/>
              </a:solidFill>
              <a:latin typeface="Calibri" panose="020F0502020204030204" pitchFamily="34" charset="0"/>
              <a:cs typeface="Times New Roman" panose="02020603050405020304" pitchFamily="18" charset="0"/>
            </a:endParaRPr>
          </a:p>
          <a:p>
            <a:pPr marL="342900" indent="-342900" eaLnBrk="1" hangingPunct="1">
              <a:lnSpc>
                <a:spcPct val="80000"/>
              </a:lnSpc>
              <a:spcBef>
                <a:spcPct val="20000"/>
              </a:spcBef>
              <a:buFontTx/>
              <a:buChar char="•"/>
            </a:pPr>
            <a:r>
              <a:rPr lang="en-US" sz="2400" b="1" u="sng" dirty="0" smtClean="0">
                <a:latin typeface="Calibri" panose="020F0502020204030204" pitchFamily="34" charset="0"/>
                <a:cs typeface="Times New Roman" panose="02020603050405020304" pitchFamily="18" charset="0"/>
              </a:rPr>
              <a:t>1984</a:t>
            </a:r>
            <a:r>
              <a:rPr lang="en-US" sz="2400" b="1" dirty="0" smtClean="0">
                <a:latin typeface="Calibri" panose="020F0502020204030204" pitchFamily="34" charset="0"/>
                <a:cs typeface="Times New Roman" panose="02020603050405020304" pitchFamily="18" charset="0"/>
              </a:rPr>
              <a:t> - DMR </a:t>
            </a:r>
            <a:r>
              <a:rPr lang="en-US" sz="2400" b="1" dirty="0">
                <a:latin typeface="Calibri" panose="020F0502020204030204" pitchFamily="34" charset="0"/>
                <a:cs typeface="Times New Roman" panose="02020603050405020304" pitchFamily="18" charset="0"/>
              </a:rPr>
              <a:t>establishes MRG </a:t>
            </a:r>
            <a:r>
              <a:rPr lang="en-US" sz="2400" b="1" dirty="0" smtClean="0">
                <a:latin typeface="Calibri" panose="020F0502020204030204" pitchFamily="34" charset="0"/>
                <a:cs typeface="Times New Roman" panose="02020603050405020304" pitchFamily="18" charset="0"/>
              </a:rPr>
              <a:t>program</a:t>
            </a:r>
          </a:p>
          <a:p>
            <a:pPr eaLnBrk="1" hangingPunct="1">
              <a:lnSpc>
                <a:spcPct val="80000"/>
              </a:lnSpc>
              <a:spcBef>
                <a:spcPct val="20000"/>
              </a:spcBef>
            </a:pPr>
            <a:endParaRPr lang="en-US" sz="1200" b="1" dirty="0">
              <a:solidFill>
                <a:srgbClr val="FF0000"/>
              </a:solidFill>
              <a:latin typeface="Calibri" panose="020F0502020204030204" pitchFamily="34" charset="0"/>
              <a:cs typeface="Times New Roman" panose="02020603050405020304" pitchFamily="18" charset="0"/>
            </a:endParaRPr>
          </a:p>
          <a:p>
            <a:pPr marL="342900" indent="-342900" eaLnBrk="1" hangingPunct="1">
              <a:lnSpc>
                <a:spcPct val="80000"/>
              </a:lnSpc>
              <a:spcBef>
                <a:spcPct val="20000"/>
              </a:spcBef>
              <a:buFontTx/>
              <a:buChar char="•"/>
            </a:pPr>
            <a:r>
              <a:rPr lang="en-US" sz="2400" b="1" u="sng" dirty="0" smtClean="0">
                <a:solidFill>
                  <a:srgbClr val="0070C0"/>
                </a:solidFill>
                <a:latin typeface="Calibri" panose="020F0502020204030204" pitchFamily="34" charset="0"/>
                <a:cs typeface="Times New Roman" panose="02020603050405020304" pitchFamily="18" charset="0"/>
              </a:rPr>
              <a:t>1994</a:t>
            </a:r>
            <a:r>
              <a:rPr lang="en-US" sz="2400" b="1" dirty="0">
                <a:solidFill>
                  <a:srgbClr val="0070C0"/>
                </a:solidFill>
                <a:latin typeface="Calibri" panose="020F0502020204030204" pitchFamily="34" charset="0"/>
                <a:cs typeface="Times New Roman" panose="02020603050405020304" pitchFamily="18" charset="0"/>
              </a:rPr>
              <a:t> </a:t>
            </a:r>
            <a:r>
              <a:rPr lang="en-US" sz="2400" b="1" dirty="0" smtClean="0">
                <a:solidFill>
                  <a:srgbClr val="0070C0"/>
                </a:solidFill>
                <a:latin typeface="Calibri" panose="020F0502020204030204" pitchFamily="34" charset="0"/>
                <a:cs typeface="Times New Roman" panose="02020603050405020304" pitchFamily="18" charset="0"/>
              </a:rPr>
              <a:t>- DMR </a:t>
            </a:r>
            <a:r>
              <a:rPr lang="en-US" sz="2400" b="1" dirty="0">
                <a:solidFill>
                  <a:srgbClr val="0070C0"/>
                </a:solidFill>
                <a:latin typeface="Calibri" panose="020F0502020204030204" pitchFamily="34" charset="0"/>
                <a:cs typeface="Times New Roman" panose="02020603050405020304" pitchFamily="18" charset="0"/>
              </a:rPr>
              <a:t>establishes MRSEC </a:t>
            </a:r>
            <a:r>
              <a:rPr lang="en-US" sz="2400" b="1" dirty="0" smtClean="0">
                <a:solidFill>
                  <a:srgbClr val="0070C0"/>
                </a:solidFill>
                <a:latin typeface="Calibri" panose="020F0502020204030204" pitchFamily="34" charset="0"/>
                <a:cs typeface="Times New Roman" panose="02020603050405020304" pitchFamily="18" charset="0"/>
              </a:rPr>
              <a:t>program</a:t>
            </a:r>
          </a:p>
          <a:p>
            <a:pPr eaLnBrk="1" hangingPunct="1">
              <a:lnSpc>
                <a:spcPct val="80000"/>
              </a:lnSpc>
              <a:spcBef>
                <a:spcPct val="20000"/>
              </a:spcBef>
            </a:pPr>
            <a:endParaRPr lang="en-US" sz="1200" b="1" dirty="0" smtClean="0">
              <a:solidFill>
                <a:srgbClr val="0070C0"/>
              </a:solidFill>
              <a:latin typeface="Calibri" panose="020F0502020204030204" pitchFamily="34" charset="0"/>
              <a:cs typeface="Times New Roman" panose="02020603050405020304" pitchFamily="18" charset="0"/>
            </a:endParaRPr>
          </a:p>
          <a:p>
            <a:pPr marL="342900" indent="-342900" eaLnBrk="1" hangingPunct="1">
              <a:lnSpc>
                <a:spcPct val="80000"/>
              </a:lnSpc>
              <a:spcBef>
                <a:spcPct val="20000"/>
              </a:spcBef>
              <a:buFontTx/>
              <a:buChar char="•"/>
            </a:pPr>
            <a:r>
              <a:rPr lang="en-US" sz="2400" b="1" u="sng" dirty="0" smtClean="0">
                <a:latin typeface="Calibri" panose="020F0502020204030204" pitchFamily="34" charset="0"/>
                <a:cs typeface="Times New Roman" panose="02020603050405020304" pitchFamily="18" charset="0"/>
              </a:rPr>
              <a:t>2005</a:t>
            </a:r>
            <a:r>
              <a:rPr lang="en-US" sz="2400" b="1" dirty="0" smtClean="0">
                <a:latin typeface="Calibri" panose="020F0502020204030204" pitchFamily="34" charset="0"/>
                <a:cs typeface="Times New Roman" panose="02020603050405020304" pitchFamily="18" charset="0"/>
              </a:rPr>
              <a:t> - DMR requests a study of the MRSEC program by the National Academies</a:t>
            </a:r>
          </a:p>
          <a:p>
            <a:pPr eaLnBrk="1" hangingPunct="1">
              <a:lnSpc>
                <a:spcPct val="80000"/>
              </a:lnSpc>
              <a:spcBef>
                <a:spcPct val="20000"/>
              </a:spcBef>
            </a:pPr>
            <a:endParaRPr lang="en-US" sz="1200" b="1" dirty="0" smtClean="0">
              <a:solidFill>
                <a:srgbClr val="FF0000"/>
              </a:solidFill>
              <a:latin typeface="Calibri" panose="020F0502020204030204" pitchFamily="34" charset="0"/>
              <a:cs typeface="Times New Roman" panose="02020603050405020304" pitchFamily="18" charset="0"/>
            </a:endParaRPr>
          </a:p>
          <a:p>
            <a:pPr marL="342900" indent="-342900" eaLnBrk="1" hangingPunct="1">
              <a:lnSpc>
                <a:spcPct val="80000"/>
              </a:lnSpc>
              <a:spcBef>
                <a:spcPct val="20000"/>
              </a:spcBef>
              <a:buFontTx/>
              <a:buChar char="•"/>
            </a:pPr>
            <a:r>
              <a:rPr lang="en-US" sz="2400" b="1" u="sng" dirty="0" smtClean="0">
                <a:solidFill>
                  <a:srgbClr val="0070C0"/>
                </a:solidFill>
                <a:latin typeface="Calibri" panose="020F0502020204030204" pitchFamily="34" charset="0"/>
                <a:cs typeface="Times New Roman" panose="02020603050405020304" pitchFamily="18" charset="0"/>
              </a:rPr>
              <a:t>2010</a:t>
            </a:r>
            <a:r>
              <a:rPr lang="en-US" sz="2400" b="1" dirty="0" smtClean="0">
                <a:solidFill>
                  <a:srgbClr val="0070C0"/>
                </a:solidFill>
                <a:latin typeface="Calibri" panose="020F0502020204030204" pitchFamily="34" charset="0"/>
                <a:cs typeface="Times New Roman" panose="02020603050405020304" pitchFamily="18" charset="0"/>
              </a:rPr>
              <a:t> - DMR establishes CEMRI (2+ IRGs) and MIRT programs</a:t>
            </a:r>
          </a:p>
          <a:p>
            <a:pPr eaLnBrk="1" hangingPunct="1">
              <a:lnSpc>
                <a:spcPct val="80000"/>
              </a:lnSpc>
              <a:spcBef>
                <a:spcPct val="20000"/>
              </a:spcBef>
            </a:pPr>
            <a:endParaRPr lang="en-US" sz="1200" b="1" dirty="0" smtClean="0">
              <a:solidFill>
                <a:srgbClr val="0070C0"/>
              </a:solidFill>
              <a:latin typeface="Calibri" panose="020F0502020204030204" pitchFamily="34" charset="0"/>
              <a:cs typeface="Times New Roman" panose="02020603050405020304" pitchFamily="18" charset="0"/>
            </a:endParaRPr>
          </a:p>
          <a:p>
            <a:pPr marL="342900" indent="-342900" eaLnBrk="1" hangingPunct="1">
              <a:lnSpc>
                <a:spcPct val="80000"/>
              </a:lnSpc>
              <a:spcBef>
                <a:spcPct val="20000"/>
              </a:spcBef>
              <a:buFontTx/>
              <a:buChar char="•"/>
            </a:pPr>
            <a:r>
              <a:rPr lang="en-US" sz="2400" b="1" u="sng" dirty="0" smtClean="0">
                <a:latin typeface="Calibri" panose="020F0502020204030204" pitchFamily="34" charset="0"/>
                <a:cs typeface="Times New Roman" panose="02020603050405020304" pitchFamily="18" charset="0"/>
              </a:rPr>
              <a:t>2013</a:t>
            </a:r>
            <a:r>
              <a:rPr lang="en-US" sz="2400" b="1" dirty="0" smtClean="0">
                <a:latin typeface="Calibri" panose="020F0502020204030204" pitchFamily="34" charset="0"/>
                <a:cs typeface="Times New Roman" panose="02020603050405020304" pitchFamily="18" charset="0"/>
              </a:rPr>
              <a:t> - DMR drops CEMRI/MIRT nomenclature and returns program name back to MRSEC with no small group competition and no 1 IRG MRSEC</a:t>
            </a:r>
          </a:p>
          <a:p>
            <a:pPr marL="342900" indent="-342900" eaLnBrk="1" hangingPunct="1">
              <a:lnSpc>
                <a:spcPct val="80000"/>
              </a:lnSpc>
              <a:spcBef>
                <a:spcPct val="20000"/>
              </a:spcBef>
              <a:buFontTx/>
              <a:buChar char="•"/>
            </a:pPr>
            <a:r>
              <a:rPr lang="en-US" sz="2400" b="1" u="sng" dirty="0" smtClean="0">
                <a:solidFill>
                  <a:srgbClr val="0070C0"/>
                </a:solidFill>
                <a:latin typeface="Calibri" panose="020F0502020204030204" pitchFamily="34" charset="0"/>
                <a:cs typeface="Times New Roman" panose="02020603050405020304" pitchFamily="18" charset="0"/>
              </a:rPr>
              <a:t>2016</a:t>
            </a:r>
            <a:r>
              <a:rPr lang="en-US" sz="2400" b="1" dirty="0" smtClean="0">
                <a:solidFill>
                  <a:srgbClr val="0070C0"/>
                </a:solidFill>
                <a:latin typeface="Calibri" panose="020F0502020204030204" pitchFamily="34" charset="0"/>
                <a:cs typeface="Times New Roman" panose="02020603050405020304" pitchFamily="18" charset="0"/>
              </a:rPr>
              <a:t> - ?</a:t>
            </a:r>
          </a:p>
        </p:txBody>
      </p:sp>
      <p:sp>
        <p:nvSpPr>
          <p:cNvPr id="4" name="Rectangle 2"/>
          <p:cNvSpPr txBox="1">
            <a:spLocks noChangeArrowheads="1"/>
          </p:cNvSpPr>
          <p:nvPr/>
        </p:nvSpPr>
        <p:spPr>
          <a:xfrm>
            <a:off x="971600" y="116632"/>
            <a:ext cx="7543800" cy="864096"/>
          </a:xfrm>
          <a:prstGeom prst="rect">
            <a:avLst/>
          </a:prstGeom>
          <a:gradFill>
            <a:gsLst>
              <a:gs pos="0">
                <a:srgbClr val="FFFF00"/>
              </a:gs>
              <a:gs pos="50000">
                <a:schemeClr val="accent1">
                  <a:tint val="44500"/>
                  <a:satMod val="160000"/>
                </a:schemeClr>
              </a:gs>
              <a:gs pos="100000">
                <a:schemeClr val="accent1">
                  <a:tint val="23500"/>
                  <a:satMod val="160000"/>
                </a:schemeClr>
              </a:gs>
            </a:gsLst>
            <a:lin ang="5400000" scaled="0"/>
          </a:gradFill>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b="1" kern="0" dirty="0" smtClean="0">
                <a:latin typeface="Calibri" panose="020F0502020204030204" pitchFamily="34" charset="0"/>
              </a:rPr>
              <a:t>MRSEC History</a:t>
            </a:r>
            <a:endParaRPr lang="en-US" b="1" kern="0" dirty="0">
              <a:latin typeface="Calibri" panose="020F0502020204030204" pitchFamily="34" charset="0"/>
            </a:endParaRPr>
          </a:p>
        </p:txBody>
      </p:sp>
    </p:spTree>
    <p:extLst>
      <p:ext uri="{BB962C8B-B14F-4D97-AF65-F5344CB8AC3E}">
        <p14:creationId xmlns:p14="http://schemas.microsoft.com/office/powerpoint/2010/main" val="3105889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93576"/>
            <a:ext cx="6858000" cy="787152"/>
          </a:xfrm>
          <a:gradFill>
            <a:gsLst>
              <a:gs pos="0">
                <a:srgbClr val="FFFF00"/>
              </a:gs>
              <a:gs pos="50000">
                <a:schemeClr val="accent1">
                  <a:tint val="44500"/>
                  <a:satMod val="160000"/>
                </a:schemeClr>
              </a:gs>
              <a:gs pos="100000">
                <a:schemeClr val="accent1">
                  <a:tint val="23500"/>
                  <a:satMod val="160000"/>
                </a:schemeClr>
              </a:gs>
            </a:gsLst>
            <a:path path="circle">
              <a:fillToRect l="100000" t="100000"/>
            </a:path>
          </a:gradFill>
        </p:spPr>
        <p:txBody>
          <a:bodyPr/>
          <a:lstStyle/>
          <a:p>
            <a:pPr lvl="0"/>
            <a:r>
              <a:rPr lang="en-US" sz="4000" dirty="0" smtClean="0">
                <a:solidFill>
                  <a:schemeClr val="tx1"/>
                </a:solidFill>
                <a:latin typeface="Calibri" panose="020F0502020204030204" pitchFamily="34" charset="0"/>
              </a:rPr>
              <a:t>Post Award Management</a:t>
            </a:r>
            <a:r>
              <a:rPr lang="en-US" sz="4000" dirty="0" smtClean="0">
                <a:solidFill>
                  <a:srgbClr val="3366FF"/>
                </a:solidFill>
              </a:rPr>
              <a:t/>
            </a:r>
            <a:br>
              <a:rPr lang="en-US" sz="4000" dirty="0" smtClean="0">
                <a:solidFill>
                  <a:srgbClr val="3366FF"/>
                </a:solidFill>
              </a:rPr>
            </a:br>
            <a:endParaRPr lang="en-US" sz="4000" dirty="0"/>
          </a:p>
        </p:txBody>
      </p:sp>
      <p:sp>
        <p:nvSpPr>
          <p:cNvPr id="3" name="Content Placeholder 2"/>
          <p:cNvSpPr>
            <a:spLocks noGrp="1"/>
          </p:cNvSpPr>
          <p:nvPr>
            <p:ph idx="1"/>
          </p:nvPr>
        </p:nvSpPr>
        <p:spPr>
          <a:xfrm>
            <a:off x="971600" y="1556792"/>
            <a:ext cx="7772400" cy="4464496"/>
          </a:xfrm>
          <a:solidFill>
            <a:schemeClr val="accent5">
              <a:lumMod val="20000"/>
              <a:lumOff val="80000"/>
            </a:schemeClr>
          </a:solidFill>
        </p:spPr>
        <p:txBody>
          <a:bodyPr/>
          <a:lstStyle/>
          <a:p>
            <a:pPr>
              <a:buNone/>
            </a:pPr>
            <a:r>
              <a:rPr lang="en-US" sz="2400" b="1" dirty="0" smtClean="0">
                <a:solidFill>
                  <a:srgbClr val="3366FF"/>
                </a:solidFill>
                <a:latin typeface="Calibri" panose="020F0502020204030204" pitchFamily="34" charset="0"/>
                <a:cs typeface="Arial" pitchFamily="34" charset="0"/>
              </a:rPr>
              <a:t>Annual Reports</a:t>
            </a:r>
          </a:p>
          <a:p>
            <a:r>
              <a:rPr lang="en-US" sz="2000" dirty="0" smtClean="0">
                <a:latin typeface="Calibri" panose="020F0502020204030204" pitchFamily="34" charset="0"/>
              </a:rPr>
              <a:t>Annual Desk Review of all MRSECs:  January – June (this year 35 AR)</a:t>
            </a:r>
          </a:p>
          <a:p>
            <a:pPr lvl="1"/>
            <a:r>
              <a:rPr lang="en-US" sz="1600" dirty="0" smtClean="0">
                <a:latin typeface="Calibri" panose="020F0502020204030204" pitchFamily="34" charset="0"/>
              </a:rPr>
              <a:t>MRSEC specific Annual / Final Report Guidelines; OMB approved</a:t>
            </a:r>
          </a:p>
          <a:p>
            <a:pPr lvl="1"/>
            <a:r>
              <a:rPr lang="en-US" sz="1600" dirty="0" smtClean="0">
                <a:latin typeface="Calibri" panose="020F0502020204030204" pitchFamily="34" charset="0"/>
              </a:rPr>
              <a:t>Work in Progress</a:t>
            </a:r>
          </a:p>
          <a:p>
            <a:pPr lvl="1"/>
            <a:r>
              <a:rPr lang="en-US" sz="1600" dirty="0" smtClean="0">
                <a:latin typeface="Calibri" panose="020F0502020204030204" pitchFamily="34" charset="0"/>
              </a:rPr>
              <a:t>Annual Diary Note with Funding Recommendation</a:t>
            </a:r>
          </a:p>
          <a:p>
            <a:endParaRPr lang="en-US" sz="2000" dirty="0" smtClean="0">
              <a:latin typeface="Calibri" panose="020F0502020204030204" pitchFamily="34" charset="0"/>
            </a:endParaRPr>
          </a:p>
          <a:p>
            <a:pPr>
              <a:buNone/>
            </a:pPr>
            <a:r>
              <a:rPr lang="en-US" sz="2400" b="1" kern="1200" dirty="0" smtClean="0">
                <a:solidFill>
                  <a:srgbClr val="3366FF"/>
                </a:solidFill>
                <a:latin typeface="Calibri" panose="020F0502020204030204" pitchFamily="34" charset="0"/>
                <a:cs typeface="Times New Roman" pitchFamily="18" charset="0"/>
              </a:rPr>
              <a:t>PI Meetings</a:t>
            </a:r>
          </a:p>
          <a:p>
            <a:r>
              <a:rPr lang="en-US" sz="2000" dirty="0" smtClean="0">
                <a:latin typeface="Calibri" panose="020F0502020204030204" pitchFamily="34" charset="0"/>
              </a:rPr>
              <a:t>MRSEC Directors’ Meeting: once per year. </a:t>
            </a:r>
            <a:r>
              <a:rPr lang="en-US" sz="2000" dirty="0" smtClean="0">
                <a:solidFill>
                  <a:srgbClr val="FF0000"/>
                </a:solidFill>
                <a:latin typeface="Calibri" panose="020F0502020204030204" pitchFamily="34" charset="0"/>
              </a:rPr>
              <a:t>Next: October 18, 2016</a:t>
            </a:r>
          </a:p>
          <a:p>
            <a:pPr lvl="1"/>
            <a:r>
              <a:rPr lang="en-US" sz="1600" dirty="0" smtClean="0">
                <a:latin typeface="Calibri" panose="020F0502020204030204" pitchFamily="34" charset="0"/>
              </a:rPr>
              <a:t>Working groups:  Broadening Participation, </a:t>
            </a:r>
            <a:r>
              <a:rPr lang="en-US" sz="1600" u="sng" dirty="0" smtClean="0">
                <a:latin typeface="Calibri" panose="020F0502020204030204" pitchFamily="34" charset="0"/>
              </a:rPr>
              <a:t>Communication</a:t>
            </a:r>
            <a:r>
              <a:rPr lang="en-US" sz="1600" dirty="0" smtClean="0">
                <a:latin typeface="Calibri" panose="020F0502020204030204" pitchFamily="34" charset="0"/>
              </a:rPr>
              <a:t>, Education, Facilities, and Industry</a:t>
            </a:r>
          </a:p>
          <a:p>
            <a:r>
              <a:rPr lang="en-US" sz="2000" dirty="0" smtClean="0">
                <a:latin typeface="Calibri" panose="020F0502020204030204" pitchFamily="34" charset="0"/>
              </a:rPr>
              <a:t>Annual Education Coordinators’ Meeting</a:t>
            </a:r>
          </a:p>
          <a:p>
            <a:pPr lvl="1"/>
            <a:r>
              <a:rPr lang="en-US" sz="1600" dirty="0" smtClean="0">
                <a:latin typeface="Calibri" panose="020F0502020204030204" pitchFamily="34" charset="0"/>
              </a:rPr>
              <a:t>Focus on evaluation, broadening participation, and seeking sources of support outside the MRSEC program</a:t>
            </a:r>
            <a:endParaRPr lang="en-US" dirty="0" smtClean="0"/>
          </a:p>
        </p:txBody>
      </p:sp>
    </p:spTree>
    <p:extLst>
      <p:ext uri="{BB962C8B-B14F-4D97-AF65-F5344CB8AC3E}">
        <p14:creationId xmlns:p14="http://schemas.microsoft.com/office/powerpoint/2010/main" val="307532746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12776"/>
            <a:ext cx="7543800" cy="5043264"/>
          </a:xfrm>
        </p:spPr>
        <p:txBody>
          <a:bodyPr/>
          <a:lstStyle/>
          <a:p>
            <a:pPr marL="0" indent="0">
              <a:buNone/>
            </a:pPr>
            <a:r>
              <a:rPr lang="en-US" sz="2400" b="1" dirty="0" smtClean="0">
                <a:solidFill>
                  <a:srgbClr val="3366FF"/>
                </a:solidFill>
                <a:latin typeface="Calibri" panose="020F0502020204030204" pitchFamily="34" charset="0"/>
              </a:rPr>
              <a:t>Solicitation: </a:t>
            </a:r>
            <a:r>
              <a:rPr lang="en-US" sz="2400" b="1" dirty="0" smtClean="0">
                <a:solidFill>
                  <a:srgbClr val="FF0000"/>
                </a:solidFill>
                <a:latin typeface="Calibri" panose="020F0502020204030204" pitchFamily="34" charset="0"/>
              </a:rPr>
              <a:t>by April 1, 2016</a:t>
            </a:r>
          </a:p>
          <a:p>
            <a:endParaRPr lang="en-US" sz="2400" b="1" dirty="0">
              <a:solidFill>
                <a:srgbClr val="006B61"/>
              </a:solidFill>
              <a:latin typeface="Calibri" panose="020F0502020204030204" pitchFamily="34" charset="0"/>
            </a:endParaRPr>
          </a:p>
          <a:p>
            <a:pPr marL="0" indent="0">
              <a:buNone/>
            </a:pPr>
            <a:r>
              <a:rPr lang="en-US" sz="2400" b="1" dirty="0" smtClean="0">
                <a:solidFill>
                  <a:srgbClr val="3366FF"/>
                </a:solidFill>
                <a:latin typeface="Calibri" panose="020F0502020204030204" pitchFamily="34" charset="0"/>
              </a:rPr>
              <a:t>Pre-Proposals Due Date: </a:t>
            </a:r>
            <a:r>
              <a:rPr lang="en-US" sz="2400" b="1" dirty="0" smtClean="0">
                <a:solidFill>
                  <a:srgbClr val="FF0000"/>
                </a:solidFill>
                <a:latin typeface="Calibri" panose="020F0502020204030204" pitchFamily="34" charset="0"/>
              </a:rPr>
              <a:t>July 1, 2016</a:t>
            </a:r>
          </a:p>
          <a:p>
            <a:pPr marL="457200" lvl="1" indent="0">
              <a:buNone/>
            </a:pPr>
            <a:r>
              <a:rPr lang="en-US" sz="2000" b="1" dirty="0" smtClean="0">
                <a:solidFill>
                  <a:srgbClr val="006B61"/>
                </a:solidFill>
                <a:latin typeface="Calibri" panose="020F0502020204030204" pitchFamily="34" charset="0"/>
              </a:rPr>
              <a:t>		Panels: September, 2016</a:t>
            </a:r>
          </a:p>
          <a:p>
            <a:pPr marL="457200" lvl="1" indent="0">
              <a:buNone/>
            </a:pPr>
            <a:r>
              <a:rPr lang="en-US" sz="2000" b="1" dirty="0" smtClean="0">
                <a:solidFill>
                  <a:srgbClr val="006B61"/>
                </a:solidFill>
                <a:latin typeface="Calibri" panose="020F0502020204030204" pitchFamily="34" charset="0"/>
              </a:rPr>
              <a:t>		Full Proposal Invitations: Mid-October 2016</a:t>
            </a:r>
          </a:p>
          <a:p>
            <a:pPr marL="457200" lvl="1" indent="0">
              <a:buNone/>
            </a:pPr>
            <a:endParaRPr lang="en-US" sz="2000" b="1" dirty="0">
              <a:solidFill>
                <a:srgbClr val="006B61"/>
              </a:solidFill>
              <a:latin typeface="Calibri" panose="020F0502020204030204" pitchFamily="34" charset="0"/>
            </a:endParaRPr>
          </a:p>
          <a:p>
            <a:pPr marL="57150" indent="0">
              <a:buNone/>
            </a:pPr>
            <a:r>
              <a:rPr lang="en-US" sz="2400" b="1" dirty="0" smtClean="0">
                <a:solidFill>
                  <a:srgbClr val="3366FF"/>
                </a:solidFill>
                <a:latin typeface="Calibri" panose="020F0502020204030204" pitchFamily="34" charset="0"/>
              </a:rPr>
              <a:t>Full Proposals Due Date: </a:t>
            </a:r>
            <a:r>
              <a:rPr lang="en-US" sz="2400" b="1" dirty="0" smtClean="0">
                <a:solidFill>
                  <a:srgbClr val="FF0000"/>
                </a:solidFill>
                <a:latin typeface="Calibri" panose="020F0502020204030204" pitchFamily="34" charset="0"/>
              </a:rPr>
              <a:t>December 2, 2016</a:t>
            </a:r>
          </a:p>
          <a:p>
            <a:pPr marL="457200" lvl="1" indent="0">
              <a:buNone/>
            </a:pPr>
            <a:endParaRPr lang="en-US" sz="2000" b="1" dirty="0">
              <a:solidFill>
                <a:srgbClr val="006B61"/>
              </a:solidFill>
              <a:latin typeface="Calibri" panose="020F0502020204030204" pitchFamily="34" charset="0"/>
            </a:endParaRPr>
          </a:p>
          <a:p>
            <a:pPr marL="57150" indent="0">
              <a:buNone/>
            </a:pPr>
            <a:r>
              <a:rPr lang="en-US" sz="2400" b="1" dirty="0" smtClean="0">
                <a:solidFill>
                  <a:srgbClr val="3366FF"/>
                </a:solidFill>
                <a:latin typeface="Calibri" panose="020F0502020204030204" pitchFamily="34" charset="0"/>
              </a:rPr>
              <a:t>Reverse Site Visits:</a:t>
            </a:r>
          </a:p>
          <a:p>
            <a:pPr marL="457200" lvl="1" indent="0">
              <a:buNone/>
            </a:pPr>
            <a:r>
              <a:rPr lang="en-US" sz="2000" b="1" dirty="0">
                <a:solidFill>
                  <a:srgbClr val="006B61"/>
                </a:solidFill>
                <a:latin typeface="Calibri" panose="020F0502020204030204" pitchFamily="34" charset="0"/>
              </a:rPr>
              <a:t>	</a:t>
            </a:r>
            <a:r>
              <a:rPr lang="en-US" sz="2000" b="1" dirty="0" smtClean="0">
                <a:solidFill>
                  <a:srgbClr val="006B61"/>
                </a:solidFill>
                <a:latin typeface="Calibri" panose="020F0502020204030204" pitchFamily="34" charset="0"/>
              </a:rPr>
              <a:t>	Invitations: Circa Mid March 2017</a:t>
            </a:r>
          </a:p>
          <a:p>
            <a:pPr marL="457200" lvl="1" indent="0">
              <a:buNone/>
            </a:pPr>
            <a:r>
              <a:rPr lang="en-US" sz="2000" b="1" dirty="0">
                <a:solidFill>
                  <a:srgbClr val="006B61"/>
                </a:solidFill>
                <a:latin typeface="Calibri" panose="020F0502020204030204" pitchFamily="34" charset="0"/>
              </a:rPr>
              <a:t>	</a:t>
            </a:r>
            <a:r>
              <a:rPr lang="en-US" sz="2000" b="1" dirty="0" smtClean="0">
                <a:solidFill>
                  <a:srgbClr val="006B61"/>
                </a:solidFill>
                <a:latin typeface="Calibri" panose="020F0502020204030204" pitchFamily="34" charset="0"/>
              </a:rPr>
              <a:t>	Panels: Mid April to Mid May 2017 </a:t>
            </a:r>
            <a:endParaRPr lang="en-US" sz="2000" b="1" dirty="0">
              <a:solidFill>
                <a:srgbClr val="006B61"/>
              </a:solidFill>
              <a:latin typeface="Calibri" panose="020F0502020204030204" pitchFamily="34" charset="0"/>
            </a:endParaRPr>
          </a:p>
        </p:txBody>
      </p:sp>
      <p:sp>
        <p:nvSpPr>
          <p:cNvPr id="4" name="Title 1"/>
          <p:cNvSpPr>
            <a:spLocks noGrp="1"/>
          </p:cNvSpPr>
          <p:nvPr>
            <p:ph type="title"/>
          </p:nvPr>
        </p:nvSpPr>
        <p:spPr>
          <a:xfrm>
            <a:off x="914400" y="260648"/>
            <a:ext cx="7543800" cy="648072"/>
          </a:xfrm>
          <a:gradFill>
            <a:gsLst>
              <a:gs pos="0">
                <a:srgbClr val="FFFF00"/>
              </a:gs>
              <a:gs pos="50000">
                <a:schemeClr val="accent1">
                  <a:tint val="44500"/>
                  <a:satMod val="160000"/>
                </a:schemeClr>
              </a:gs>
              <a:gs pos="100000">
                <a:schemeClr val="accent1">
                  <a:tint val="23500"/>
                  <a:satMod val="160000"/>
                </a:schemeClr>
              </a:gs>
            </a:gsLst>
            <a:lin ang="5400000" scaled="0"/>
          </a:gradFill>
        </p:spPr>
        <p:txBody>
          <a:bodyPr/>
          <a:lstStyle/>
          <a:p>
            <a:r>
              <a:rPr lang="en-US" sz="3200" b="1" dirty="0" smtClean="0"/>
              <a:t> </a:t>
            </a:r>
            <a:r>
              <a:rPr lang="en-US" sz="3600" b="1" dirty="0" smtClean="0">
                <a:latin typeface="Calibri" panose="020F0502020204030204" pitchFamily="34" charset="0"/>
              </a:rPr>
              <a:t>2016 MRSEC Competition</a:t>
            </a:r>
            <a:r>
              <a:rPr lang="en-US" dirty="0"/>
              <a:t/>
            </a:r>
            <a:br>
              <a:rPr lang="en-US" dirty="0"/>
            </a:br>
            <a:endParaRPr lang="en-US" dirty="0"/>
          </a:p>
        </p:txBody>
      </p:sp>
    </p:spTree>
    <p:extLst>
      <p:ext uri="{BB962C8B-B14F-4D97-AF65-F5344CB8AC3E}">
        <p14:creationId xmlns:p14="http://schemas.microsoft.com/office/powerpoint/2010/main" val="2983894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52400"/>
            <a:ext cx="7482408" cy="1219200"/>
          </a:xfrm>
          <a:gradFill>
            <a:gsLst>
              <a:gs pos="0">
                <a:srgbClr val="FFFF00"/>
              </a:gs>
              <a:gs pos="50000">
                <a:schemeClr val="accent1">
                  <a:tint val="44500"/>
                  <a:satMod val="160000"/>
                </a:schemeClr>
              </a:gs>
              <a:gs pos="100000">
                <a:schemeClr val="accent1">
                  <a:tint val="23500"/>
                  <a:satMod val="160000"/>
                </a:schemeClr>
              </a:gs>
            </a:gsLst>
            <a:path path="circle">
              <a:fillToRect l="100000" t="100000"/>
            </a:path>
          </a:gradFill>
        </p:spPr>
        <p:txBody>
          <a:bodyPr/>
          <a:lstStyle/>
          <a:p>
            <a:r>
              <a:rPr lang="en-US" sz="3600" b="1" dirty="0" smtClean="0">
                <a:latin typeface="Calibri" panose="020F0502020204030204" pitchFamily="34" charset="0"/>
              </a:rPr>
              <a:t>2011 Materials Research Centers (re-competing) and Teams Awards</a:t>
            </a:r>
            <a:endParaRPr lang="en-US" sz="3600" b="1" dirty="0">
              <a:latin typeface="Calibri" panose="020F0502020204030204" pitchFamily="34" charset="0"/>
            </a:endParaRPr>
          </a:p>
        </p:txBody>
      </p:sp>
      <p:graphicFrame>
        <p:nvGraphicFramePr>
          <p:cNvPr id="6" name="Chart 5"/>
          <p:cNvGraphicFramePr/>
          <p:nvPr>
            <p:extLst>
              <p:ext uri="{D42A27DB-BD31-4B8C-83A1-F6EECF244321}">
                <p14:modId xmlns:p14="http://schemas.microsoft.com/office/powerpoint/2010/main" val="1712322998"/>
              </p:ext>
            </p:extLst>
          </p:nvPr>
        </p:nvGraphicFramePr>
        <p:xfrm>
          <a:off x="395536" y="1628800"/>
          <a:ext cx="7620000" cy="51816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683568" y="1484784"/>
            <a:ext cx="6727248" cy="461665"/>
          </a:xfrm>
          <a:prstGeom prst="rect">
            <a:avLst/>
          </a:prstGeom>
          <a:noFill/>
        </p:spPr>
        <p:txBody>
          <a:bodyPr wrap="square" rtlCol="0">
            <a:spAutoFit/>
          </a:bodyPr>
          <a:lstStyle/>
          <a:p>
            <a:r>
              <a:rPr lang="en-US" sz="2400" b="1" dirty="0" smtClean="0">
                <a:solidFill>
                  <a:prstClr val="black"/>
                </a:solidFill>
              </a:rPr>
              <a:t>9 Centers and 3 MIRTs with a total of 27 IRGs</a:t>
            </a:r>
            <a:endParaRPr lang="en-US" sz="2400" b="1" dirty="0">
              <a:solidFill>
                <a:prstClr val="black"/>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470912229"/>
              </p:ext>
            </p:extLst>
          </p:nvPr>
        </p:nvGraphicFramePr>
        <p:xfrm>
          <a:off x="6126480" y="5029200"/>
          <a:ext cx="3062290" cy="1828800"/>
        </p:xfrm>
        <a:graphic>
          <a:graphicData uri="http://schemas.openxmlformats.org/presentationml/2006/ole">
            <mc:AlternateContent xmlns:mc="http://schemas.openxmlformats.org/markup-compatibility/2006">
              <mc:Choice xmlns:v="urn:schemas-microsoft-com:vml" Requires="v">
                <p:oleObj spid="_x0000_s150568" name="Worksheet" r:id="rId6" imgW="4445000" imgH="2654300" progId="Excel.Sheet.12">
                  <p:embed/>
                </p:oleObj>
              </mc:Choice>
              <mc:Fallback>
                <p:oleObj name="Worksheet" r:id="rId6" imgW="4445000" imgH="2654300" progId="Excel.Sheet.12">
                  <p:embed/>
                  <p:pic>
                    <p:nvPicPr>
                      <p:cNvPr id="0" name=""/>
                      <p:cNvPicPr/>
                      <p:nvPr/>
                    </p:nvPicPr>
                    <p:blipFill>
                      <a:blip r:embed="rId7"/>
                      <a:stretch>
                        <a:fillRect/>
                      </a:stretch>
                    </p:blipFill>
                    <p:spPr>
                      <a:xfrm>
                        <a:off x="6126480" y="5029200"/>
                        <a:ext cx="3062290" cy="1828800"/>
                      </a:xfrm>
                      <a:prstGeom prst="rect">
                        <a:avLst/>
                      </a:prstGeom>
                    </p:spPr>
                  </p:pic>
                </p:oleObj>
              </mc:Fallback>
            </mc:AlternateContent>
          </a:graphicData>
        </a:graphic>
      </p:graphicFrame>
    </p:spTree>
    <p:extLst>
      <p:ext uri="{BB962C8B-B14F-4D97-AF65-F5344CB8AC3E}">
        <p14:creationId xmlns:p14="http://schemas.microsoft.com/office/powerpoint/2010/main" val="39469277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91680" y="2441947"/>
            <a:ext cx="7704856" cy="430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9973" y="836712"/>
            <a:ext cx="8229600" cy="158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105713" y="1484784"/>
            <a:ext cx="792088" cy="307777"/>
          </a:xfrm>
          <a:prstGeom prst="rect">
            <a:avLst/>
          </a:prstGeom>
          <a:solidFill>
            <a:srgbClr val="FFFF00"/>
          </a:solidFill>
          <a:ln w="25400">
            <a:solidFill>
              <a:schemeClr val="accent2"/>
            </a:solidFill>
          </a:ln>
        </p:spPr>
        <p:txBody>
          <a:bodyPr wrap="square" rtlCol="0">
            <a:spAutoFit/>
          </a:bodyPr>
          <a:lstStyle/>
          <a:p>
            <a:r>
              <a:rPr lang="en-US" sz="1400" dirty="0" smtClean="0"/>
              <a:t>CEMRI</a:t>
            </a:r>
            <a:endParaRPr lang="en-US" sz="1400" dirty="0"/>
          </a:p>
        </p:txBody>
      </p:sp>
      <p:sp>
        <p:nvSpPr>
          <p:cNvPr id="3" name="TextBox 2"/>
          <p:cNvSpPr txBox="1"/>
          <p:nvPr/>
        </p:nvSpPr>
        <p:spPr>
          <a:xfrm>
            <a:off x="6847442" y="1124744"/>
            <a:ext cx="568874" cy="307777"/>
          </a:xfrm>
          <a:prstGeom prst="rect">
            <a:avLst/>
          </a:prstGeom>
          <a:noFill/>
        </p:spPr>
        <p:txBody>
          <a:bodyPr wrap="none" rtlCol="0">
            <a:spAutoFit/>
          </a:bodyPr>
          <a:lstStyle/>
          <a:p>
            <a:r>
              <a:rPr lang="en-US" sz="1400" b="1" dirty="0" smtClean="0">
                <a:solidFill>
                  <a:srgbClr val="C00000"/>
                </a:solidFill>
              </a:rPr>
              <a:t>2011</a:t>
            </a:r>
            <a:endParaRPr lang="en-US" sz="1400" b="1" dirty="0">
              <a:solidFill>
                <a:srgbClr val="C00000"/>
              </a:solidFill>
            </a:endParaRPr>
          </a:p>
        </p:txBody>
      </p:sp>
      <p:sp>
        <p:nvSpPr>
          <p:cNvPr id="10" name="Rectangle 2"/>
          <p:cNvSpPr>
            <a:spLocks noGrp="1" noChangeArrowheads="1"/>
          </p:cNvSpPr>
          <p:nvPr>
            <p:ph type="title"/>
          </p:nvPr>
        </p:nvSpPr>
        <p:spPr>
          <a:xfrm>
            <a:off x="1043608" y="79474"/>
            <a:ext cx="6912768" cy="757238"/>
          </a:xfrm>
          <a:solidFill>
            <a:schemeClr val="accent6">
              <a:lumMod val="20000"/>
              <a:lumOff val="80000"/>
            </a:schemeClr>
          </a:solidFill>
        </p:spPr>
        <p:txBody>
          <a:bodyPr/>
          <a:lstStyle/>
          <a:p>
            <a:r>
              <a:rPr lang="en-US" dirty="0" smtClean="0">
                <a:latin typeface="Calibri" panose="020F0502020204030204" pitchFamily="34" charset="0"/>
                <a:cs typeface="Times New Roman" panose="02020603050405020304" pitchFamily="18" charset="0"/>
              </a:rPr>
              <a:t>MRSEC</a:t>
            </a:r>
            <a:r>
              <a:rPr lang="en-US" sz="4400" dirty="0" smtClean="0">
                <a:latin typeface="Calibri" panose="020F0502020204030204" pitchFamily="34" charset="0"/>
                <a:cs typeface="Times New Roman" panose="02020603050405020304" pitchFamily="18" charset="0"/>
              </a:rPr>
              <a:t> &amp; Other NSF Centers</a:t>
            </a:r>
            <a:endParaRPr lang="en-US" sz="4400" dirty="0">
              <a:latin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nvPr>
        </p:nvGraphicFramePr>
        <p:xfrm>
          <a:off x="467544" y="2558041"/>
          <a:ext cx="2088232" cy="3840479"/>
        </p:xfrm>
        <a:graphic>
          <a:graphicData uri="http://schemas.openxmlformats.org/drawingml/2006/table">
            <a:tbl>
              <a:tblPr>
                <a:tableStyleId>{7E9639D4-E3E2-4D34-9284-5A2195B3D0D7}</a:tableStyleId>
              </a:tblPr>
              <a:tblGrid>
                <a:gridCol w="1411127"/>
                <a:gridCol w="677105"/>
              </a:tblGrid>
              <a:tr h="517201">
                <a:tc>
                  <a:txBody>
                    <a:bodyPr/>
                    <a:lstStyle/>
                    <a:p>
                      <a:pPr algn="l"/>
                      <a:r>
                        <a:rPr lang="en-US" sz="1400" b="1" dirty="0"/>
                        <a:t>IDL/MRL </a:t>
                      </a:r>
                      <a:r>
                        <a:rPr lang="en-US" sz="1400" b="1" dirty="0" smtClean="0"/>
                        <a:t>University</a:t>
                      </a:r>
                    </a:p>
                    <a:p>
                      <a:pPr algn="l"/>
                      <a:endParaRPr lang="en-US" sz="1400" b="1" dirty="0"/>
                    </a:p>
                  </a:txBody>
                  <a:tcPr marL="0" marR="0" marT="0" marB="0">
                    <a:solidFill>
                      <a:schemeClr val="accent1"/>
                    </a:solidFill>
                  </a:tcPr>
                </a:tc>
                <a:tc>
                  <a:txBody>
                    <a:bodyPr/>
                    <a:lstStyle/>
                    <a:p>
                      <a:pPr algn="l"/>
                      <a:r>
                        <a:rPr lang="en-US" sz="1400" b="1" dirty="0"/>
                        <a:t>Year </a:t>
                      </a:r>
                      <a:r>
                        <a:rPr lang="en-US" sz="1400" b="1" dirty="0" smtClean="0"/>
                        <a:t>Initiated</a:t>
                      </a:r>
                    </a:p>
                    <a:p>
                      <a:pPr algn="l"/>
                      <a:endParaRPr lang="en-US" sz="1400" b="1" dirty="0"/>
                    </a:p>
                  </a:txBody>
                  <a:tcPr marL="0" marR="0" marT="0" marB="0">
                    <a:solidFill>
                      <a:schemeClr val="accent1"/>
                    </a:solidFill>
                  </a:tcPr>
                </a:tc>
              </a:tr>
              <a:tr h="344801">
                <a:tc>
                  <a:txBody>
                    <a:bodyPr/>
                    <a:lstStyle/>
                    <a:p>
                      <a:pPr algn="l"/>
                      <a:r>
                        <a:rPr lang="en-US" sz="1400" baseline="0" dirty="0">
                          <a:solidFill>
                            <a:srgbClr val="C00000"/>
                          </a:solidFill>
                        </a:rPr>
                        <a:t>Cornell</a:t>
                      </a:r>
                    </a:p>
                  </a:txBody>
                  <a:tcPr marL="0" marR="0" marT="0" marB="0">
                    <a:solidFill>
                      <a:schemeClr val="accent1"/>
                    </a:solidFill>
                  </a:tcPr>
                </a:tc>
                <a:tc>
                  <a:txBody>
                    <a:bodyPr/>
                    <a:lstStyle/>
                    <a:p>
                      <a:pPr algn="l"/>
                      <a:r>
                        <a:rPr lang="en-US" sz="1400" dirty="0" smtClean="0"/>
                        <a:t>1960</a:t>
                      </a:r>
                    </a:p>
                    <a:p>
                      <a:pPr algn="l"/>
                      <a:endParaRPr lang="en-US" sz="1400" dirty="0"/>
                    </a:p>
                  </a:txBody>
                  <a:tcPr marL="0" marR="0" marT="0" marB="0">
                    <a:solidFill>
                      <a:schemeClr val="accent1"/>
                    </a:solidFill>
                  </a:tcPr>
                </a:tc>
              </a:tr>
              <a:tr h="344801">
                <a:tc>
                  <a:txBody>
                    <a:bodyPr/>
                    <a:lstStyle/>
                    <a:p>
                      <a:pPr algn="l"/>
                      <a:r>
                        <a:rPr lang="en-US" sz="1400" dirty="0">
                          <a:solidFill>
                            <a:srgbClr val="C00000"/>
                          </a:solidFill>
                        </a:rPr>
                        <a:t>Pennsylvania</a:t>
                      </a:r>
                    </a:p>
                  </a:txBody>
                  <a:tcPr marL="0" marR="0" marT="0" marB="0">
                    <a:solidFill>
                      <a:schemeClr val="accent1"/>
                    </a:solidFill>
                  </a:tcPr>
                </a:tc>
                <a:tc>
                  <a:txBody>
                    <a:bodyPr/>
                    <a:lstStyle/>
                    <a:p>
                      <a:pPr algn="l"/>
                      <a:r>
                        <a:rPr lang="en-US" sz="1400" dirty="0" smtClean="0"/>
                        <a:t>1960</a:t>
                      </a:r>
                    </a:p>
                    <a:p>
                      <a:pPr algn="l"/>
                      <a:endParaRPr lang="en-US" sz="1400" dirty="0"/>
                    </a:p>
                  </a:txBody>
                  <a:tcPr marL="0" marR="0" marT="0" marB="0">
                    <a:solidFill>
                      <a:schemeClr val="accent1"/>
                    </a:solidFill>
                  </a:tcPr>
                </a:tc>
              </a:tr>
              <a:tr h="172400">
                <a:tc>
                  <a:txBody>
                    <a:bodyPr/>
                    <a:lstStyle/>
                    <a:p>
                      <a:pPr algn="l"/>
                      <a:r>
                        <a:rPr lang="en-US" sz="1400" dirty="0">
                          <a:solidFill>
                            <a:srgbClr val="C00000"/>
                          </a:solidFill>
                        </a:rPr>
                        <a:t>Northwestern</a:t>
                      </a:r>
                    </a:p>
                  </a:txBody>
                  <a:tcPr marL="0" marR="0" marT="0" marB="0">
                    <a:solidFill>
                      <a:schemeClr val="accent1"/>
                    </a:solidFill>
                  </a:tcPr>
                </a:tc>
                <a:tc>
                  <a:txBody>
                    <a:bodyPr/>
                    <a:lstStyle/>
                    <a:p>
                      <a:pPr algn="l"/>
                      <a:r>
                        <a:rPr lang="en-US" sz="1400" dirty="0"/>
                        <a:t>1960</a:t>
                      </a:r>
                    </a:p>
                  </a:txBody>
                  <a:tcPr marL="0" marR="0" marT="0" marB="0">
                    <a:solidFill>
                      <a:schemeClr val="accent1"/>
                    </a:solidFill>
                  </a:tcPr>
                </a:tc>
              </a:tr>
              <a:tr h="172400">
                <a:tc>
                  <a:txBody>
                    <a:bodyPr/>
                    <a:lstStyle/>
                    <a:p>
                      <a:pPr algn="l"/>
                      <a:endParaRPr lang="en-US" sz="1400" dirty="0"/>
                    </a:p>
                  </a:txBody>
                  <a:tcPr marL="0" marR="0" marT="0" marB="0">
                    <a:solidFill>
                      <a:schemeClr val="accent1"/>
                    </a:solidFill>
                  </a:tcPr>
                </a:tc>
                <a:tc>
                  <a:txBody>
                    <a:bodyPr/>
                    <a:lstStyle/>
                    <a:p>
                      <a:pPr algn="l"/>
                      <a:endParaRPr lang="en-US" sz="1400" dirty="0"/>
                    </a:p>
                  </a:txBody>
                  <a:tcPr marL="0" marR="0" marT="0" marB="0">
                    <a:solidFill>
                      <a:schemeClr val="accent1"/>
                    </a:solidFill>
                  </a:tcPr>
                </a:tc>
              </a:tr>
              <a:tr h="344801">
                <a:tc>
                  <a:txBody>
                    <a:bodyPr/>
                    <a:lstStyle/>
                    <a:p>
                      <a:pPr algn="l"/>
                      <a:r>
                        <a:rPr lang="en-US" sz="1400" dirty="0">
                          <a:solidFill>
                            <a:srgbClr val="C00000"/>
                          </a:solidFill>
                        </a:rPr>
                        <a:t>Chicago</a:t>
                      </a:r>
                    </a:p>
                  </a:txBody>
                  <a:tcPr marL="0" marR="0" marT="0" marB="0">
                    <a:solidFill>
                      <a:schemeClr val="accent1"/>
                    </a:solidFill>
                  </a:tcPr>
                </a:tc>
                <a:tc>
                  <a:txBody>
                    <a:bodyPr/>
                    <a:lstStyle/>
                    <a:p>
                      <a:pPr algn="l"/>
                      <a:r>
                        <a:rPr lang="en-US" sz="1400" dirty="0" smtClean="0"/>
                        <a:t>1961</a:t>
                      </a:r>
                    </a:p>
                    <a:p>
                      <a:pPr algn="l"/>
                      <a:endParaRPr lang="en-US" sz="1400" dirty="0"/>
                    </a:p>
                  </a:txBody>
                  <a:tcPr marL="0" marR="0" marT="0" marB="0">
                    <a:solidFill>
                      <a:schemeClr val="accent1"/>
                    </a:solidFill>
                  </a:tcPr>
                </a:tc>
              </a:tr>
              <a:tr h="172400">
                <a:tc>
                  <a:txBody>
                    <a:bodyPr/>
                    <a:lstStyle/>
                    <a:p>
                      <a:pPr algn="l"/>
                      <a:r>
                        <a:rPr lang="en-US" sz="1400" dirty="0">
                          <a:solidFill>
                            <a:srgbClr val="C00000"/>
                          </a:solidFill>
                        </a:rPr>
                        <a:t>Harvard</a:t>
                      </a:r>
                    </a:p>
                  </a:txBody>
                  <a:tcPr marL="0" marR="0" marT="0" marB="0">
                    <a:solidFill>
                      <a:schemeClr val="accent1"/>
                    </a:solidFill>
                  </a:tcPr>
                </a:tc>
                <a:tc>
                  <a:txBody>
                    <a:bodyPr/>
                    <a:lstStyle/>
                    <a:p>
                      <a:pPr algn="l"/>
                      <a:r>
                        <a:rPr lang="en-US" sz="1400" dirty="0"/>
                        <a:t>1961</a:t>
                      </a:r>
                    </a:p>
                  </a:txBody>
                  <a:tcPr marL="0" marR="0" marT="0" marB="0">
                    <a:solidFill>
                      <a:schemeClr val="accent1"/>
                    </a:solidFill>
                  </a:tcPr>
                </a:tc>
              </a:tr>
              <a:tr h="172400">
                <a:tc>
                  <a:txBody>
                    <a:bodyPr/>
                    <a:lstStyle/>
                    <a:p>
                      <a:pPr algn="l"/>
                      <a:endParaRPr lang="en-US" sz="1400" dirty="0"/>
                    </a:p>
                  </a:txBody>
                  <a:tcPr marL="0" marR="0" marT="0" marB="0">
                    <a:solidFill>
                      <a:schemeClr val="accent1"/>
                    </a:solidFill>
                  </a:tcPr>
                </a:tc>
                <a:tc>
                  <a:txBody>
                    <a:bodyPr/>
                    <a:lstStyle/>
                    <a:p>
                      <a:pPr algn="l"/>
                      <a:endParaRPr lang="en-US" sz="1400" dirty="0"/>
                    </a:p>
                  </a:txBody>
                  <a:tcPr marL="0" marR="0" marT="0" marB="0">
                    <a:solidFill>
                      <a:schemeClr val="accent1"/>
                    </a:solidFill>
                  </a:tcPr>
                </a:tc>
              </a:tr>
              <a:tr h="172400">
                <a:tc>
                  <a:txBody>
                    <a:bodyPr/>
                    <a:lstStyle/>
                    <a:p>
                      <a:pPr algn="l"/>
                      <a:r>
                        <a:rPr lang="en-US" sz="1400" dirty="0">
                          <a:solidFill>
                            <a:srgbClr val="C00000"/>
                          </a:solidFill>
                        </a:rPr>
                        <a:t>MIT</a:t>
                      </a:r>
                    </a:p>
                  </a:txBody>
                  <a:tcPr marL="0" marR="0" marT="0" marB="0">
                    <a:solidFill>
                      <a:schemeClr val="accent1"/>
                    </a:solidFill>
                  </a:tcPr>
                </a:tc>
                <a:tc>
                  <a:txBody>
                    <a:bodyPr/>
                    <a:lstStyle/>
                    <a:p>
                      <a:pPr algn="l"/>
                      <a:r>
                        <a:rPr lang="en-US" sz="1400" dirty="0"/>
                        <a:t>1961</a:t>
                      </a:r>
                    </a:p>
                  </a:txBody>
                  <a:tcPr marL="0" marR="0" marT="0" marB="0">
                    <a:solidFill>
                      <a:schemeClr val="accent1"/>
                    </a:solidFill>
                  </a:tcPr>
                </a:tc>
              </a:tr>
              <a:tr h="172400">
                <a:tc>
                  <a:txBody>
                    <a:bodyPr/>
                    <a:lstStyle/>
                    <a:p>
                      <a:pPr algn="l"/>
                      <a:endParaRPr lang="en-US" sz="1400" dirty="0"/>
                    </a:p>
                  </a:txBody>
                  <a:tcPr marL="0" marR="0" marT="0" marB="0">
                    <a:solidFill>
                      <a:schemeClr val="accent1"/>
                    </a:solidFill>
                  </a:tcPr>
                </a:tc>
                <a:tc>
                  <a:txBody>
                    <a:bodyPr/>
                    <a:lstStyle/>
                    <a:p>
                      <a:pPr algn="l"/>
                      <a:endParaRPr lang="en-US" sz="1400" dirty="0"/>
                    </a:p>
                  </a:txBody>
                  <a:tcPr marL="0" marR="0" marT="0" marB="0">
                    <a:solidFill>
                      <a:schemeClr val="accent1"/>
                    </a:solidFill>
                  </a:tcPr>
                </a:tc>
              </a:tr>
              <a:tr h="172400">
                <a:tc>
                  <a:txBody>
                    <a:bodyPr/>
                    <a:lstStyle/>
                    <a:p>
                      <a:pPr algn="l"/>
                      <a:r>
                        <a:rPr lang="en-US" sz="1400" dirty="0">
                          <a:solidFill>
                            <a:srgbClr val="C00000"/>
                          </a:solidFill>
                        </a:rPr>
                        <a:t>Pennsylvania State</a:t>
                      </a:r>
                    </a:p>
                  </a:txBody>
                  <a:tcPr marL="0" marR="0" marT="0" marB="0">
                    <a:solidFill>
                      <a:schemeClr val="accent1"/>
                    </a:solidFill>
                  </a:tcPr>
                </a:tc>
                <a:tc>
                  <a:txBody>
                    <a:bodyPr/>
                    <a:lstStyle/>
                    <a:p>
                      <a:pPr algn="l"/>
                      <a:r>
                        <a:rPr lang="en-US" sz="1400">
                          <a:solidFill>
                            <a:schemeClr val="tx1"/>
                          </a:solidFill>
                        </a:rPr>
                        <a:t>1974</a:t>
                      </a:r>
                    </a:p>
                  </a:txBody>
                  <a:tcPr marL="0" marR="0" marT="0" marB="0">
                    <a:solidFill>
                      <a:schemeClr val="accent1"/>
                    </a:solidFill>
                  </a:tcPr>
                </a:tc>
              </a:tr>
              <a:tr h="172400">
                <a:tc>
                  <a:txBody>
                    <a:bodyPr/>
                    <a:lstStyle/>
                    <a:p>
                      <a:pPr algn="l"/>
                      <a:endParaRPr lang="en-US" sz="1400" dirty="0"/>
                    </a:p>
                  </a:txBody>
                  <a:tcPr marL="0" marR="0" marT="0" marB="0">
                    <a:solidFill>
                      <a:schemeClr val="accent1"/>
                    </a:solidFill>
                  </a:tcPr>
                </a:tc>
                <a:tc>
                  <a:txBody>
                    <a:bodyPr/>
                    <a:lstStyle/>
                    <a:p>
                      <a:pPr algn="l"/>
                      <a:endParaRPr lang="en-US" sz="1400" dirty="0">
                        <a:solidFill>
                          <a:schemeClr val="tx1"/>
                        </a:solidFill>
                      </a:endParaRPr>
                    </a:p>
                  </a:txBody>
                  <a:tcPr marL="0" marR="0" marT="0" marB="0">
                    <a:solidFill>
                      <a:schemeClr val="accent1"/>
                    </a:solidFill>
                  </a:tcPr>
                </a:tc>
              </a:tr>
              <a:tr h="172400">
                <a:tc>
                  <a:txBody>
                    <a:bodyPr/>
                    <a:lstStyle/>
                    <a:p>
                      <a:pPr algn="l"/>
                      <a:r>
                        <a:rPr lang="en-US" sz="1400" dirty="0">
                          <a:solidFill>
                            <a:srgbClr val="C00000"/>
                          </a:solidFill>
                        </a:rPr>
                        <a:t>Ohio State</a:t>
                      </a:r>
                    </a:p>
                  </a:txBody>
                  <a:tcPr marL="0" marR="0" marT="0" marB="0">
                    <a:solidFill>
                      <a:schemeClr val="accent1"/>
                    </a:solidFill>
                  </a:tcPr>
                </a:tc>
                <a:tc>
                  <a:txBody>
                    <a:bodyPr/>
                    <a:lstStyle/>
                    <a:p>
                      <a:pPr algn="l"/>
                      <a:r>
                        <a:rPr lang="en-US" sz="1400" dirty="0">
                          <a:solidFill>
                            <a:schemeClr val="tx1"/>
                          </a:solidFill>
                        </a:rPr>
                        <a:t>1982</a:t>
                      </a:r>
                    </a:p>
                  </a:txBody>
                  <a:tcPr marL="0" marR="0" marT="0" marB="0">
                    <a:solidFill>
                      <a:schemeClr val="accent1"/>
                    </a:solidFill>
                  </a:tcPr>
                </a:tc>
              </a:tr>
            </a:tbl>
          </a:graphicData>
        </a:graphic>
      </p:graphicFrame>
    </p:spTree>
    <p:extLst>
      <p:ext uri="{BB962C8B-B14F-4D97-AF65-F5344CB8AC3E}">
        <p14:creationId xmlns:p14="http://schemas.microsoft.com/office/powerpoint/2010/main" val="306215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71600" y="188640"/>
            <a:ext cx="7543800" cy="864096"/>
          </a:xfrm>
          <a:gradFill>
            <a:gsLst>
              <a:gs pos="0">
                <a:srgbClr val="FFFF00"/>
              </a:gs>
              <a:gs pos="50000">
                <a:schemeClr val="accent1">
                  <a:tint val="44500"/>
                  <a:satMod val="160000"/>
                </a:schemeClr>
              </a:gs>
              <a:gs pos="100000">
                <a:schemeClr val="accent1">
                  <a:tint val="23500"/>
                  <a:satMod val="160000"/>
                </a:schemeClr>
              </a:gs>
            </a:gsLst>
            <a:lin ang="5400000" scaled="0"/>
          </a:gradFill>
        </p:spPr>
        <p:txBody>
          <a:bodyPr/>
          <a:lstStyle/>
          <a:p>
            <a:r>
              <a:rPr lang="en-US" dirty="0">
                <a:latin typeface="Calibri" panose="020F0502020204030204" pitchFamily="34" charset="0"/>
              </a:rPr>
              <a:t>MRSEC </a:t>
            </a:r>
            <a:r>
              <a:rPr lang="en-US" dirty="0" smtClean="0">
                <a:latin typeface="Calibri" panose="020F0502020204030204" pitchFamily="34" charset="0"/>
              </a:rPr>
              <a:t>Program </a:t>
            </a:r>
            <a:r>
              <a:rPr lang="en-US" dirty="0">
                <a:latin typeface="Calibri" panose="020F0502020204030204" pitchFamily="34" charset="0"/>
              </a:rPr>
              <a:t>Goals</a:t>
            </a:r>
          </a:p>
        </p:txBody>
      </p:sp>
      <p:sp>
        <p:nvSpPr>
          <p:cNvPr id="5" name="Rectangle 3"/>
          <p:cNvSpPr txBox="1">
            <a:spLocks noChangeArrowheads="1"/>
          </p:cNvSpPr>
          <p:nvPr/>
        </p:nvSpPr>
        <p:spPr>
          <a:xfrm>
            <a:off x="734616" y="1340768"/>
            <a:ext cx="8136904" cy="5328592"/>
          </a:xfrm>
          <a:prstGeom prst="rect">
            <a:avLst/>
          </a:prstGeom>
          <a:solidFill>
            <a:schemeClr val="bg2">
              <a:lumMod val="20000"/>
              <a:lumOff val="80000"/>
            </a:schemeClr>
          </a:solidFill>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r>
              <a:rPr lang="en-US" sz="2400" kern="0" dirty="0" smtClean="0">
                <a:latin typeface="Calibri" panose="020F0502020204030204" pitchFamily="34" charset="0"/>
              </a:rPr>
              <a:t>Stimulate and support outstanding </a:t>
            </a:r>
            <a:r>
              <a:rPr lang="en-US" sz="2400" kern="0" dirty="0" smtClean="0">
                <a:solidFill>
                  <a:srgbClr val="3366FF"/>
                </a:solidFill>
                <a:latin typeface="Calibri" panose="020F0502020204030204" pitchFamily="34" charset="0"/>
              </a:rPr>
              <a:t>interdisciplinary</a:t>
            </a:r>
            <a:r>
              <a:rPr lang="en-US" sz="2400" kern="0" dirty="0" smtClean="0">
                <a:latin typeface="Calibri" panose="020F0502020204030204" pitchFamily="34" charset="0"/>
              </a:rPr>
              <a:t> research and education in </a:t>
            </a:r>
            <a:r>
              <a:rPr lang="en-US" sz="2400" b="1" kern="0" dirty="0" smtClean="0">
                <a:latin typeface="Calibri" panose="020F0502020204030204" pitchFamily="34" charset="0"/>
              </a:rPr>
              <a:t>materials</a:t>
            </a:r>
            <a:r>
              <a:rPr lang="en-US" sz="2400" kern="0" dirty="0" smtClean="0">
                <a:latin typeface="Calibri" panose="020F0502020204030204" pitchFamily="34" charset="0"/>
              </a:rPr>
              <a:t> of a </a:t>
            </a:r>
            <a:r>
              <a:rPr lang="en-US" sz="2400" kern="0" dirty="0" smtClean="0">
                <a:solidFill>
                  <a:srgbClr val="3366FF"/>
                </a:solidFill>
                <a:latin typeface="Calibri" panose="020F0502020204030204" pitchFamily="34" charset="0"/>
              </a:rPr>
              <a:t>scope and complexity</a:t>
            </a:r>
            <a:r>
              <a:rPr lang="en-US" sz="2400" kern="0" dirty="0" smtClean="0">
                <a:latin typeface="Calibri" panose="020F0502020204030204" pitchFamily="34" charset="0"/>
              </a:rPr>
              <a:t> that requires a center</a:t>
            </a:r>
          </a:p>
          <a:p>
            <a:pPr algn="just"/>
            <a:r>
              <a:rPr lang="en-US" sz="2400" kern="0" dirty="0" smtClean="0">
                <a:latin typeface="Calibri" panose="020F0502020204030204" pitchFamily="34" charset="0"/>
              </a:rPr>
              <a:t>Critical mass of investigators of complementary expertise</a:t>
            </a:r>
          </a:p>
          <a:p>
            <a:pPr algn="just"/>
            <a:r>
              <a:rPr lang="en-US" sz="2400" kern="0" dirty="0">
                <a:latin typeface="Calibri" panose="020F0502020204030204" pitchFamily="34" charset="0"/>
              </a:rPr>
              <a:t>Address fundamental, complex </a:t>
            </a:r>
            <a:r>
              <a:rPr lang="en-US" sz="2400" b="1" kern="0" dirty="0">
                <a:latin typeface="Calibri" panose="020F0502020204030204" pitchFamily="34" charset="0"/>
              </a:rPr>
              <a:t>materials</a:t>
            </a:r>
            <a:r>
              <a:rPr lang="en-US" sz="2400" kern="0" dirty="0">
                <a:latin typeface="Calibri" panose="020F0502020204030204" pitchFamily="34" charset="0"/>
              </a:rPr>
              <a:t> problems that are intellectually </a:t>
            </a:r>
            <a:r>
              <a:rPr lang="en-US" sz="2400" kern="0" dirty="0">
                <a:solidFill>
                  <a:srgbClr val="3366FF"/>
                </a:solidFill>
                <a:latin typeface="Calibri" panose="020F0502020204030204" pitchFamily="34" charset="0"/>
              </a:rPr>
              <a:t>challenging</a:t>
            </a:r>
            <a:r>
              <a:rPr lang="en-US" sz="2400" kern="0" dirty="0">
                <a:latin typeface="Calibri" panose="020F0502020204030204" pitchFamily="34" charset="0"/>
              </a:rPr>
              <a:t> and </a:t>
            </a:r>
            <a:r>
              <a:rPr lang="en-US" sz="2400" kern="0" dirty="0">
                <a:solidFill>
                  <a:srgbClr val="3366FF"/>
                </a:solidFill>
                <a:latin typeface="Calibri" panose="020F0502020204030204" pitchFamily="34" charset="0"/>
              </a:rPr>
              <a:t>important to </a:t>
            </a:r>
            <a:r>
              <a:rPr lang="en-US" sz="2400" kern="0" dirty="0" smtClean="0">
                <a:solidFill>
                  <a:srgbClr val="3366FF"/>
                </a:solidFill>
                <a:latin typeface="Calibri" panose="020F0502020204030204" pitchFamily="34" charset="0"/>
              </a:rPr>
              <a:t>society</a:t>
            </a:r>
            <a:endParaRPr lang="en-US" sz="2400" kern="0" dirty="0">
              <a:latin typeface="Calibri" panose="020F0502020204030204" pitchFamily="34" charset="0"/>
            </a:endParaRPr>
          </a:p>
          <a:p>
            <a:pPr algn="just"/>
            <a:r>
              <a:rPr lang="en-US" sz="2400" kern="0" dirty="0" smtClean="0">
                <a:latin typeface="Calibri" panose="020F0502020204030204" pitchFamily="34" charset="0"/>
              </a:rPr>
              <a:t>Foster </a:t>
            </a:r>
            <a:r>
              <a:rPr lang="en-US" sz="2400" kern="0" dirty="0" smtClean="0">
                <a:solidFill>
                  <a:srgbClr val="0066FF"/>
                </a:solidFill>
                <a:latin typeface="Calibri" panose="020F0502020204030204" pitchFamily="34" charset="0"/>
              </a:rPr>
              <a:t>partnerships</a:t>
            </a:r>
            <a:r>
              <a:rPr lang="en-US" sz="2400" kern="0" dirty="0" smtClean="0">
                <a:latin typeface="Calibri" panose="020F0502020204030204" pitchFamily="34" charset="0"/>
              </a:rPr>
              <a:t> between academia and industry, National labs, and international</a:t>
            </a:r>
          </a:p>
          <a:p>
            <a:pPr algn="just"/>
            <a:r>
              <a:rPr lang="en-US" sz="2400" b="1" kern="0" dirty="0" smtClean="0">
                <a:solidFill>
                  <a:srgbClr val="3366FF"/>
                </a:solidFill>
                <a:latin typeface="Calibri" panose="020F0502020204030204" pitchFamily="34" charset="0"/>
              </a:rPr>
              <a:t>Broaden participation </a:t>
            </a:r>
            <a:r>
              <a:rPr lang="en-US" sz="2400" b="1" kern="0" dirty="0" smtClean="0">
                <a:latin typeface="Calibri" panose="020F0502020204030204" pitchFamily="34" charset="0"/>
              </a:rPr>
              <a:t>of groups under-represented in the sciences</a:t>
            </a:r>
          </a:p>
          <a:p>
            <a:pPr algn="just"/>
            <a:r>
              <a:rPr lang="en-US" sz="2400" dirty="0" smtClean="0">
                <a:solidFill>
                  <a:srgbClr val="3366FF"/>
                </a:solidFill>
                <a:latin typeface="Calibri" panose="020F0502020204030204" pitchFamily="34" charset="0"/>
              </a:rPr>
              <a:t>Re-competition</a:t>
            </a:r>
            <a:r>
              <a:rPr lang="en-US" sz="2400" dirty="0" smtClean="0">
                <a:latin typeface="Calibri" panose="020F0502020204030204" pitchFamily="34" charset="0"/>
              </a:rPr>
              <a:t> model and Seed program provide a mechanism for a reinvention and adaptation to address emerging areas (</a:t>
            </a:r>
            <a:r>
              <a:rPr lang="en-US" sz="2400" dirty="0" smtClean="0">
                <a:solidFill>
                  <a:srgbClr val="3366FF"/>
                </a:solidFill>
                <a:latin typeface="Calibri" panose="020F0502020204030204" pitchFamily="34" charset="0"/>
              </a:rPr>
              <a:t>flexibility</a:t>
            </a:r>
            <a:r>
              <a:rPr lang="en-US" sz="2400" dirty="0" smtClean="0">
                <a:latin typeface="Calibri" panose="020F0502020204030204" pitchFamily="34" charset="0"/>
              </a:rPr>
              <a:t>)</a:t>
            </a:r>
            <a:endParaRPr lang="en-US" sz="2400" dirty="0">
              <a:latin typeface="Calibri" panose="020F0502020204030204" pitchFamily="34" charset="0"/>
            </a:endParaRPr>
          </a:p>
        </p:txBody>
      </p:sp>
    </p:spTree>
    <p:extLst>
      <p:ext uri="{BB962C8B-B14F-4D97-AF65-F5344CB8AC3E}">
        <p14:creationId xmlns:p14="http://schemas.microsoft.com/office/powerpoint/2010/main" val="42002200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99592" y="116632"/>
            <a:ext cx="7543800" cy="1296144"/>
          </a:xfrm>
          <a:gradFill>
            <a:gsLst>
              <a:gs pos="0">
                <a:srgbClr val="FFFF00"/>
              </a:gs>
              <a:gs pos="50000">
                <a:schemeClr val="accent1">
                  <a:tint val="44500"/>
                  <a:satMod val="160000"/>
                </a:schemeClr>
              </a:gs>
              <a:gs pos="100000">
                <a:schemeClr val="accent1">
                  <a:tint val="23500"/>
                  <a:satMod val="160000"/>
                </a:schemeClr>
              </a:gs>
            </a:gsLst>
            <a:lin ang="5400000" scaled="0"/>
          </a:gradFill>
        </p:spPr>
        <p:txBody>
          <a:bodyPr/>
          <a:lstStyle/>
          <a:p>
            <a:r>
              <a:rPr lang="en-US" sz="4000" b="1" dirty="0">
                <a:latin typeface="Calibri" panose="020F0502020204030204" pitchFamily="34" charset="0"/>
              </a:rPr>
              <a:t>Interdisciplinary Research </a:t>
            </a:r>
            <a:br>
              <a:rPr lang="en-US" sz="4000" b="1" dirty="0">
                <a:latin typeface="Calibri" panose="020F0502020204030204" pitchFamily="34" charset="0"/>
              </a:rPr>
            </a:br>
            <a:r>
              <a:rPr lang="en-US" sz="4000" b="1" dirty="0" smtClean="0">
                <a:latin typeface="Calibri" panose="020F0502020204030204" pitchFamily="34" charset="0"/>
              </a:rPr>
              <a:t>Groups (</a:t>
            </a:r>
            <a:r>
              <a:rPr lang="en-US" sz="4000" b="1" dirty="0" smtClean="0">
                <a:solidFill>
                  <a:srgbClr val="3366FF"/>
                </a:solidFill>
                <a:latin typeface="Calibri" panose="020F0502020204030204" pitchFamily="34" charset="0"/>
              </a:rPr>
              <a:t>IRG</a:t>
            </a:r>
            <a:r>
              <a:rPr lang="en-US" sz="4000" b="1" dirty="0" smtClean="0">
                <a:latin typeface="Calibri" panose="020F0502020204030204" pitchFamily="34" charset="0"/>
              </a:rPr>
              <a:t>): </a:t>
            </a:r>
            <a:r>
              <a:rPr lang="en-US" sz="4000" b="1" dirty="0">
                <a:latin typeface="Calibri" panose="020F0502020204030204" pitchFamily="34" charset="0"/>
              </a:rPr>
              <a:t>Core </a:t>
            </a:r>
            <a:r>
              <a:rPr lang="en-US" sz="4000" b="1" dirty="0" smtClean="0">
                <a:latin typeface="Calibri" panose="020F0502020204030204" pitchFamily="34" charset="0"/>
              </a:rPr>
              <a:t>Unit</a:t>
            </a:r>
            <a:endParaRPr lang="en-US" sz="4000" b="1" dirty="0">
              <a:latin typeface="Calibri" panose="020F0502020204030204" pitchFamily="34" charset="0"/>
            </a:endParaRPr>
          </a:p>
        </p:txBody>
      </p:sp>
      <p:sp>
        <p:nvSpPr>
          <p:cNvPr id="12291" name="Rectangle 3"/>
          <p:cNvSpPr>
            <a:spLocks noGrp="1" noChangeArrowheads="1"/>
          </p:cNvSpPr>
          <p:nvPr>
            <p:ph type="body" idx="1"/>
          </p:nvPr>
        </p:nvSpPr>
        <p:spPr>
          <a:xfrm>
            <a:off x="683568" y="1556792"/>
            <a:ext cx="8280920" cy="5256584"/>
          </a:xfrm>
          <a:solidFill>
            <a:srgbClr val="FFCCCC">
              <a:alpha val="50000"/>
            </a:srgbClr>
          </a:solidFill>
        </p:spPr>
        <p:txBody>
          <a:bodyPr/>
          <a:lstStyle/>
          <a:p>
            <a:pPr eaLnBrk="0" hangingPunct="0">
              <a:spcBef>
                <a:spcPct val="30000"/>
              </a:spcBef>
            </a:pPr>
            <a:r>
              <a:rPr lang="en-US" sz="2400" dirty="0" smtClean="0">
                <a:solidFill>
                  <a:srgbClr val="000000"/>
                </a:solidFill>
                <a:latin typeface="Calibri" panose="020F0502020204030204" pitchFamily="34" charset="0"/>
              </a:rPr>
              <a:t>Each IRG:</a:t>
            </a:r>
            <a:endParaRPr lang="en-US" sz="2400" dirty="0">
              <a:solidFill>
                <a:srgbClr val="000000"/>
              </a:solidFill>
              <a:latin typeface="Calibri" panose="020F0502020204030204" pitchFamily="34" charset="0"/>
            </a:endParaRPr>
          </a:p>
          <a:p>
            <a:pPr lvl="1" eaLnBrk="0" hangingPunct="0">
              <a:spcBef>
                <a:spcPct val="30000"/>
              </a:spcBef>
            </a:pPr>
            <a:r>
              <a:rPr lang="en-US" sz="2400" dirty="0">
                <a:solidFill>
                  <a:srgbClr val="000000"/>
                </a:solidFill>
                <a:latin typeface="Calibri" panose="020F0502020204030204" pitchFamily="34" charset="0"/>
              </a:rPr>
              <a:t>Addresses a major materials topic or </a:t>
            </a:r>
            <a:r>
              <a:rPr lang="en-US" sz="2400" dirty="0" smtClean="0">
                <a:solidFill>
                  <a:srgbClr val="000000"/>
                </a:solidFill>
                <a:latin typeface="Calibri" panose="020F0502020204030204" pitchFamily="34" charset="0"/>
              </a:rPr>
              <a:t>area </a:t>
            </a:r>
            <a:r>
              <a:rPr lang="en-US" sz="2400" b="1" dirty="0" smtClean="0">
                <a:solidFill>
                  <a:srgbClr val="3366FF"/>
                </a:solidFill>
                <a:latin typeface="Calibri" panose="020F0502020204030204" pitchFamily="34" charset="0"/>
              </a:rPr>
              <a:t>synergistically</a:t>
            </a:r>
            <a:endParaRPr lang="en-US" sz="2400" b="1" dirty="0">
              <a:solidFill>
                <a:srgbClr val="3366FF"/>
              </a:solidFill>
              <a:latin typeface="Calibri" panose="020F0502020204030204" pitchFamily="34" charset="0"/>
            </a:endParaRPr>
          </a:p>
          <a:p>
            <a:pPr lvl="1" eaLnBrk="0" hangingPunct="0">
              <a:spcBef>
                <a:spcPct val="30000"/>
              </a:spcBef>
            </a:pPr>
            <a:r>
              <a:rPr lang="en-US" sz="2400" dirty="0">
                <a:solidFill>
                  <a:srgbClr val="000000"/>
                </a:solidFill>
                <a:latin typeface="Calibri" panose="020F0502020204030204" pitchFamily="34" charset="0"/>
              </a:rPr>
              <a:t>Involves several researchers with complementary backgrounds, skills, </a:t>
            </a:r>
            <a:r>
              <a:rPr lang="en-US" sz="2400" dirty="0" smtClean="0">
                <a:solidFill>
                  <a:srgbClr val="000000"/>
                </a:solidFill>
                <a:latin typeface="Calibri" panose="020F0502020204030204" pitchFamily="34" charset="0"/>
              </a:rPr>
              <a:t>knowledge.</a:t>
            </a:r>
            <a:endParaRPr lang="en-US" sz="2400" dirty="0">
              <a:solidFill>
                <a:srgbClr val="000000"/>
              </a:solidFill>
              <a:latin typeface="Calibri" panose="020F0502020204030204" pitchFamily="34" charset="0"/>
            </a:endParaRPr>
          </a:p>
          <a:p>
            <a:pPr lvl="1" eaLnBrk="0" hangingPunct="0">
              <a:spcBef>
                <a:spcPct val="30000"/>
              </a:spcBef>
            </a:pPr>
            <a:r>
              <a:rPr lang="en-US" sz="2400" dirty="0">
                <a:solidFill>
                  <a:srgbClr val="000000"/>
                </a:solidFill>
                <a:latin typeface="Calibri" panose="020F0502020204030204" pitchFamily="34" charset="0"/>
              </a:rPr>
              <a:t>Is more than a ‘collection of individual </a:t>
            </a:r>
            <a:r>
              <a:rPr lang="en-US" sz="2400" dirty="0" smtClean="0">
                <a:solidFill>
                  <a:srgbClr val="000000"/>
                </a:solidFill>
                <a:latin typeface="Calibri" panose="020F0502020204030204" pitchFamily="34" charset="0"/>
              </a:rPr>
              <a:t>investigators’</a:t>
            </a:r>
          </a:p>
          <a:p>
            <a:pPr lvl="1" eaLnBrk="0" hangingPunct="0">
              <a:spcBef>
                <a:spcPct val="30000"/>
              </a:spcBef>
            </a:pPr>
            <a:r>
              <a:rPr lang="en-US" sz="2400" dirty="0" smtClean="0">
                <a:latin typeface="Calibri" panose="020F0502020204030204" pitchFamily="34" charset="0"/>
              </a:rPr>
              <a:t>synthesis, theory</a:t>
            </a:r>
            <a:r>
              <a:rPr lang="en-US" sz="2400" dirty="0">
                <a:latin typeface="Calibri" panose="020F0502020204030204" pitchFamily="34" charset="0"/>
              </a:rPr>
              <a:t>, </a:t>
            </a:r>
            <a:r>
              <a:rPr lang="en-US" sz="2400" dirty="0" smtClean="0">
                <a:latin typeface="Calibri" panose="020F0502020204030204" pitchFamily="34" charset="0"/>
              </a:rPr>
              <a:t>characterization</a:t>
            </a:r>
            <a:r>
              <a:rPr lang="en-US" sz="2400" dirty="0">
                <a:latin typeface="Calibri" panose="020F0502020204030204" pitchFamily="34" charset="0"/>
              </a:rPr>
              <a:t>, </a:t>
            </a:r>
            <a:r>
              <a:rPr lang="en-US" sz="2400" dirty="0" smtClean="0">
                <a:latin typeface="Calibri" panose="020F0502020204030204" pitchFamily="34" charset="0"/>
              </a:rPr>
              <a:t>evaluation</a:t>
            </a:r>
            <a:r>
              <a:rPr lang="en-US" sz="2400" dirty="0">
                <a:latin typeface="Calibri" panose="020F0502020204030204" pitchFamily="34" charset="0"/>
              </a:rPr>
              <a:t>, </a:t>
            </a:r>
            <a:r>
              <a:rPr lang="en-US" sz="2400" dirty="0" smtClean="0">
                <a:latin typeface="Calibri" panose="020F0502020204030204" pitchFamily="34" charset="0"/>
              </a:rPr>
              <a:t>applications</a:t>
            </a:r>
            <a:endParaRPr lang="en-US" sz="2400" dirty="0">
              <a:solidFill>
                <a:srgbClr val="000000"/>
              </a:solidFill>
              <a:latin typeface="Calibri" panose="020F0502020204030204" pitchFamily="34" charset="0"/>
            </a:endParaRPr>
          </a:p>
          <a:p>
            <a:pPr eaLnBrk="0" hangingPunct="0">
              <a:spcBef>
                <a:spcPct val="30000"/>
              </a:spcBef>
            </a:pPr>
            <a:r>
              <a:rPr lang="en-US" sz="2400" dirty="0">
                <a:solidFill>
                  <a:srgbClr val="000000"/>
                </a:solidFill>
                <a:latin typeface="Calibri" panose="020F0502020204030204" pitchFamily="34" charset="0"/>
              </a:rPr>
              <a:t>Interaction </a:t>
            </a:r>
            <a:r>
              <a:rPr lang="en-US" sz="2400" b="1" dirty="0">
                <a:solidFill>
                  <a:srgbClr val="3366FF"/>
                </a:solidFill>
                <a:latin typeface="Calibri" panose="020F0502020204030204" pitchFamily="34" charset="0"/>
              </a:rPr>
              <a:t>within</a:t>
            </a:r>
            <a:r>
              <a:rPr lang="en-US" sz="2400" dirty="0">
                <a:solidFill>
                  <a:srgbClr val="000000"/>
                </a:solidFill>
                <a:latin typeface="Calibri" panose="020F0502020204030204" pitchFamily="34" charset="0"/>
              </a:rPr>
              <a:t> </a:t>
            </a:r>
            <a:r>
              <a:rPr lang="en-US" sz="2400" dirty="0" smtClean="0">
                <a:solidFill>
                  <a:srgbClr val="000000"/>
                </a:solidFill>
                <a:latin typeface="Calibri" panose="020F0502020204030204" pitchFamily="34" charset="0"/>
              </a:rPr>
              <a:t>an IRG </a:t>
            </a:r>
            <a:r>
              <a:rPr lang="en-US" sz="2400" dirty="0">
                <a:solidFill>
                  <a:srgbClr val="000000"/>
                </a:solidFill>
                <a:latin typeface="Calibri" panose="020F0502020204030204" pitchFamily="34" charset="0"/>
              </a:rPr>
              <a:t>is </a:t>
            </a:r>
            <a:r>
              <a:rPr lang="en-US" sz="2400" dirty="0" smtClean="0">
                <a:solidFill>
                  <a:srgbClr val="000000"/>
                </a:solidFill>
                <a:latin typeface="Calibri" panose="020F0502020204030204" pitchFamily="34" charset="0"/>
              </a:rPr>
              <a:t>critical</a:t>
            </a:r>
            <a:endParaRPr lang="en-US" sz="2400" dirty="0">
              <a:solidFill>
                <a:srgbClr val="000000"/>
              </a:solidFill>
              <a:latin typeface="Calibri" panose="020F0502020204030204" pitchFamily="34" charset="0"/>
            </a:endParaRPr>
          </a:p>
          <a:p>
            <a:pPr eaLnBrk="0" hangingPunct="0">
              <a:spcBef>
                <a:spcPct val="30000"/>
              </a:spcBef>
            </a:pPr>
            <a:r>
              <a:rPr lang="en-US" sz="2400" dirty="0">
                <a:solidFill>
                  <a:srgbClr val="000000"/>
                </a:solidFill>
                <a:latin typeface="Calibri" panose="020F0502020204030204" pitchFamily="34" charset="0"/>
              </a:rPr>
              <a:t>Interaction </a:t>
            </a:r>
            <a:r>
              <a:rPr lang="en-US" sz="2400" b="1" dirty="0" smtClean="0">
                <a:solidFill>
                  <a:srgbClr val="3366FF"/>
                </a:solidFill>
                <a:latin typeface="Calibri" panose="020F0502020204030204" pitchFamily="34" charset="0"/>
              </a:rPr>
              <a:t>among</a:t>
            </a:r>
            <a:r>
              <a:rPr lang="en-US" sz="2400" dirty="0" smtClean="0">
                <a:solidFill>
                  <a:srgbClr val="000000"/>
                </a:solidFill>
                <a:latin typeface="Calibri" panose="020F0502020204030204" pitchFamily="34" charset="0"/>
              </a:rPr>
              <a:t> </a:t>
            </a:r>
            <a:r>
              <a:rPr lang="en-US" sz="2400" dirty="0">
                <a:solidFill>
                  <a:srgbClr val="000000"/>
                </a:solidFill>
                <a:latin typeface="Calibri" panose="020F0502020204030204" pitchFamily="34" charset="0"/>
              </a:rPr>
              <a:t>IRGs not required, but may strengthen the </a:t>
            </a:r>
            <a:r>
              <a:rPr lang="en-US" sz="2400" dirty="0" smtClean="0">
                <a:solidFill>
                  <a:srgbClr val="000000"/>
                </a:solidFill>
                <a:latin typeface="Calibri" panose="020F0502020204030204" pitchFamily="34" charset="0"/>
              </a:rPr>
              <a:t>MRSEC</a:t>
            </a:r>
          </a:p>
          <a:p>
            <a:pPr eaLnBrk="0" hangingPunct="0">
              <a:spcBef>
                <a:spcPct val="30000"/>
              </a:spcBef>
            </a:pPr>
            <a:r>
              <a:rPr lang="en-US" sz="2400" dirty="0">
                <a:latin typeface="Calibri" panose="020F0502020204030204" pitchFamily="34" charset="0"/>
              </a:rPr>
              <a:t>Collectively, the </a:t>
            </a:r>
            <a:r>
              <a:rPr lang="en-US" sz="2400" b="1" dirty="0" smtClean="0">
                <a:solidFill>
                  <a:srgbClr val="3366FF"/>
                </a:solidFill>
                <a:latin typeface="Calibri" panose="020F0502020204030204" pitchFamily="34" charset="0"/>
              </a:rPr>
              <a:t>MRSEC</a:t>
            </a:r>
            <a:r>
              <a:rPr lang="en-US" sz="2400" dirty="0" smtClean="0">
                <a:solidFill>
                  <a:srgbClr val="3366FF"/>
                </a:solidFill>
                <a:latin typeface="Calibri" panose="020F0502020204030204" pitchFamily="34" charset="0"/>
              </a:rPr>
              <a:t> </a:t>
            </a:r>
            <a:r>
              <a:rPr lang="en-US" sz="2400" dirty="0" smtClean="0">
                <a:latin typeface="Calibri" panose="020F0502020204030204" pitchFamily="34" charset="0"/>
              </a:rPr>
              <a:t>topics cover the </a:t>
            </a:r>
            <a:r>
              <a:rPr lang="en-US" sz="2400" dirty="0">
                <a:latin typeface="Calibri" panose="020F0502020204030204" pitchFamily="34" charset="0"/>
              </a:rPr>
              <a:t>entire </a:t>
            </a:r>
            <a:r>
              <a:rPr lang="en-US" sz="2400" dirty="0" smtClean="0">
                <a:latin typeface="Calibri" panose="020F0502020204030204" pitchFamily="34" charset="0"/>
              </a:rPr>
              <a:t>research breadth that </a:t>
            </a:r>
            <a:r>
              <a:rPr lang="en-US" sz="2400" dirty="0">
                <a:latin typeface="Calibri" panose="020F0502020204030204" pitchFamily="34" charset="0"/>
              </a:rPr>
              <a:t>DMR addresses as a </a:t>
            </a:r>
            <a:r>
              <a:rPr lang="en-US" sz="2400" dirty="0" smtClean="0">
                <a:latin typeface="Calibri" panose="020F0502020204030204" pitchFamily="34" charset="0"/>
              </a:rPr>
              <a:t>division</a:t>
            </a:r>
            <a:endParaRPr lang="en-US" sz="2400" dirty="0">
              <a:latin typeface="Calibri" panose="020F0502020204030204" pitchFamily="34" charset="0"/>
            </a:endParaRPr>
          </a:p>
        </p:txBody>
      </p:sp>
    </p:spTree>
    <p:extLst>
      <p:ext uri="{BB962C8B-B14F-4D97-AF65-F5344CB8AC3E}">
        <p14:creationId xmlns:p14="http://schemas.microsoft.com/office/powerpoint/2010/main" val="9636157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99592" y="188640"/>
            <a:ext cx="7704856" cy="864096"/>
          </a:xfrm>
          <a:gradFill>
            <a:gsLst>
              <a:gs pos="0">
                <a:srgbClr val="FFFF00"/>
              </a:gs>
              <a:gs pos="50000">
                <a:schemeClr val="accent1">
                  <a:tint val="44500"/>
                  <a:satMod val="160000"/>
                </a:schemeClr>
              </a:gs>
              <a:gs pos="100000">
                <a:schemeClr val="accent1">
                  <a:tint val="23500"/>
                  <a:satMod val="160000"/>
                </a:schemeClr>
              </a:gs>
            </a:gsLst>
            <a:lin ang="5400000" scaled="0"/>
          </a:gradFill>
        </p:spPr>
        <p:txBody>
          <a:bodyPr/>
          <a:lstStyle/>
          <a:p>
            <a:r>
              <a:rPr lang="en-US" b="1" dirty="0" smtClean="0">
                <a:latin typeface="Calibri" panose="020F0502020204030204" pitchFamily="34" charset="0"/>
              </a:rPr>
              <a:t>Additional Features</a:t>
            </a:r>
            <a:endParaRPr lang="en-US" b="1" dirty="0">
              <a:latin typeface="Calibri" panose="020F0502020204030204" pitchFamily="34" charset="0"/>
            </a:endParaRPr>
          </a:p>
        </p:txBody>
      </p:sp>
      <p:sp>
        <p:nvSpPr>
          <p:cNvPr id="11267" name="Rectangle 3"/>
          <p:cNvSpPr>
            <a:spLocks noGrp="1" noChangeArrowheads="1"/>
          </p:cNvSpPr>
          <p:nvPr>
            <p:ph type="body" idx="1"/>
          </p:nvPr>
        </p:nvSpPr>
        <p:spPr>
          <a:xfrm>
            <a:off x="755576" y="1340768"/>
            <a:ext cx="8208962" cy="5328592"/>
          </a:xfrm>
          <a:solidFill>
            <a:schemeClr val="bg2">
              <a:lumMod val="20000"/>
              <a:lumOff val="80000"/>
            </a:schemeClr>
          </a:solidFill>
        </p:spPr>
        <p:txBody>
          <a:bodyPr/>
          <a:lstStyle/>
          <a:p>
            <a:pPr eaLnBrk="0" hangingPunct="0">
              <a:lnSpc>
                <a:spcPct val="90000"/>
              </a:lnSpc>
              <a:spcBef>
                <a:spcPct val="30000"/>
              </a:spcBef>
            </a:pPr>
            <a:r>
              <a:rPr lang="en-US" sz="2400" b="1" dirty="0" smtClean="0">
                <a:solidFill>
                  <a:srgbClr val="FF0000"/>
                </a:solidFill>
                <a:latin typeface="Calibri" panose="020F0502020204030204" pitchFamily="34" charset="0"/>
              </a:rPr>
              <a:t>“Flexibility”</a:t>
            </a:r>
            <a:r>
              <a:rPr lang="en-US" sz="2400" dirty="0" smtClean="0">
                <a:solidFill>
                  <a:srgbClr val="000000"/>
                </a:solidFill>
                <a:latin typeface="Calibri" panose="020F0502020204030204" pitchFamily="34" charset="0"/>
              </a:rPr>
              <a:t> </a:t>
            </a:r>
            <a:r>
              <a:rPr lang="en-US" sz="2400" dirty="0">
                <a:solidFill>
                  <a:srgbClr val="000000"/>
                </a:solidFill>
                <a:latin typeface="Calibri" panose="020F0502020204030204" pitchFamily="34" charset="0"/>
              </a:rPr>
              <a:t>to develop new areas, support for </a:t>
            </a:r>
            <a:r>
              <a:rPr lang="en-US" sz="2400" b="1" dirty="0">
                <a:solidFill>
                  <a:srgbClr val="FF0000"/>
                </a:solidFill>
                <a:latin typeface="Calibri" panose="020F0502020204030204" pitchFamily="34" charset="0"/>
              </a:rPr>
              <a:t>‘</a:t>
            </a:r>
            <a:r>
              <a:rPr lang="en-US" sz="2400" b="1" dirty="0" smtClean="0">
                <a:solidFill>
                  <a:srgbClr val="FF0000"/>
                </a:solidFill>
                <a:latin typeface="Calibri" panose="020F0502020204030204" pitchFamily="34" charset="0"/>
              </a:rPr>
              <a:t>SEEDs’.</a:t>
            </a:r>
            <a:endParaRPr lang="en-US" sz="2400" b="1" dirty="0">
              <a:solidFill>
                <a:srgbClr val="FF0000"/>
              </a:solidFill>
              <a:latin typeface="Calibri" panose="020F0502020204030204" pitchFamily="34" charset="0"/>
            </a:endParaRPr>
          </a:p>
          <a:p>
            <a:pPr lvl="1" eaLnBrk="0" hangingPunct="0">
              <a:lnSpc>
                <a:spcPct val="90000"/>
              </a:lnSpc>
              <a:spcBef>
                <a:spcPct val="30000"/>
              </a:spcBef>
            </a:pPr>
            <a:r>
              <a:rPr lang="en-US" sz="2400" dirty="0">
                <a:latin typeface="Calibri" panose="020F0502020204030204" pitchFamily="34" charset="0"/>
              </a:rPr>
              <a:t>Potentially </a:t>
            </a:r>
            <a:r>
              <a:rPr lang="en-US" sz="2400" dirty="0" smtClean="0">
                <a:latin typeface="Calibri" panose="020F0502020204030204" pitchFamily="34" charset="0"/>
              </a:rPr>
              <a:t>Transformative; Attract new faculty</a:t>
            </a:r>
            <a:endParaRPr lang="en-US" sz="2400" dirty="0">
              <a:latin typeface="Calibri" panose="020F0502020204030204" pitchFamily="34" charset="0"/>
            </a:endParaRPr>
          </a:p>
          <a:p>
            <a:pPr lvl="1" eaLnBrk="0" hangingPunct="0">
              <a:lnSpc>
                <a:spcPct val="90000"/>
              </a:lnSpc>
              <a:spcBef>
                <a:spcPct val="30000"/>
              </a:spcBef>
            </a:pPr>
            <a:r>
              <a:rPr lang="en-US" sz="2400" dirty="0">
                <a:latin typeface="Calibri" panose="020F0502020204030204" pitchFamily="34" charset="0"/>
              </a:rPr>
              <a:t>Important to review </a:t>
            </a:r>
            <a:r>
              <a:rPr lang="en-US" sz="2400" dirty="0" smtClean="0">
                <a:latin typeface="Calibri" panose="020F0502020204030204" pitchFamily="34" charset="0"/>
              </a:rPr>
              <a:t>mechanism </a:t>
            </a:r>
            <a:r>
              <a:rPr lang="en-US" sz="2400" dirty="0">
                <a:latin typeface="Calibri" panose="020F0502020204030204" pitchFamily="34" charset="0"/>
              </a:rPr>
              <a:t>and effectiveness of Seed </a:t>
            </a:r>
            <a:r>
              <a:rPr lang="en-US" sz="2400" dirty="0" smtClean="0">
                <a:latin typeface="Calibri" panose="020F0502020204030204" pitchFamily="34" charset="0"/>
              </a:rPr>
              <a:t>Program; re-competition</a:t>
            </a:r>
            <a:endParaRPr lang="en-US" sz="2400" dirty="0">
              <a:latin typeface="Calibri" panose="020F0502020204030204" pitchFamily="34" charset="0"/>
            </a:endParaRPr>
          </a:p>
          <a:p>
            <a:pPr eaLnBrk="0" hangingPunct="0">
              <a:lnSpc>
                <a:spcPct val="90000"/>
              </a:lnSpc>
              <a:spcBef>
                <a:spcPct val="30000"/>
              </a:spcBef>
            </a:pPr>
            <a:r>
              <a:rPr lang="en-US" sz="2400" b="1" dirty="0">
                <a:solidFill>
                  <a:srgbClr val="0066FF"/>
                </a:solidFill>
                <a:latin typeface="Calibri" panose="020F0502020204030204" pitchFamily="34" charset="0"/>
              </a:rPr>
              <a:t>Education</a:t>
            </a:r>
            <a:r>
              <a:rPr lang="en-US" sz="2400" dirty="0">
                <a:solidFill>
                  <a:srgbClr val="000099"/>
                </a:solidFill>
                <a:latin typeface="Calibri" panose="020F0502020204030204" pitchFamily="34" charset="0"/>
              </a:rPr>
              <a:t> </a:t>
            </a:r>
            <a:r>
              <a:rPr lang="en-US" sz="2400" dirty="0">
                <a:solidFill>
                  <a:srgbClr val="000000"/>
                </a:solidFill>
                <a:latin typeface="Calibri" panose="020F0502020204030204" pitchFamily="34" charset="0"/>
              </a:rPr>
              <a:t>(precollege to postdoctoral) and development of human </a:t>
            </a:r>
            <a:r>
              <a:rPr lang="en-US" sz="2400" dirty="0" smtClean="0">
                <a:solidFill>
                  <a:srgbClr val="000000"/>
                </a:solidFill>
                <a:latin typeface="Calibri" panose="020F0502020204030204" pitchFamily="34" charset="0"/>
              </a:rPr>
              <a:t>resources</a:t>
            </a:r>
            <a:endParaRPr lang="en-US" sz="2400" dirty="0">
              <a:solidFill>
                <a:srgbClr val="000000"/>
              </a:solidFill>
              <a:latin typeface="Calibri" panose="020F0502020204030204" pitchFamily="34" charset="0"/>
            </a:endParaRPr>
          </a:p>
          <a:p>
            <a:pPr lvl="1" eaLnBrk="0" hangingPunct="0">
              <a:lnSpc>
                <a:spcPct val="90000"/>
              </a:lnSpc>
              <a:spcBef>
                <a:spcPct val="30000"/>
              </a:spcBef>
            </a:pPr>
            <a:r>
              <a:rPr lang="en-US" sz="2400" dirty="0">
                <a:solidFill>
                  <a:srgbClr val="000000"/>
                </a:solidFill>
                <a:latin typeface="Calibri" panose="020F0502020204030204" pitchFamily="34" charset="0"/>
              </a:rPr>
              <a:t>REU </a:t>
            </a:r>
            <a:r>
              <a:rPr lang="en-US" sz="2400" dirty="0" smtClean="0">
                <a:solidFill>
                  <a:srgbClr val="000000"/>
                </a:solidFill>
                <a:latin typeface="Calibri" panose="020F0502020204030204" pitchFamily="34" charset="0"/>
              </a:rPr>
              <a:t>requirement (built in); RET</a:t>
            </a:r>
            <a:endParaRPr lang="en-US" sz="2400" dirty="0">
              <a:solidFill>
                <a:srgbClr val="000000"/>
              </a:solidFill>
              <a:latin typeface="Calibri" panose="020F0502020204030204" pitchFamily="34" charset="0"/>
            </a:endParaRPr>
          </a:p>
          <a:p>
            <a:pPr lvl="1" eaLnBrk="0" hangingPunct="0">
              <a:lnSpc>
                <a:spcPct val="90000"/>
              </a:lnSpc>
              <a:spcBef>
                <a:spcPct val="30000"/>
              </a:spcBef>
            </a:pPr>
            <a:r>
              <a:rPr lang="en-US" sz="2400" dirty="0">
                <a:solidFill>
                  <a:srgbClr val="000000"/>
                </a:solidFill>
                <a:latin typeface="Calibri" panose="020F0502020204030204" pitchFamily="34" charset="0"/>
              </a:rPr>
              <a:t>Other education outreach activities </a:t>
            </a:r>
            <a:r>
              <a:rPr lang="en-US" sz="2400" b="1" dirty="0">
                <a:solidFill>
                  <a:srgbClr val="3366FF"/>
                </a:solidFill>
                <a:latin typeface="Calibri" panose="020F0502020204030204" pitchFamily="34" charset="0"/>
              </a:rPr>
              <a:t>scale with the size</a:t>
            </a:r>
            <a:r>
              <a:rPr lang="en-US" sz="2400" b="1" dirty="0">
                <a:solidFill>
                  <a:srgbClr val="000000"/>
                </a:solidFill>
                <a:latin typeface="Calibri" panose="020F0502020204030204" pitchFamily="34" charset="0"/>
              </a:rPr>
              <a:t> </a:t>
            </a:r>
            <a:r>
              <a:rPr lang="en-US" sz="2400" dirty="0">
                <a:solidFill>
                  <a:srgbClr val="000000"/>
                </a:solidFill>
                <a:latin typeface="Calibri" panose="020F0502020204030204" pitchFamily="34" charset="0"/>
              </a:rPr>
              <a:t>of the </a:t>
            </a:r>
            <a:r>
              <a:rPr lang="en-US" sz="2400" dirty="0" smtClean="0">
                <a:solidFill>
                  <a:srgbClr val="000000"/>
                </a:solidFill>
                <a:latin typeface="Calibri" panose="020F0502020204030204" pitchFamily="34" charset="0"/>
              </a:rPr>
              <a:t>MRSEC.</a:t>
            </a:r>
            <a:endParaRPr lang="en-US" sz="2400" dirty="0">
              <a:solidFill>
                <a:srgbClr val="000000"/>
              </a:solidFill>
              <a:latin typeface="Calibri" panose="020F0502020204030204" pitchFamily="34" charset="0"/>
            </a:endParaRPr>
          </a:p>
          <a:p>
            <a:pPr eaLnBrk="0" hangingPunct="0">
              <a:lnSpc>
                <a:spcPct val="90000"/>
              </a:lnSpc>
              <a:spcBef>
                <a:spcPct val="30000"/>
              </a:spcBef>
            </a:pPr>
            <a:r>
              <a:rPr lang="en-US" sz="2400" b="1" dirty="0">
                <a:solidFill>
                  <a:srgbClr val="FF0000"/>
                </a:solidFill>
                <a:latin typeface="Calibri" panose="020F0502020204030204" pitchFamily="34" charset="0"/>
              </a:rPr>
              <a:t>Diversity </a:t>
            </a:r>
            <a:r>
              <a:rPr lang="en-US" sz="2400" dirty="0">
                <a:solidFill>
                  <a:srgbClr val="000000"/>
                </a:solidFill>
                <a:latin typeface="Calibri" panose="020F0502020204030204" pitchFamily="34" charset="0"/>
              </a:rPr>
              <a:t>Strategic </a:t>
            </a:r>
            <a:r>
              <a:rPr lang="en-US" sz="2400" dirty="0" smtClean="0">
                <a:solidFill>
                  <a:srgbClr val="000000"/>
                </a:solidFill>
                <a:latin typeface="Calibri" panose="020F0502020204030204" pitchFamily="34" charset="0"/>
              </a:rPr>
              <a:t>Plan – all levels</a:t>
            </a:r>
            <a:endParaRPr lang="en-US" sz="2400" dirty="0">
              <a:solidFill>
                <a:srgbClr val="000000"/>
              </a:solidFill>
              <a:latin typeface="Calibri" panose="020F0502020204030204" pitchFamily="34" charset="0"/>
            </a:endParaRPr>
          </a:p>
          <a:p>
            <a:pPr eaLnBrk="0" hangingPunct="0">
              <a:lnSpc>
                <a:spcPct val="90000"/>
              </a:lnSpc>
              <a:spcBef>
                <a:spcPct val="30000"/>
              </a:spcBef>
            </a:pPr>
            <a:r>
              <a:rPr lang="en-US" sz="2400" b="1" dirty="0" smtClean="0">
                <a:solidFill>
                  <a:srgbClr val="0066FF"/>
                </a:solidFill>
                <a:latin typeface="Calibri" panose="020F0502020204030204" pitchFamily="34" charset="0"/>
              </a:rPr>
              <a:t>Shared </a:t>
            </a:r>
            <a:r>
              <a:rPr lang="en-US" sz="2400" b="1" dirty="0">
                <a:solidFill>
                  <a:srgbClr val="0066FF"/>
                </a:solidFill>
                <a:latin typeface="Calibri" panose="020F0502020204030204" pitchFamily="34" charset="0"/>
              </a:rPr>
              <a:t>experimental </a:t>
            </a:r>
            <a:r>
              <a:rPr lang="en-US" sz="2400" b="1" dirty="0" smtClean="0">
                <a:solidFill>
                  <a:srgbClr val="0066FF"/>
                </a:solidFill>
                <a:latin typeface="Calibri" panose="020F0502020204030204" pitchFamily="34" charset="0"/>
              </a:rPr>
              <a:t>facilities </a:t>
            </a:r>
            <a:r>
              <a:rPr lang="en-US" sz="2400" dirty="0" smtClean="0">
                <a:solidFill>
                  <a:srgbClr val="0066FF"/>
                </a:solidFill>
                <a:latin typeface="Calibri" panose="020F0502020204030204" pitchFamily="34" charset="0"/>
              </a:rPr>
              <a:t>(Materials Research Facilities Network)</a:t>
            </a:r>
          </a:p>
          <a:p>
            <a:pPr eaLnBrk="0" hangingPunct="0">
              <a:lnSpc>
                <a:spcPct val="90000"/>
              </a:lnSpc>
              <a:spcBef>
                <a:spcPct val="30000"/>
              </a:spcBef>
            </a:pPr>
            <a:r>
              <a:rPr lang="en-US" sz="2400" dirty="0" smtClean="0">
                <a:solidFill>
                  <a:srgbClr val="000000"/>
                </a:solidFill>
                <a:latin typeface="Calibri" panose="020F0502020204030204" pitchFamily="34" charset="0"/>
              </a:rPr>
              <a:t>Active </a:t>
            </a:r>
            <a:r>
              <a:rPr lang="en-US" sz="2400" b="1" dirty="0">
                <a:solidFill>
                  <a:srgbClr val="FF0000"/>
                </a:solidFill>
                <a:latin typeface="Calibri" panose="020F0502020204030204" pitchFamily="34" charset="0"/>
              </a:rPr>
              <a:t>collaboration with industry </a:t>
            </a:r>
            <a:r>
              <a:rPr lang="en-US" sz="2400" dirty="0">
                <a:solidFill>
                  <a:srgbClr val="000000"/>
                </a:solidFill>
                <a:latin typeface="Calibri" panose="020F0502020204030204" pitchFamily="34" charset="0"/>
              </a:rPr>
              <a:t>and other </a:t>
            </a:r>
            <a:r>
              <a:rPr lang="en-US" sz="2400" dirty="0" smtClean="0">
                <a:solidFill>
                  <a:srgbClr val="000000"/>
                </a:solidFill>
                <a:latin typeface="Calibri" panose="020F0502020204030204" pitchFamily="34" charset="0"/>
              </a:rPr>
              <a:t>sectors.</a:t>
            </a:r>
            <a:endParaRPr lang="en-US"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1884282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11560" y="116632"/>
            <a:ext cx="8352928" cy="792088"/>
          </a:xfrm>
          <a:gradFill>
            <a:gsLst>
              <a:gs pos="0">
                <a:srgbClr val="FFFF00"/>
              </a:gs>
              <a:gs pos="50000">
                <a:schemeClr val="accent1">
                  <a:tint val="44500"/>
                  <a:satMod val="160000"/>
                </a:schemeClr>
              </a:gs>
              <a:gs pos="100000">
                <a:schemeClr val="accent1">
                  <a:tint val="23500"/>
                  <a:satMod val="160000"/>
                </a:schemeClr>
              </a:gs>
            </a:gsLst>
            <a:lin ang="5400000" scaled="0"/>
          </a:gradFill>
        </p:spPr>
        <p:txBody>
          <a:bodyPr/>
          <a:lstStyle/>
          <a:p>
            <a:r>
              <a:rPr lang="en-US" dirty="0">
                <a:latin typeface="Calibri" panose="020F0502020204030204" pitchFamily="34" charset="0"/>
              </a:rPr>
              <a:t>MRSEC </a:t>
            </a:r>
            <a:r>
              <a:rPr lang="en-US" dirty="0" smtClean="0">
                <a:latin typeface="Calibri" panose="020F0502020204030204" pitchFamily="34" charset="0"/>
              </a:rPr>
              <a:t>Awards Do Not Sunset</a:t>
            </a:r>
            <a:endParaRPr lang="en-US" dirty="0">
              <a:latin typeface="Calibri" panose="020F0502020204030204" pitchFamily="34" charset="0"/>
            </a:endParaRPr>
          </a:p>
        </p:txBody>
      </p:sp>
      <p:sp>
        <p:nvSpPr>
          <p:cNvPr id="13315" name="Rectangle 3"/>
          <p:cNvSpPr>
            <a:spLocks noGrp="1" noChangeArrowheads="1"/>
          </p:cNvSpPr>
          <p:nvPr>
            <p:ph type="body" idx="1"/>
          </p:nvPr>
        </p:nvSpPr>
        <p:spPr>
          <a:xfrm>
            <a:off x="647056" y="1124744"/>
            <a:ext cx="8496944" cy="5733256"/>
          </a:xfrm>
          <a:solidFill>
            <a:schemeClr val="accent3">
              <a:lumMod val="95000"/>
            </a:schemeClr>
          </a:solidFill>
        </p:spPr>
        <p:txBody>
          <a:bodyPr/>
          <a:lstStyle/>
          <a:p>
            <a:pPr>
              <a:lnSpc>
                <a:spcPct val="90000"/>
              </a:lnSpc>
            </a:pPr>
            <a:r>
              <a:rPr lang="en-US" sz="2800" dirty="0">
                <a:latin typeface="Calibri" panose="020F0502020204030204" pitchFamily="34" charset="0"/>
              </a:rPr>
              <a:t>Six year </a:t>
            </a:r>
            <a:r>
              <a:rPr lang="en-US" sz="2800" dirty="0" smtClean="0">
                <a:latin typeface="Calibri" panose="020F0502020204030204" pitchFamily="34" charset="0"/>
              </a:rPr>
              <a:t>awards, $56M* total in 2014; Individual Center support from $1.6M </a:t>
            </a:r>
            <a:r>
              <a:rPr lang="en-US" sz="2800" dirty="0">
                <a:latin typeface="Calibri" panose="020F0502020204030204" pitchFamily="34" charset="0"/>
              </a:rPr>
              <a:t>to </a:t>
            </a:r>
            <a:r>
              <a:rPr lang="en-US" sz="2800" dirty="0" smtClean="0">
                <a:latin typeface="Calibri" panose="020F0502020204030204" pitchFamily="34" charset="0"/>
              </a:rPr>
              <a:t>$3.53M</a:t>
            </a:r>
          </a:p>
          <a:p>
            <a:pPr>
              <a:lnSpc>
                <a:spcPct val="90000"/>
              </a:lnSpc>
            </a:pPr>
            <a:r>
              <a:rPr lang="en-US" sz="2800" dirty="0" smtClean="0">
                <a:latin typeface="Calibri" panose="020F0502020204030204" pitchFamily="34" charset="0"/>
              </a:rPr>
              <a:t>Annual </a:t>
            </a:r>
            <a:r>
              <a:rPr lang="en-US" sz="2800" dirty="0">
                <a:latin typeface="Calibri" panose="020F0502020204030204" pitchFamily="34" charset="0"/>
              </a:rPr>
              <a:t>PI </a:t>
            </a:r>
            <a:r>
              <a:rPr lang="en-US" sz="2800" dirty="0" smtClean="0">
                <a:latin typeface="Calibri" panose="020F0502020204030204" pitchFamily="34" charset="0"/>
              </a:rPr>
              <a:t>meetings (</a:t>
            </a:r>
            <a:r>
              <a:rPr lang="en-US" sz="2800" dirty="0" smtClean="0">
                <a:solidFill>
                  <a:srgbClr val="C00000"/>
                </a:solidFill>
                <a:latin typeface="Calibri" panose="020F0502020204030204" pitchFamily="34" charset="0"/>
              </a:rPr>
              <a:t>October 13, 2015</a:t>
            </a:r>
            <a:r>
              <a:rPr lang="en-US" sz="2800" dirty="0" smtClean="0">
                <a:latin typeface="Calibri" panose="020F0502020204030204" pitchFamily="34" charset="0"/>
              </a:rPr>
              <a:t>)</a:t>
            </a:r>
            <a:endParaRPr lang="en-US" sz="2800" dirty="0">
              <a:latin typeface="Calibri" panose="020F0502020204030204" pitchFamily="34" charset="0"/>
            </a:endParaRPr>
          </a:p>
          <a:p>
            <a:pPr>
              <a:lnSpc>
                <a:spcPct val="90000"/>
              </a:lnSpc>
            </a:pPr>
            <a:r>
              <a:rPr lang="en-US" sz="2800" dirty="0">
                <a:latin typeface="Calibri" panose="020F0502020204030204" pitchFamily="34" charset="0"/>
              </a:rPr>
              <a:t>Program Director </a:t>
            </a:r>
            <a:r>
              <a:rPr lang="en-US" sz="2800" dirty="0" smtClean="0">
                <a:solidFill>
                  <a:srgbClr val="FF0000"/>
                </a:solidFill>
                <a:latin typeface="Calibri" panose="020F0502020204030204" pitchFamily="34" charset="0"/>
              </a:rPr>
              <a:t>“only”</a:t>
            </a:r>
            <a:r>
              <a:rPr lang="en-US" sz="2800" dirty="0" smtClean="0">
                <a:latin typeface="Calibri" panose="020F0502020204030204" pitchFamily="34" charset="0"/>
              </a:rPr>
              <a:t> Site </a:t>
            </a:r>
            <a:r>
              <a:rPr lang="en-US" sz="2800" dirty="0">
                <a:latin typeface="Calibri" panose="020F0502020204030204" pitchFamily="34" charset="0"/>
              </a:rPr>
              <a:t>Visit in year </a:t>
            </a:r>
            <a:r>
              <a:rPr lang="en-US" sz="2800" dirty="0" smtClean="0">
                <a:latin typeface="Calibri" panose="020F0502020204030204" pitchFamily="34" charset="0"/>
              </a:rPr>
              <a:t>2 (</a:t>
            </a:r>
            <a:r>
              <a:rPr lang="en-US" sz="2800" dirty="0" smtClean="0">
                <a:solidFill>
                  <a:srgbClr val="C00000"/>
                </a:solidFill>
                <a:latin typeface="Calibri" panose="020F0502020204030204" pitchFamily="34" charset="0"/>
              </a:rPr>
              <a:t>12 in 2016</a:t>
            </a:r>
            <a:r>
              <a:rPr lang="en-US" sz="2800" dirty="0" smtClean="0">
                <a:latin typeface="Calibri" panose="020F0502020204030204" pitchFamily="34" charset="0"/>
              </a:rPr>
              <a:t>)</a:t>
            </a:r>
          </a:p>
          <a:p>
            <a:pPr>
              <a:lnSpc>
                <a:spcPct val="90000"/>
              </a:lnSpc>
            </a:pPr>
            <a:r>
              <a:rPr lang="en-US" sz="2800" dirty="0" smtClean="0">
                <a:latin typeface="Calibri" panose="020F0502020204030204" pitchFamily="34" charset="0"/>
              </a:rPr>
              <a:t>Site </a:t>
            </a:r>
            <a:r>
              <a:rPr lang="en-US" sz="2800" dirty="0">
                <a:latin typeface="Calibri" panose="020F0502020204030204" pitchFamily="34" charset="0"/>
              </a:rPr>
              <a:t>visit review with a </a:t>
            </a:r>
            <a:r>
              <a:rPr lang="en-US" sz="2800" dirty="0" smtClean="0">
                <a:latin typeface="Calibri" panose="020F0502020204030204" pitchFamily="34" charset="0"/>
              </a:rPr>
              <a:t>panel of experts</a:t>
            </a:r>
            <a:r>
              <a:rPr lang="en-US" sz="2800" dirty="0" smtClean="0">
                <a:solidFill>
                  <a:srgbClr val="3366FF"/>
                </a:solidFill>
                <a:latin typeface="Calibri" panose="020F0502020204030204" pitchFamily="34" charset="0"/>
              </a:rPr>
              <a:t> </a:t>
            </a:r>
            <a:r>
              <a:rPr lang="en-US" sz="2800" dirty="0">
                <a:latin typeface="Calibri" panose="020F0502020204030204" pitchFamily="34" charset="0"/>
              </a:rPr>
              <a:t>during year </a:t>
            </a:r>
            <a:r>
              <a:rPr lang="en-US" sz="2800" dirty="0" smtClean="0">
                <a:latin typeface="Calibri" panose="020F0502020204030204" pitchFamily="34" charset="0"/>
              </a:rPr>
              <a:t>4 (</a:t>
            </a:r>
            <a:r>
              <a:rPr lang="en-US" sz="2800" dirty="0" smtClean="0">
                <a:solidFill>
                  <a:srgbClr val="C00000"/>
                </a:solidFill>
                <a:latin typeface="Calibri" panose="020F0502020204030204" pitchFamily="34" charset="0"/>
              </a:rPr>
              <a:t>9 Site Visit in 2015</a:t>
            </a:r>
            <a:r>
              <a:rPr lang="en-US" sz="2800" dirty="0" smtClean="0">
                <a:latin typeface="Calibri" panose="020F0502020204030204" pitchFamily="34" charset="0"/>
              </a:rPr>
              <a:t>)</a:t>
            </a:r>
            <a:endParaRPr lang="en-US" sz="2800" dirty="0">
              <a:latin typeface="Calibri" panose="020F0502020204030204" pitchFamily="34" charset="0"/>
            </a:endParaRPr>
          </a:p>
          <a:p>
            <a:pPr>
              <a:lnSpc>
                <a:spcPct val="90000"/>
              </a:lnSpc>
            </a:pPr>
            <a:r>
              <a:rPr lang="en-US" sz="2800" dirty="0">
                <a:latin typeface="Calibri" panose="020F0502020204030204" pitchFamily="34" charset="0"/>
              </a:rPr>
              <a:t>Existing </a:t>
            </a:r>
            <a:r>
              <a:rPr lang="en-US" sz="2800" dirty="0" smtClean="0">
                <a:latin typeface="Calibri" panose="020F0502020204030204" pitchFamily="34" charset="0"/>
              </a:rPr>
              <a:t>MRSEC </a:t>
            </a:r>
            <a:r>
              <a:rPr lang="en-US" sz="2800" dirty="0">
                <a:latin typeface="Calibri" panose="020F0502020204030204" pitchFamily="34" charset="0"/>
              </a:rPr>
              <a:t>compete with new proposals in open </a:t>
            </a:r>
            <a:r>
              <a:rPr lang="en-US" sz="2800" dirty="0" smtClean="0">
                <a:latin typeface="Calibri" panose="020F0502020204030204" pitchFamily="34" charset="0"/>
              </a:rPr>
              <a:t>competition</a:t>
            </a:r>
          </a:p>
          <a:p>
            <a:pPr marL="0" indent="0">
              <a:lnSpc>
                <a:spcPct val="90000"/>
              </a:lnSpc>
              <a:buNone/>
            </a:pPr>
            <a:endParaRPr lang="en-US" sz="1400" dirty="0"/>
          </a:p>
        </p:txBody>
      </p:sp>
      <p:graphicFrame>
        <p:nvGraphicFramePr>
          <p:cNvPr id="4" name="Chart 3"/>
          <p:cNvGraphicFramePr>
            <a:graphicFrameLocks/>
          </p:cNvGraphicFramePr>
          <p:nvPr>
            <p:extLst/>
          </p:nvPr>
        </p:nvGraphicFramePr>
        <p:xfrm>
          <a:off x="4283968" y="41148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86438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971600" y="116632"/>
            <a:ext cx="7704856" cy="1296144"/>
          </a:xfrm>
          <a:gradFill>
            <a:gsLst>
              <a:gs pos="0">
                <a:srgbClr val="FFFF00"/>
              </a:gs>
              <a:gs pos="50000">
                <a:schemeClr val="accent1">
                  <a:tint val="44500"/>
                  <a:satMod val="160000"/>
                </a:schemeClr>
              </a:gs>
              <a:gs pos="100000">
                <a:schemeClr val="accent1">
                  <a:tint val="23500"/>
                  <a:satMod val="160000"/>
                </a:schemeClr>
              </a:gs>
            </a:gsLst>
            <a:lin ang="5400000" scaled="0"/>
          </a:gradFill>
        </p:spPr>
        <p:txBody>
          <a:bodyPr/>
          <a:lstStyle/>
          <a:p>
            <a:pPr eaLnBrk="1" hangingPunct="1"/>
            <a:r>
              <a:rPr lang="en-US" sz="4000" dirty="0" smtClean="0">
                <a:solidFill>
                  <a:srgbClr val="3366FF"/>
                </a:solidFill>
                <a:latin typeface="Calibri" panose="020F0502020204030204" pitchFamily="34" charset="0"/>
              </a:rPr>
              <a:t>MRSEC Expenditures 2014 </a:t>
            </a:r>
            <a:br>
              <a:rPr lang="en-US" sz="4000" dirty="0" smtClean="0">
                <a:solidFill>
                  <a:srgbClr val="3366FF"/>
                </a:solidFill>
                <a:latin typeface="Calibri" panose="020F0502020204030204" pitchFamily="34" charset="0"/>
              </a:rPr>
            </a:br>
            <a:r>
              <a:rPr lang="en-US" sz="4000" dirty="0" smtClean="0">
                <a:solidFill>
                  <a:srgbClr val="3366FF"/>
                </a:solidFill>
                <a:latin typeface="Calibri" panose="020F0502020204030204" pitchFamily="34" charset="0"/>
              </a:rPr>
              <a:t>as % of Total Budget, $56 M/yr</a:t>
            </a:r>
          </a:p>
        </p:txBody>
      </p:sp>
      <p:graphicFrame>
        <p:nvGraphicFramePr>
          <p:cNvPr id="2" name="Object 3"/>
          <p:cNvGraphicFramePr>
            <a:graphicFrameLocks noChangeAspect="1"/>
          </p:cNvGraphicFramePr>
          <p:nvPr>
            <p:extLst/>
          </p:nvPr>
        </p:nvGraphicFramePr>
        <p:xfrm>
          <a:off x="611560" y="1644008"/>
          <a:ext cx="8323460" cy="461767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755576" y="6453336"/>
            <a:ext cx="5760640" cy="276999"/>
          </a:xfrm>
          <a:prstGeom prst="rect">
            <a:avLst/>
          </a:prstGeom>
        </p:spPr>
        <p:txBody>
          <a:bodyPr wrap="square">
            <a:spAutoFit/>
          </a:bodyPr>
          <a:lstStyle/>
          <a:p>
            <a:pPr eaLnBrk="1" hangingPunct="1"/>
            <a:r>
              <a:rPr lang="en-US" sz="1200" dirty="0">
                <a:latin typeface="Calibri" panose="020F0502020204030204" pitchFamily="34" charset="0"/>
              </a:rPr>
              <a:t>Majority of Research funds (IRGs + Seeds) pay for Graduate student and Post-doc salaries.</a:t>
            </a:r>
          </a:p>
        </p:txBody>
      </p:sp>
    </p:spTree>
    <p:extLst>
      <p:ext uri="{BB962C8B-B14F-4D97-AF65-F5344CB8AC3E}">
        <p14:creationId xmlns:p14="http://schemas.microsoft.com/office/powerpoint/2010/main" val="24168731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nsf-mt-std">
  <a:themeElements>
    <a:clrScheme name="nsf-mt-st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sf-mt-st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ctr" anchorCtr="0" compatLnSpc="1">
        <a:prstTxWarp prst="textNoShape">
          <a:avLst/>
        </a:prstTxWarp>
      </a:bodyPr>
      <a:lstStyle>
        <a:defPPr marL="342900" marR="0" indent="-342900" algn="ctr" defTabSz="914400" rtl="0" eaLnBrk="0" fontAlgn="base" latinLnBrk="0" hangingPunct="0">
          <a:lnSpc>
            <a:spcPct val="90000"/>
          </a:lnSpc>
          <a:spcBef>
            <a:spcPct val="20000"/>
          </a:spcBef>
          <a:spcAft>
            <a:spcPct val="0"/>
          </a:spcAft>
          <a:buClrTx/>
          <a:buSzTx/>
          <a:buFontTx/>
          <a:buNone/>
          <a:tabLst/>
          <a:defRPr kumimoji="0" lang="en-US" sz="2400" b="1" i="0"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ctr" anchorCtr="0" compatLnSpc="1">
        <a:prstTxWarp prst="textNoShape">
          <a:avLst/>
        </a:prstTxWarp>
      </a:bodyPr>
      <a:lstStyle>
        <a:defPPr marL="342900" marR="0" indent="-342900" algn="ctr" defTabSz="914400" rtl="0" eaLnBrk="0" fontAlgn="base" latinLnBrk="0" hangingPunct="0">
          <a:lnSpc>
            <a:spcPct val="90000"/>
          </a:lnSpc>
          <a:spcBef>
            <a:spcPct val="20000"/>
          </a:spcBef>
          <a:spcAft>
            <a:spcPct val="0"/>
          </a:spcAft>
          <a:buClrTx/>
          <a:buSzTx/>
          <a:buFontTx/>
          <a:buNone/>
          <a:tabLst/>
          <a:defRPr kumimoji="0" lang="en-US" sz="2400" b="1" i="0"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nsf-mt-st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sf-mt-st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sf-mt-st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sf-mt-st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sf-mt-st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sf-mt-st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sf-mt-st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FY11 COV PD presentation template final</Template>
  <TotalTime>7505</TotalTime>
  <Words>2489</Words>
  <Application>Microsoft Macintosh PowerPoint</Application>
  <PresentationFormat>On-screen Show (4:3)</PresentationFormat>
  <Paragraphs>389</Paragraphs>
  <Slides>32</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1_nsf-mt-std</vt:lpstr>
      <vt:lpstr>Document</vt:lpstr>
      <vt:lpstr>Worksheet</vt:lpstr>
      <vt:lpstr>2015 MRSEC Director’s Meeting</vt:lpstr>
      <vt:lpstr>PowerPoint Presentation</vt:lpstr>
      <vt:lpstr>PowerPoint Presentation</vt:lpstr>
      <vt:lpstr>MRSEC &amp; Other NSF Centers</vt:lpstr>
      <vt:lpstr>MRSEC Program Goals</vt:lpstr>
      <vt:lpstr>Interdisciplinary Research  Groups (IRG): Core Unit</vt:lpstr>
      <vt:lpstr>Additional Features</vt:lpstr>
      <vt:lpstr>MRSEC Awards Do Not Sunset</vt:lpstr>
      <vt:lpstr>MRSEC Expenditures 2014  as % of Total Budget, $56 M/yr</vt:lpstr>
      <vt:lpstr>High Impact</vt:lpstr>
      <vt:lpstr>Education Outreach, Developing a Diverse Workforce (2014)</vt:lpstr>
      <vt:lpstr>Infrastructure mrfn.org 1115 Instruments  </vt:lpstr>
      <vt:lpstr>PowerPoint Presentation</vt:lpstr>
      <vt:lpstr>Program Directors: 2002 - Present</vt:lpstr>
      <vt:lpstr>2014 MRSEC Competition</vt:lpstr>
      <vt:lpstr>PowerPoint Presentation</vt:lpstr>
      <vt:lpstr>Summary:2011 &amp; 2014 MRSEC Competitions</vt:lpstr>
      <vt:lpstr>MRSEC Class of 2014</vt:lpstr>
      <vt:lpstr>2015 MRSEC Program Balance  Mapping to DMR IIP</vt:lpstr>
      <vt:lpstr>2015 MRSEC iSuperSEED Supplements* </vt:lpstr>
      <vt:lpstr>2015 MRSEC Supplement Support </vt:lpstr>
      <vt:lpstr>PREM 2015 and 2012 Classes; Chuck; Sean/Tess; Dan</vt:lpstr>
      <vt:lpstr>PowerPoint Presentation</vt:lpstr>
      <vt:lpstr>The NSF Graduate Research Fellowship Program</vt:lpstr>
      <vt:lpstr>   GRFP Overview</vt:lpstr>
      <vt:lpstr>    GRFP Goals</vt:lpstr>
      <vt:lpstr>    GRFP Eligibility: self-certified</vt:lpstr>
      <vt:lpstr>    GRFP Key Elements </vt:lpstr>
      <vt:lpstr>Post Award Management </vt:lpstr>
      <vt:lpstr>Post Award Management </vt:lpstr>
      <vt:lpstr> 2016 MRSEC Competition </vt:lpstr>
      <vt:lpstr>2011 Materials Research Centers (re-competing) and Teams Awards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rsunny rieker-pierce</dc:creator>
  <cp:lastModifiedBy>Irina Zaks</cp:lastModifiedBy>
  <cp:revision>730</cp:revision>
  <dcterms:created xsi:type="dcterms:W3CDTF">2008-05-16T00:02:30Z</dcterms:created>
  <dcterms:modified xsi:type="dcterms:W3CDTF">2015-10-14T20:31:42Z</dcterms:modified>
</cp:coreProperties>
</file>